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85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2" name="Google Shape;9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 name="Google Shape;11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0" name="Google Shape;120;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6" name="Google Shape;15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3" name="Google Shape;16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3" name="Google Shape;203;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1" name="Google Shape;22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 name="Google Shape;23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 name="Google Shape;24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 name="Google Shape;257;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6" name="Google Shape;266;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5" name="Google Shape;275;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3" name="Google Shape;29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0" name="Google Shape;300;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9" name="Google Shape;30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9" name="Google Shape;34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3" name="Google Shape;36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3"/>
        <p:cNvGrpSpPr/>
        <p:nvPr/>
      </p:nvGrpSpPr>
      <p:grpSpPr>
        <a:xfrm>
          <a:off x="0" y="0"/>
          <a:ext cx="0" cy="0"/>
          <a:chOff x="0" y="0"/>
          <a:chExt cx="0" cy="0"/>
        </a:xfrm>
      </p:grpSpPr>
      <p:sp>
        <p:nvSpPr>
          <p:cNvPr id="24" name="Google Shape;24;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0"/>
          <p:cNvSpPr>
            <a:spLocks noGrp="1"/>
          </p:cNvSpPr>
          <p:nvPr>
            <p:ph type="pic" idx="2"/>
          </p:nvPr>
        </p:nvSpPr>
        <p:spPr>
          <a:xfrm>
            <a:off x="5183188" y="987425"/>
            <a:ext cx="6172200" cy="4873625"/>
          </a:xfrm>
          <a:prstGeom prst="rect">
            <a:avLst/>
          </a:prstGeom>
          <a:noFill/>
          <a:ln>
            <a:noFill/>
          </a:ln>
        </p:spPr>
      </p:sp>
      <p:sp>
        <p:nvSpPr>
          <p:cNvPr id="64" name="Google Shape;64;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devon.gov.uk/children-families-education/send-local-offer/" TargetMode="External"/><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png"/><Relationship Id="rId4" Type="http://schemas.openxmlformats.org/officeDocument/2006/relationships/hyperlink" Target="https://www.piltonbluecoat.devon.sch.uk/page/?title=Special+Educational+Needs&amp;pid=19"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slide" Target="slide9.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slide" Target="slide8.xml"/><Relationship Id="rId5" Type="http://schemas.openxmlformats.org/officeDocument/2006/relationships/slide" Target="slide7.xml"/><Relationship Id="rId4" Type="http://schemas.openxmlformats.org/officeDocument/2006/relationships/slide" Target="slide6.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7.png"/><Relationship Id="rId4" Type="http://schemas.openxmlformats.org/officeDocument/2006/relationships/hyperlink" Target="https://www.devon.gov.uk/support-schools-settings/ordinarily-available-inclusive-provision/"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2.png"/><Relationship Id="rId5" Type="http://schemas.openxmlformats.org/officeDocument/2006/relationships/hyperlink" Target="https://www.devon.gov.uk/support-schools-settings/ordinarily-available-inclusive-provision/" TargetMode="Externa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0.jp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2.png"/><Relationship Id="rId5" Type="http://schemas.openxmlformats.org/officeDocument/2006/relationships/hyperlink" Target="https://www.devon.gov.uk/support-schools-settings/ordinarily-available-inclusive-provision/" TargetMode="External"/><Relationship Id="rId4" Type="http://schemas.openxmlformats.org/officeDocument/2006/relationships/hyperlink" Target="https://www.devon.gov.uk/support-schools-settings/ordinarily-available-inclusive-provision/oaief/leadership-and-cultur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hyperlink" Target="https://www.devon.gov.uk/support-schools-settings/ordinarily-available-inclusive-provision/" TargetMode="External"/><Relationship Id="rId5" Type="http://schemas.openxmlformats.org/officeDocument/2006/relationships/hyperlink" Target="https://www.devon.gov.uk/support-schools-settings/ordinarily-available-inclusive-provision/oaief/relationships-and-relational-learning/" TargetMode="External"/><Relationship Id="rId4" Type="http://schemas.openxmlformats.org/officeDocument/2006/relationships/hyperlink" Target="https://www.piltonbluecoat.devon.sch.uk/page/?title=PILTON+BLUECOAT+POLICIES&amp;pid=192"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devon.gov.uk/support-schools-settings/ordinarily-available-inclusive-provision/oaief/teaching-and-learning/"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hyperlink" Target="https://www.devon.gov.uk/support-schools-settings/ordinarily-available-inclusive-provision/"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pilton-inf.devon.sch.uk/page/?title=Special+Educational+Needs&amp;pid=62"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2.png"/><Relationship Id="rId5" Type="http://schemas.openxmlformats.org/officeDocument/2006/relationships/hyperlink" Target="https://www.devon.gov.uk/support-schools-settings/ordinarily-available-inclusive-provision/" TargetMode="External"/><Relationship Id="rId4" Type="http://schemas.openxmlformats.org/officeDocument/2006/relationships/hyperlink" Target="https://www.devon.gov.uk/support-schools-settings/ordinarily-available-inclusive-provision/oaief/learning-environment/"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2.png"/><Relationship Id="rId5" Type="http://schemas.openxmlformats.org/officeDocument/2006/relationships/hyperlink" Target="https://www.devon.gov.uk/support-schools-settings/ordinarily-available-inclusive-provision/" TargetMode="External"/><Relationship Id="rId4" Type="http://schemas.openxmlformats.org/officeDocument/2006/relationships/hyperlink" Target="https://www.devon.gov.uk/support-schools-settings/ordinarily-available-inclusive-provision/oaief/assessment-plannin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devon.gov.uk/support-schools-settings/ordinarily-available-inclusive-provision/oaief/staff-knowledge-skills/" TargetMode="External"/><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hyperlink" Target="https://www.devon.gov.uk/support-schools-settings/ordinarily-available-inclusive-provision/"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piltonbluecoat.devon.sch.uk/page/?title=ATTENDANCE&amp;pid=166"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2.png"/><Relationship Id="rId5" Type="http://schemas.openxmlformats.org/officeDocument/2006/relationships/hyperlink" Target="https://www.devon.gov.uk/support-schools-settings/ordinarily-available-inclusive-provision/" TargetMode="External"/><Relationship Id="rId4" Type="http://schemas.openxmlformats.org/officeDocument/2006/relationships/hyperlink" Target="https://www.devon.gov.uk/support-schools-settings/ordinarily-available-inclusive-provision/oaief/attendance/"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piltonbluecoat.devon.sch.uk/page/?title=Admissions&amp;pid=18"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2.png"/><Relationship Id="rId5" Type="http://schemas.openxmlformats.org/officeDocument/2006/relationships/hyperlink" Target="https://www.devon.gov.uk/support-schools-settings/ordinarily-available-inclusive-provision/" TargetMode="External"/><Relationship Id="rId4" Type="http://schemas.openxmlformats.org/officeDocument/2006/relationships/hyperlink" Target="https://www.devon.gov.uk/support-schools-settings/ordinarily-available-inclusive-provision/oaief/transitions/"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www.piltonbluecoat.devon.sch.uk/attachments/download.asp?file=662&amp;type=pdf"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2.png"/><Relationship Id="rId5" Type="http://schemas.openxmlformats.org/officeDocument/2006/relationships/hyperlink" Target="https://www.devon.gov.uk/support-schools-settings/ordinarily-available-inclusive-provision/" TargetMode="External"/><Relationship Id="rId4" Type="http://schemas.openxmlformats.org/officeDocument/2006/relationships/hyperlink" Target="https://www.devon.gov.uk/support-schools-settings/ordinarily-available-inclusive-provision/oaief/working-with-parent-carers/"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devon.gov.uk/support-schools-settings/ordinarily-available-inclusive-provision/oaief/working-with-cyp/"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hyperlink" Target="https://www.devon.gov.uk/support-schools-settings/ordinarily-available-inclusive-provision/"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9.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hyperlink" Target="https://www.piltonbluecoat.devon.sch.uk/page/?title=TEAM+TRUST+POLICIES&amp;pid=17" TargetMode="External"/><Relationship Id="rId7" Type="http://schemas.openxmlformats.org/officeDocument/2006/relationships/hyperlink" Target="https://www.parentcarerforumdevon.org/"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 Id="rId6" Type="http://schemas.openxmlformats.org/officeDocument/2006/relationships/image" Target="../media/image19.png"/><Relationship Id="rId5" Type="http://schemas.openxmlformats.org/officeDocument/2006/relationships/hyperlink" Target="https://devonias.org.uk/" TargetMode="Externa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txBox="1">
            <a:spLocks noGrp="1"/>
          </p:cNvSpPr>
          <p:nvPr>
            <p:ph type="ctrTitle"/>
          </p:nvPr>
        </p:nvSpPr>
        <p:spPr>
          <a:xfrm>
            <a:off x="1524000" y="150191"/>
            <a:ext cx="9144000" cy="134067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en-GB"/>
              <a:t>Pilton Bluecoat Academy</a:t>
            </a:r>
            <a:endParaRPr/>
          </a:p>
        </p:txBody>
      </p:sp>
      <p:sp>
        <p:nvSpPr>
          <p:cNvPr id="85" name="Google Shape;85;p13"/>
          <p:cNvSpPr txBox="1"/>
          <p:nvPr/>
        </p:nvSpPr>
        <p:spPr>
          <a:xfrm>
            <a:off x="1178971" y="5024519"/>
            <a:ext cx="9489029" cy="1046922"/>
          </a:xfrm>
          <a:prstGeom prst="rect">
            <a:avLst/>
          </a:prstGeom>
          <a:solidFill>
            <a:schemeClr val="lt1"/>
          </a:solidFill>
          <a:ln>
            <a:noFill/>
          </a:ln>
        </p:spPr>
        <p:txBody>
          <a:bodyPr spcFirstLastPara="1" wrap="square" lIns="91425" tIns="45700" rIns="91425" bIns="45700" anchor="t" anchorCtr="0">
            <a:normAutofit lnSpcReduction="10000"/>
          </a:bodyPr>
          <a:lstStyle/>
          <a:p>
            <a:pPr marL="0" marR="0" lvl="0" indent="0" algn="ctr" rtl="0">
              <a:lnSpc>
                <a:spcPct val="90000"/>
              </a:lnSpc>
              <a:spcBef>
                <a:spcPts val="0"/>
              </a:spcBef>
              <a:spcAft>
                <a:spcPts val="0"/>
              </a:spcAft>
              <a:buClr>
                <a:schemeClr val="dk1"/>
              </a:buClr>
              <a:buSzPts val="4400"/>
              <a:buFont typeface="Arial"/>
              <a:buNone/>
            </a:pPr>
            <a:r>
              <a:rPr lang="en-GB" sz="4400" b="1" i="0" u="none" strike="noStrike" cap="none">
                <a:solidFill>
                  <a:schemeClr val="dk1"/>
                </a:solidFill>
                <a:latin typeface="Calibri"/>
                <a:ea typeface="Calibri"/>
                <a:cs typeface="Calibri"/>
                <a:sym typeface="Calibri"/>
              </a:rPr>
              <a:t>SEND Information Report</a:t>
            </a:r>
            <a:endParaRPr sz="4400" b="0" i="0" u="none" strike="noStrike" cap="none">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2000"/>
              <a:buFont typeface="Arial"/>
              <a:buNone/>
            </a:pPr>
            <a:r>
              <a:rPr lang="en-GB" sz="2000" b="1" i="0" u="none" strike="noStrike" cap="none">
                <a:solidFill>
                  <a:schemeClr val="dk1"/>
                </a:solidFill>
                <a:latin typeface="Calibri"/>
                <a:ea typeface="Calibri"/>
                <a:cs typeface="Calibri"/>
                <a:sym typeface="Calibri"/>
              </a:rPr>
              <a:t>September 2025</a:t>
            </a:r>
            <a:endParaRPr/>
          </a:p>
        </p:txBody>
      </p:sp>
      <p:sp>
        <p:nvSpPr>
          <p:cNvPr id="86" name="Google Shape;86;p13"/>
          <p:cNvSpPr txBox="1"/>
          <p:nvPr/>
        </p:nvSpPr>
        <p:spPr>
          <a:xfrm>
            <a:off x="143044" y="6196950"/>
            <a:ext cx="11529391"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0" i="1" u="none" strike="noStrike" cap="none">
                <a:solidFill>
                  <a:schemeClr val="dk1"/>
                </a:solidFill>
                <a:latin typeface="Calibri"/>
                <a:ea typeface="Calibri"/>
                <a:cs typeface="Calibri"/>
                <a:sym typeface="Calibri"/>
              </a:rPr>
              <a:t>“</a:t>
            </a:r>
            <a:r>
              <a:rPr lang="en-GB" sz="2400" i="1">
                <a:solidFill>
                  <a:schemeClr val="dk1"/>
                </a:solidFill>
                <a:latin typeface="Calibri"/>
                <a:ea typeface="Calibri"/>
                <a:cs typeface="Calibri"/>
                <a:sym typeface="Calibri"/>
              </a:rPr>
              <a:t>Building Brighter Futures</a:t>
            </a:r>
            <a:r>
              <a:rPr lang="en-GB" sz="2400" b="0" i="1" u="none" strike="noStrike" cap="none">
                <a:solidFill>
                  <a:schemeClr val="dk1"/>
                </a:solidFill>
                <a:latin typeface="Calibri"/>
                <a:ea typeface="Calibri"/>
                <a:cs typeface="Calibri"/>
                <a:sym typeface="Calibri"/>
              </a:rPr>
              <a:t>”</a:t>
            </a:r>
            <a:endParaRPr sz="2400" b="0" i="1" u="none" strike="noStrike" cap="none">
              <a:solidFill>
                <a:schemeClr val="dk1"/>
              </a:solidFill>
              <a:latin typeface="Calibri"/>
              <a:ea typeface="Calibri"/>
              <a:cs typeface="Calibri"/>
              <a:sym typeface="Calibri"/>
            </a:endParaRPr>
          </a:p>
        </p:txBody>
      </p:sp>
      <p:pic>
        <p:nvPicPr>
          <p:cNvPr id="87" name="Google Shape;87;p13" descr="TEAM Multi-Academy Trust"/>
          <p:cNvPicPr preferRelativeResize="0"/>
          <p:nvPr/>
        </p:nvPicPr>
        <p:blipFill rotWithShape="1">
          <a:blip r:embed="rId3">
            <a:alphaModFix/>
          </a:blip>
          <a:srcRect/>
          <a:stretch/>
        </p:blipFill>
        <p:spPr>
          <a:xfrm>
            <a:off x="10245482" y="101120"/>
            <a:ext cx="1641718" cy="1641718"/>
          </a:xfrm>
          <a:prstGeom prst="rect">
            <a:avLst/>
          </a:prstGeom>
          <a:noFill/>
          <a:ln>
            <a:noFill/>
          </a:ln>
        </p:spPr>
      </p:pic>
      <p:pic>
        <p:nvPicPr>
          <p:cNvPr id="88" name="Google Shape;88;p13"/>
          <p:cNvPicPr preferRelativeResize="0"/>
          <p:nvPr/>
        </p:nvPicPr>
        <p:blipFill>
          <a:blip r:embed="rId4">
            <a:alphaModFix/>
          </a:blip>
          <a:stretch>
            <a:fillRect/>
          </a:stretch>
        </p:blipFill>
        <p:spPr>
          <a:xfrm>
            <a:off x="66850" y="0"/>
            <a:ext cx="1742850" cy="1742850"/>
          </a:xfrm>
          <a:prstGeom prst="rect">
            <a:avLst/>
          </a:prstGeom>
          <a:noFill/>
          <a:ln>
            <a:noFill/>
          </a:ln>
        </p:spPr>
      </p:pic>
      <p:pic>
        <p:nvPicPr>
          <p:cNvPr id="89" name="Google Shape;89;p13" title="PB front photo.jpg"/>
          <p:cNvPicPr preferRelativeResize="0"/>
          <p:nvPr/>
        </p:nvPicPr>
        <p:blipFill>
          <a:blip r:embed="rId5">
            <a:alphaModFix/>
          </a:blip>
          <a:stretch>
            <a:fillRect/>
          </a:stretch>
        </p:blipFill>
        <p:spPr>
          <a:xfrm>
            <a:off x="3409175" y="1742860"/>
            <a:ext cx="4628678" cy="30801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4"/>
          <p:cNvSpPr/>
          <p:nvPr/>
        </p:nvSpPr>
        <p:spPr>
          <a:xfrm>
            <a:off x="4091269" y="3164539"/>
            <a:ext cx="3959037" cy="1739153"/>
          </a:xfrm>
          <a:prstGeom prst="roundRect">
            <a:avLst>
              <a:gd name="adj" fmla="val 16667"/>
            </a:avLst>
          </a:prstGeom>
          <a:solidFill>
            <a:srgbClr val="DBDBDB"/>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000" b="1" i="0" u="none" strike="noStrike" cap="none">
                <a:solidFill>
                  <a:schemeClr val="dk1"/>
                </a:solidFill>
                <a:latin typeface="Calibri"/>
                <a:ea typeface="Calibri"/>
                <a:cs typeface="Calibri"/>
                <a:sym typeface="Calibri"/>
              </a:rPr>
              <a:t>SEN Information Report</a:t>
            </a:r>
            <a:endParaRPr/>
          </a:p>
        </p:txBody>
      </p:sp>
      <p:sp>
        <p:nvSpPr>
          <p:cNvPr id="95" name="Google Shape;95;p14"/>
          <p:cNvSpPr/>
          <p:nvPr/>
        </p:nvSpPr>
        <p:spPr>
          <a:xfrm>
            <a:off x="6481485" y="295837"/>
            <a:ext cx="3756211" cy="1739153"/>
          </a:xfrm>
          <a:prstGeom prst="roundRect">
            <a:avLst>
              <a:gd name="adj" fmla="val 16667"/>
            </a:avLst>
          </a:prstGeom>
          <a:solidFill>
            <a:srgbClr val="DBDBDB"/>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000" b="1" i="0" u="none" strike="noStrike" cap="none">
                <a:solidFill>
                  <a:schemeClr val="dk1"/>
                </a:solidFill>
                <a:latin typeface="Calibri"/>
                <a:ea typeface="Calibri"/>
                <a:cs typeface="Calibri"/>
                <a:sym typeface="Calibri"/>
              </a:rPr>
              <a:t>SEND Policy</a:t>
            </a:r>
            <a:endParaRPr/>
          </a:p>
        </p:txBody>
      </p:sp>
      <p:sp>
        <p:nvSpPr>
          <p:cNvPr id="96" name="Google Shape;96;p14"/>
          <p:cNvSpPr/>
          <p:nvPr/>
        </p:nvSpPr>
        <p:spPr>
          <a:xfrm>
            <a:off x="2170411" y="322481"/>
            <a:ext cx="3756211" cy="1739153"/>
          </a:xfrm>
          <a:prstGeom prst="roundRect">
            <a:avLst>
              <a:gd name="adj" fmla="val 16667"/>
            </a:avLst>
          </a:prstGeom>
          <a:solidFill>
            <a:srgbClr val="DBDBDB"/>
          </a:solidFill>
          <a:ln w="381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4000" b="1" i="0" u="none" strike="noStrike" cap="none">
                <a:solidFill>
                  <a:schemeClr val="dk1"/>
                </a:solidFill>
                <a:latin typeface="Calibri"/>
                <a:ea typeface="Calibri"/>
                <a:cs typeface="Calibri"/>
                <a:sym typeface="Calibri"/>
              </a:rPr>
              <a:t>Local Offer</a:t>
            </a:r>
            <a:endParaRPr/>
          </a:p>
        </p:txBody>
      </p:sp>
      <p:sp>
        <p:nvSpPr>
          <p:cNvPr id="97" name="Google Shape;97;p14"/>
          <p:cNvSpPr/>
          <p:nvPr/>
        </p:nvSpPr>
        <p:spPr>
          <a:xfrm>
            <a:off x="230842" y="1470209"/>
            <a:ext cx="2747681" cy="4177555"/>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0" i="0" u="none" strike="noStrike" cap="none">
                <a:solidFill>
                  <a:schemeClr val="dk1"/>
                </a:solidFill>
                <a:latin typeface="Calibri"/>
                <a:ea typeface="Calibri"/>
                <a:cs typeface="Calibri"/>
                <a:sym typeface="Calibri"/>
              </a:rPr>
              <a:t>The </a:t>
            </a:r>
            <a:r>
              <a:rPr lang="en-GB" sz="1800" b="0" i="1" u="none" strike="noStrike" cap="none">
                <a:solidFill>
                  <a:schemeClr val="dk1"/>
                </a:solidFill>
                <a:latin typeface="Calibri"/>
                <a:ea typeface="Calibri"/>
                <a:cs typeface="Calibri"/>
                <a:sym typeface="Calibri"/>
              </a:rPr>
              <a:t>Local Offer</a:t>
            </a:r>
            <a:r>
              <a:rPr lang="en-GB" sz="1800" b="0" i="0" u="none" strike="noStrike" cap="none">
                <a:solidFill>
                  <a:schemeClr val="dk1"/>
                </a:solidFill>
                <a:latin typeface="Calibri"/>
                <a:ea typeface="Calibri"/>
                <a:cs typeface="Calibri"/>
                <a:sym typeface="Calibri"/>
              </a:rPr>
              <a:t> is a description of locally available provision across education, health and social care in Devon. It sets out what provision can be expected from schools, the Local Authority and other specialist services. </a:t>
            </a:r>
            <a:endParaRPr/>
          </a:p>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None/>
            </a:pPr>
            <a:r>
              <a:rPr lang="en-GB" sz="1800" b="0" i="0" u="none" strike="noStrike" cap="none">
                <a:solidFill>
                  <a:schemeClr val="dk1"/>
                </a:solidFill>
                <a:latin typeface="Calibri"/>
                <a:ea typeface="Calibri"/>
                <a:cs typeface="Calibri"/>
                <a:sym typeface="Calibri"/>
              </a:rPr>
              <a:t>It is published online here:</a:t>
            </a:r>
            <a:endParaRPr/>
          </a:p>
          <a:p>
            <a:pPr marL="0" marR="0" lvl="0" indent="0" algn="ctr" rtl="0">
              <a:spcBef>
                <a:spcPts val="0"/>
              </a:spcBef>
              <a:spcAft>
                <a:spcPts val="0"/>
              </a:spcAft>
              <a:buNone/>
            </a:pPr>
            <a:r>
              <a:rPr lang="en-GB" sz="1800" b="0" i="0" u="sng" strike="noStrike" cap="none">
                <a:solidFill>
                  <a:schemeClr val="hlink"/>
                </a:solidFill>
                <a:latin typeface="Calibri"/>
                <a:ea typeface="Calibri"/>
                <a:cs typeface="Calibri"/>
                <a:sym typeface="Calibri"/>
                <a:hlinkClick r:id="rId3"/>
              </a:rPr>
              <a:t>Devon's SEND Local Offer</a:t>
            </a:r>
            <a:r>
              <a:rPr lang="en-GB" sz="1800" b="0" i="0" u="none" strike="noStrike" cap="none">
                <a:solidFill>
                  <a:schemeClr val="dk1"/>
                </a:solidFill>
                <a:latin typeface="Calibri"/>
                <a:ea typeface="Calibri"/>
                <a:cs typeface="Calibri"/>
                <a:sym typeface="Calibri"/>
              </a:rPr>
              <a:t> </a:t>
            </a:r>
            <a:endParaRPr/>
          </a:p>
        </p:txBody>
      </p:sp>
      <p:sp>
        <p:nvSpPr>
          <p:cNvPr id="98" name="Google Shape;98;p14"/>
          <p:cNvSpPr/>
          <p:nvPr/>
        </p:nvSpPr>
        <p:spPr>
          <a:xfrm>
            <a:off x="9127969" y="1613643"/>
            <a:ext cx="2747681" cy="2796991"/>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0" i="0" u="none" strike="noStrike" cap="none">
                <a:solidFill>
                  <a:schemeClr val="dk1"/>
                </a:solidFill>
                <a:latin typeface="Calibri"/>
                <a:ea typeface="Calibri"/>
                <a:cs typeface="Calibri"/>
                <a:sym typeface="Calibri"/>
              </a:rPr>
              <a:t>The </a:t>
            </a:r>
            <a:r>
              <a:rPr lang="en-GB" sz="1800" b="0" i="1" u="none" strike="noStrike" cap="none">
                <a:solidFill>
                  <a:schemeClr val="dk1"/>
                </a:solidFill>
                <a:latin typeface="Calibri"/>
                <a:ea typeface="Calibri"/>
                <a:cs typeface="Calibri"/>
                <a:sym typeface="Calibri"/>
              </a:rPr>
              <a:t>SEND Policy</a:t>
            </a:r>
            <a:r>
              <a:rPr lang="en-GB" sz="1800" b="0" i="0" u="none" strike="noStrike" cap="none">
                <a:solidFill>
                  <a:schemeClr val="dk1"/>
                </a:solidFill>
                <a:latin typeface="Calibri"/>
                <a:ea typeface="Calibri"/>
                <a:cs typeface="Calibri"/>
                <a:sym typeface="Calibri"/>
              </a:rPr>
              <a:t> is a description of the vision and values underpinning our approach to SEND. </a:t>
            </a:r>
            <a:endParaRPr/>
          </a:p>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None/>
            </a:pPr>
            <a:r>
              <a:rPr lang="en-GB" sz="1800" b="0" i="0" u="none" strike="noStrike" cap="none">
                <a:solidFill>
                  <a:schemeClr val="dk1"/>
                </a:solidFill>
                <a:latin typeface="Calibri"/>
                <a:ea typeface="Calibri"/>
                <a:cs typeface="Calibri"/>
                <a:sym typeface="Calibri"/>
              </a:rPr>
              <a:t>It is published on the school’s website here:</a:t>
            </a:r>
            <a:endParaRPr/>
          </a:p>
          <a:p>
            <a:pPr marL="0" marR="0" lvl="0" indent="0" algn="ctr" rtl="0">
              <a:spcBef>
                <a:spcPts val="0"/>
              </a:spcBef>
              <a:spcAft>
                <a:spcPts val="0"/>
              </a:spcAft>
              <a:buNone/>
            </a:pPr>
            <a:r>
              <a:rPr lang="en-GB" sz="1800" u="sng">
                <a:solidFill>
                  <a:schemeClr val="hlink"/>
                </a:solidFill>
                <a:hlinkClick r:id="rId4"/>
              </a:rPr>
              <a:t>Pilton Bluecoat C of E Academy - Special Educational Needs</a:t>
            </a:r>
            <a:endParaRPr sz="2500" b="0" i="0" u="none" strike="noStrike" cap="none">
              <a:solidFill>
                <a:schemeClr val="dk1"/>
              </a:solidFill>
              <a:latin typeface="Calibri"/>
              <a:ea typeface="Calibri"/>
              <a:cs typeface="Calibri"/>
              <a:sym typeface="Calibri"/>
            </a:endParaRPr>
          </a:p>
        </p:txBody>
      </p:sp>
      <p:sp>
        <p:nvSpPr>
          <p:cNvPr id="99" name="Google Shape;99;p14"/>
          <p:cNvSpPr/>
          <p:nvPr/>
        </p:nvSpPr>
        <p:spPr>
          <a:xfrm>
            <a:off x="6346290" y="4693757"/>
            <a:ext cx="5378864" cy="2031134"/>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b="0" i="0" u="none" strike="noStrike" cap="none">
                <a:solidFill>
                  <a:schemeClr val="dk1"/>
                </a:solidFill>
                <a:latin typeface="Calibri"/>
                <a:ea typeface="Calibri"/>
                <a:cs typeface="Calibri"/>
                <a:sym typeface="Calibri"/>
              </a:rPr>
              <a:t>The </a:t>
            </a:r>
            <a:r>
              <a:rPr lang="en-GB" sz="1800" b="0" i="1" u="none" strike="noStrike" cap="none">
                <a:solidFill>
                  <a:schemeClr val="dk1"/>
                </a:solidFill>
                <a:latin typeface="Calibri"/>
                <a:ea typeface="Calibri"/>
                <a:cs typeface="Calibri"/>
                <a:sym typeface="Calibri"/>
              </a:rPr>
              <a:t>SEN Information Report </a:t>
            </a:r>
            <a:r>
              <a:rPr lang="en-GB" sz="1800" b="0" i="0" u="none" strike="noStrike" cap="none">
                <a:solidFill>
                  <a:schemeClr val="dk1"/>
                </a:solidFill>
                <a:latin typeface="Calibri"/>
                <a:ea typeface="Calibri"/>
                <a:cs typeface="Calibri"/>
                <a:sym typeface="Calibri"/>
              </a:rPr>
              <a:t>clearly communicates how the school implements our SEND Policy and provides information on the types of support available for children at Pilton </a:t>
            </a:r>
            <a:r>
              <a:rPr lang="en-GB" sz="1800">
                <a:solidFill>
                  <a:schemeClr val="dk1"/>
                </a:solidFill>
                <a:latin typeface="Calibri"/>
                <a:ea typeface="Calibri"/>
                <a:cs typeface="Calibri"/>
                <a:sym typeface="Calibri"/>
              </a:rPr>
              <a:t>Bluecoat</a:t>
            </a:r>
            <a:r>
              <a:rPr lang="en-GB" sz="1800" b="0" i="0" u="none" strike="noStrike" cap="none">
                <a:solidFill>
                  <a:schemeClr val="dk1"/>
                </a:solidFill>
                <a:latin typeface="Calibri"/>
                <a:ea typeface="Calibri"/>
                <a:cs typeface="Calibri"/>
                <a:sym typeface="Calibri"/>
              </a:rPr>
              <a:t>. </a:t>
            </a:r>
            <a:endParaRPr/>
          </a:p>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None/>
            </a:pPr>
            <a:r>
              <a:rPr lang="en-GB" sz="1800" b="0" i="0" u="none" strike="noStrike" cap="none">
                <a:solidFill>
                  <a:schemeClr val="dk1"/>
                </a:solidFill>
                <a:latin typeface="Calibri"/>
                <a:ea typeface="Calibri"/>
                <a:cs typeface="Calibri"/>
                <a:sym typeface="Calibri"/>
              </a:rPr>
              <a:t>It is designed to provide information on who can help and how this help can be accessed. </a:t>
            </a:r>
            <a:endParaRPr/>
          </a:p>
        </p:txBody>
      </p:sp>
      <p:cxnSp>
        <p:nvCxnSpPr>
          <p:cNvPr id="100" name="Google Shape;100;p14"/>
          <p:cNvCxnSpPr/>
          <p:nvPr/>
        </p:nvCxnSpPr>
        <p:spPr>
          <a:xfrm>
            <a:off x="4490977" y="2152891"/>
            <a:ext cx="381965" cy="810228"/>
          </a:xfrm>
          <a:prstGeom prst="straightConnector1">
            <a:avLst/>
          </a:prstGeom>
          <a:noFill/>
          <a:ln w="38100" cap="flat" cmpd="sng">
            <a:solidFill>
              <a:schemeClr val="dk1"/>
            </a:solidFill>
            <a:prstDash val="solid"/>
            <a:miter lim="800000"/>
            <a:headEnd type="none" w="sm" len="sm"/>
            <a:tailEnd type="triangle" w="med" len="med"/>
          </a:ln>
        </p:spPr>
      </p:cxnSp>
      <p:cxnSp>
        <p:nvCxnSpPr>
          <p:cNvPr id="101" name="Google Shape;101;p14"/>
          <p:cNvCxnSpPr/>
          <p:nvPr/>
        </p:nvCxnSpPr>
        <p:spPr>
          <a:xfrm flipH="1">
            <a:off x="7353782" y="2152891"/>
            <a:ext cx="337441" cy="859248"/>
          </a:xfrm>
          <a:prstGeom prst="straightConnector1">
            <a:avLst/>
          </a:prstGeom>
          <a:noFill/>
          <a:ln w="38100" cap="flat" cmpd="sng">
            <a:solidFill>
              <a:schemeClr val="dk1"/>
            </a:solidFill>
            <a:prstDash val="solid"/>
            <a:miter lim="800000"/>
            <a:headEnd type="none" w="sm" len="sm"/>
            <a:tailEnd type="triangle" w="med" len="med"/>
          </a:ln>
        </p:spPr>
      </p:cxnSp>
      <p:pic>
        <p:nvPicPr>
          <p:cNvPr id="102" name="Google Shape;102;p14" descr="TEAM Multi-Academy Trust"/>
          <p:cNvPicPr preferRelativeResize="0"/>
          <p:nvPr/>
        </p:nvPicPr>
        <p:blipFill rotWithShape="1">
          <a:blip r:embed="rId5">
            <a:alphaModFix/>
          </a:blip>
          <a:srcRect/>
          <a:stretch/>
        </p:blipFill>
        <p:spPr>
          <a:xfrm>
            <a:off x="10282513" y="110085"/>
            <a:ext cx="1461247" cy="1461247"/>
          </a:xfrm>
          <a:prstGeom prst="rect">
            <a:avLst/>
          </a:prstGeom>
          <a:noFill/>
          <a:ln>
            <a:noFill/>
          </a:ln>
        </p:spPr>
      </p:pic>
      <p:pic>
        <p:nvPicPr>
          <p:cNvPr id="103" name="Google Shape;103;p14"/>
          <p:cNvPicPr preferRelativeResize="0"/>
          <p:nvPr/>
        </p:nvPicPr>
        <p:blipFill rotWithShape="1">
          <a:blip r:embed="rId6">
            <a:alphaModFix/>
          </a:blip>
          <a:srcRect/>
          <a:stretch/>
        </p:blipFill>
        <p:spPr>
          <a:xfrm>
            <a:off x="266702" y="548124"/>
            <a:ext cx="1690141" cy="769689"/>
          </a:xfrm>
          <a:prstGeom prst="rect">
            <a:avLst/>
          </a:prstGeom>
          <a:noFill/>
          <a:ln>
            <a:noFill/>
          </a:ln>
        </p:spPr>
      </p:pic>
      <p:pic>
        <p:nvPicPr>
          <p:cNvPr id="104" name="Google Shape;104;p14"/>
          <p:cNvPicPr preferRelativeResize="0"/>
          <p:nvPr/>
        </p:nvPicPr>
        <p:blipFill>
          <a:blip r:embed="rId7">
            <a:alphaModFix/>
          </a:blip>
          <a:stretch>
            <a:fillRect/>
          </a:stretch>
        </p:blipFill>
        <p:spPr>
          <a:xfrm>
            <a:off x="3971224" y="5018126"/>
            <a:ext cx="1690150" cy="16901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5"/>
          <p:cNvSpPr txBox="1"/>
          <p:nvPr/>
        </p:nvSpPr>
        <p:spPr>
          <a:xfrm>
            <a:off x="385819" y="277790"/>
            <a:ext cx="9637853" cy="6261906"/>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4400"/>
              <a:buFont typeface="Arial"/>
              <a:buNone/>
            </a:pPr>
            <a:r>
              <a:rPr lang="en-GB" sz="4400" b="1" i="0" u="none" strike="noStrike" cap="none">
                <a:solidFill>
                  <a:schemeClr val="dk1"/>
                </a:solidFill>
                <a:latin typeface="Calibri"/>
                <a:ea typeface="Calibri"/>
                <a:cs typeface="Calibri"/>
                <a:sym typeface="Calibri"/>
              </a:rPr>
              <a:t>Our School Vision</a:t>
            </a:r>
            <a:endParaRPr sz="2000" b="0" i="0" u="none" strike="noStrike" cap="none">
              <a:solidFill>
                <a:schemeClr val="dk1"/>
              </a:solidFill>
              <a:latin typeface="Calibri"/>
              <a:ea typeface="Calibri"/>
              <a:cs typeface="Calibri"/>
              <a:sym typeface="Calibri"/>
            </a:endParaRPr>
          </a:p>
          <a:p>
            <a:pPr marL="0" lvl="0" indent="0" algn="ctr" rtl="0">
              <a:spcBef>
                <a:spcPts val="1200"/>
              </a:spcBef>
              <a:spcAft>
                <a:spcPts val="0"/>
              </a:spcAft>
              <a:buClr>
                <a:schemeClr val="dk1"/>
              </a:buClr>
              <a:buSzPts val="1100"/>
              <a:buFont typeface="Arial"/>
              <a:buNone/>
            </a:pPr>
            <a:r>
              <a:rPr lang="en-GB" sz="1500" b="1" i="1">
                <a:solidFill>
                  <a:srgbClr val="004E8E"/>
                </a:solidFill>
                <a:highlight>
                  <a:srgbClr val="FFFFFF"/>
                </a:highlight>
                <a:latin typeface="Calibri"/>
                <a:ea typeface="Calibri"/>
                <a:cs typeface="Calibri"/>
                <a:sym typeface="Calibri"/>
              </a:rPr>
              <a:t>Nehemiah said “The people worked with all their hearts"  (Nehemiah 4:6)</a:t>
            </a:r>
            <a:endParaRPr sz="1500" b="1" i="1">
              <a:solidFill>
                <a:srgbClr val="004E8E"/>
              </a:solidFill>
              <a:highlight>
                <a:srgbClr val="FFFFFF"/>
              </a:highlight>
              <a:latin typeface="Calibri"/>
              <a:ea typeface="Calibri"/>
              <a:cs typeface="Calibri"/>
              <a:sym typeface="Calibri"/>
            </a:endParaRPr>
          </a:p>
          <a:p>
            <a:pPr marL="0" lvl="0" indent="0" algn="l" rtl="0">
              <a:spcBef>
                <a:spcPts val="1200"/>
              </a:spcBef>
              <a:spcAft>
                <a:spcPts val="0"/>
              </a:spcAft>
              <a:buClr>
                <a:schemeClr val="dk1"/>
              </a:buClr>
              <a:buSzPts val="1100"/>
              <a:buFont typeface="Arial"/>
              <a:buNone/>
            </a:pPr>
            <a:r>
              <a:rPr lang="en-GB" sz="2200">
                <a:solidFill>
                  <a:schemeClr val="dk1"/>
                </a:solidFill>
                <a:latin typeface="Calibri"/>
                <a:ea typeface="Calibri"/>
                <a:cs typeface="Calibri"/>
                <a:sym typeface="Calibri"/>
              </a:rPr>
              <a:t>At Pilton Bluecoat, our vision of </a:t>
            </a:r>
            <a:r>
              <a:rPr lang="en-GB" sz="2200" i="1">
                <a:solidFill>
                  <a:schemeClr val="dk1"/>
                </a:solidFill>
                <a:latin typeface="Calibri"/>
                <a:ea typeface="Calibri"/>
                <a:cs typeface="Calibri"/>
                <a:sym typeface="Calibri"/>
              </a:rPr>
              <a:t>Building Brighter Futures</a:t>
            </a:r>
            <a:r>
              <a:rPr lang="en-GB" sz="2200">
                <a:solidFill>
                  <a:schemeClr val="dk1"/>
                </a:solidFill>
                <a:latin typeface="Calibri"/>
                <a:ea typeface="Calibri"/>
                <a:cs typeface="Calibri"/>
                <a:sym typeface="Calibri"/>
              </a:rPr>
              <a:t> is underpinned by the story of Nehemiah, who, when faced with the challenge of rebuilding Jerusalem’s wall, united people of all backgrounds, abilities, and differences to work side by side. As Nehemiah 4:6 says, </a:t>
            </a:r>
            <a:r>
              <a:rPr lang="en-GB" sz="2200" i="1">
                <a:solidFill>
                  <a:schemeClr val="dk1"/>
                </a:solidFill>
                <a:latin typeface="Calibri"/>
                <a:ea typeface="Calibri"/>
                <a:cs typeface="Calibri"/>
                <a:sym typeface="Calibri"/>
              </a:rPr>
              <a:t>"The people worked with all their hearts"</a:t>
            </a:r>
            <a:r>
              <a:rPr lang="en-GB" sz="2200">
                <a:solidFill>
                  <a:schemeClr val="dk1"/>
                </a:solidFill>
                <a:latin typeface="Calibri"/>
                <a:ea typeface="Calibri"/>
                <a:cs typeface="Calibri"/>
                <a:sym typeface="Calibri"/>
              </a:rPr>
              <a:t>, and we live this out every day by showing care, support, and a deep commitment to one another, rooted in our school values: of </a:t>
            </a:r>
            <a:r>
              <a:rPr lang="en-GB" sz="2200" b="1">
                <a:solidFill>
                  <a:schemeClr val="dk1"/>
                </a:solidFill>
                <a:latin typeface="Calibri"/>
                <a:ea typeface="Calibri"/>
                <a:cs typeface="Calibri"/>
                <a:sym typeface="Calibri"/>
              </a:rPr>
              <a:t>love, hope, peace, perseverance, serving others, justice for others, and compassion</a:t>
            </a:r>
            <a:r>
              <a:rPr lang="en-GB" sz="2200">
                <a:solidFill>
                  <a:schemeClr val="dk1"/>
                </a:solidFill>
                <a:latin typeface="Calibri"/>
                <a:ea typeface="Calibri"/>
                <a:cs typeface="Calibri"/>
                <a:sym typeface="Calibri"/>
              </a:rPr>
              <a:t>.</a:t>
            </a:r>
            <a:endParaRPr sz="2200">
              <a:solidFill>
                <a:schemeClr val="dk1"/>
              </a:solidFill>
              <a:latin typeface="Calibri"/>
              <a:ea typeface="Calibri"/>
              <a:cs typeface="Calibri"/>
              <a:sym typeface="Calibri"/>
            </a:endParaRPr>
          </a:p>
          <a:p>
            <a:pPr marL="0" lvl="0" indent="0" algn="l" rtl="0">
              <a:spcBef>
                <a:spcPts val="1200"/>
              </a:spcBef>
              <a:spcAft>
                <a:spcPts val="0"/>
              </a:spcAft>
              <a:buClr>
                <a:schemeClr val="dk1"/>
              </a:buClr>
              <a:buSzPts val="1100"/>
              <a:buFont typeface="Arial"/>
              <a:buNone/>
            </a:pPr>
            <a:r>
              <a:rPr lang="en-GB" sz="2200">
                <a:solidFill>
                  <a:schemeClr val="dk1"/>
                </a:solidFill>
                <a:latin typeface="Calibri"/>
                <a:ea typeface="Calibri"/>
                <a:cs typeface="Calibri"/>
                <a:sym typeface="Calibri"/>
              </a:rPr>
              <a:t>We believe that Building Brighter Futures means providing every child with an exciting and engaging curriculum that supports their learning and growth, regardless of their starting point, and offers enriching experiences beyond the classroom. Through this, our pupils not only discover more about the world but also about themselves, always guided by the values that shape our school community.</a:t>
            </a:r>
            <a:endParaRPr sz="3900">
              <a:solidFill>
                <a:schemeClr val="dk1"/>
              </a:solidFill>
              <a:latin typeface="Calibri"/>
              <a:ea typeface="Calibri"/>
              <a:cs typeface="Calibri"/>
              <a:sym typeface="Calibri"/>
            </a:endParaRPr>
          </a:p>
          <a:p>
            <a:pPr marL="0" marR="0" lvl="0" indent="0" algn="ctr" rtl="0">
              <a:lnSpc>
                <a:spcPct val="90000"/>
              </a:lnSpc>
              <a:spcBef>
                <a:spcPts val="1200"/>
              </a:spcBef>
              <a:spcAft>
                <a:spcPts val="0"/>
              </a:spcAft>
              <a:buClr>
                <a:schemeClr val="dk1"/>
              </a:buClr>
              <a:buSzPts val="2000"/>
              <a:buFont typeface="Arial"/>
              <a:buNone/>
            </a:pPr>
            <a:endParaRPr sz="2000" b="0" i="0" u="none" strike="noStrike" cap="none">
              <a:solidFill>
                <a:schemeClr val="dk1"/>
              </a:solidFill>
              <a:highlight>
                <a:srgbClr val="FFFF00"/>
              </a:highlight>
              <a:latin typeface="Calibri"/>
              <a:ea typeface="Calibri"/>
              <a:cs typeface="Calibri"/>
              <a:sym typeface="Calibri"/>
            </a:endParaRPr>
          </a:p>
        </p:txBody>
      </p:sp>
      <p:pic>
        <p:nvPicPr>
          <p:cNvPr id="110" name="Google Shape;110;p15"/>
          <p:cNvPicPr preferRelativeResize="0"/>
          <p:nvPr/>
        </p:nvPicPr>
        <p:blipFill>
          <a:blip r:embed="rId3">
            <a:alphaModFix/>
          </a:blip>
          <a:stretch>
            <a:fillRect/>
          </a:stretch>
        </p:blipFill>
        <p:spPr>
          <a:xfrm>
            <a:off x="10132850" y="195175"/>
            <a:ext cx="1997905" cy="1997905"/>
          </a:xfrm>
          <a:prstGeom prst="rect">
            <a:avLst/>
          </a:prstGeom>
          <a:noFill/>
          <a:ln>
            <a:noFill/>
          </a:ln>
        </p:spPr>
      </p:pic>
      <p:pic>
        <p:nvPicPr>
          <p:cNvPr id="111" name="Google Shape;111;p15"/>
          <p:cNvPicPr preferRelativeResize="0"/>
          <p:nvPr/>
        </p:nvPicPr>
        <p:blipFill>
          <a:blip r:embed="rId4">
            <a:alphaModFix/>
          </a:blip>
          <a:stretch>
            <a:fillRect/>
          </a:stretch>
        </p:blipFill>
        <p:spPr>
          <a:xfrm>
            <a:off x="10132850" y="2365700"/>
            <a:ext cx="2059150" cy="154247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6"/>
          <p:cNvSpPr txBox="1">
            <a:spLocks noGrp="1"/>
          </p:cNvSpPr>
          <p:nvPr>
            <p:ph type="body" idx="1"/>
          </p:nvPr>
        </p:nvSpPr>
        <p:spPr>
          <a:xfrm>
            <a:off x="2095017" y="230645"/>
            <a:ext cx="9850055" cy="630905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4400"/>
              <a:buNone/>
            </a:pPr>
            <a:r>
              <a:rPr lang="en-GB" sz="4400" b="1"/>
              <a:t>Our Shared Vision for Inclusion</a:t>
            </a:r>
            <a:endParaRPr/>
          </a:p>
          <a:p>
            <a:pPr marL="228600" lvl="0" indent="-228600" algn="just" rtl="0">
              <a:lnSpc>
                <a:spcPct val="90000"/>
              </a:lnSpc>
              <a:spcBef>
                <a:spcPts val="1000"/>
              </a:spcBef>
              <a:spcAft>
                <a:spcPts val="0"/>
              </a:spcAft>
              <a:buClr>
                <a:schemeClr val="dk1"/>
              </a:buClr>
              <a:buSzPts val="2300"/>
              <a:buChar char="•"/>
            </a:pPr>
            <a:r>
              <a:rPr lang="en-GB" sz="2300"/>
              <a:t>As a Trust, we embody the ethos of ‘Life, Love, and Learning to the Full’ which guides our journey towards providing a world-class education that cherishes every child and embraces the rich tapestry of global cultures. </a:t>
            </a:r>
            <a:endParaRPr sz="2300"/>
          </a:p>
          <a:p>
            <a:pPr marL="228600" lvl="0" indent="-228600" algn="just" rtl="0">
              <a:lnSpc>
                <a:spcPct val="90000"/>
              </a:lnSpc>
              <a:spcBef>
                <a:spcPts val="1000"/>
              </a:spcBef>
              <a:spcAft>
                <a:spcPts val="0"/>
              </a:spcAft>
              <a:buClr>
                <a:schemeClr val="dk1"/>
              </a:buClr>
              <a:buSzPts val="2300"/>
              <a:buChar char="•"/>
            </a:pPr>
            <a:r>
              <a:rPr lang="en-GB" sz="2300"/>
              <a:t> At TEAM Multi-Academy Trust, we believe in nurturing not just the academic abilities of our children but also their emotional and social well-being within a supportive and positive environment. Our vision of ‘Life, Love, and Learning to the Full’ encapsulates our dedication to ensuring every child feels values, every learning opportunity is seized, and every day is a step towards a brighter, more inclusive future. </a:t>
            </a:r>
            <a:endParaRPr sz="2300"/>
          </a:p>
          <a:p>
            <a:pPr marL="228600" lvl="0" indent="-228600" algn="just" rtl="0">
              <a:lnSpc>
                <a:spcPct val="90000"/>
              </a:lnSpc>
              <a:spcBef>
                <a:spcPts val="1000"/>
              </a:spcBef>
              <a:spcAft>
                <a:spcPts val="0"/>
              </a:spcAft>
              <a:buClr>
                <a:schemeClr val="dk1"/>
              </a:buClr>
              <a:buSzPts val="2300"/>
              <a:buChar char="•"/>
            </a:pPr>
            <a:r>
              <a:rPr lang="en-GB" sz="2300"/>
              <a:t>We take great pride in our achievements and the positive impact we’ve made on the lives of children in North Devon. Looking forward we remain dedicated to creating enriching experiences and lifelong memories for our children.</a:t>
            </a:r>
            <a:r>
              <a:rPr lang="en-GB" sz="2300">
                <a:highlight>
                  <a:srgbClr val="FFFF00"/>
                </a:highlight>
              </a:rPr>
              <a:t> </a:t>
            </a:r>
            <a:endParaRPr sz="2300"/>
          </a:p>
          <a:p>
            <a:pPr marL="228600" lvl="0" indent="-228600" algn="just" rtl="0">
              <a:lnSpc>
                <a:spcPct val="90000"/>
              </a:lnSpc>
              <a:spcBef>
                <a:spcPts val="1000"/>
              </a:spcBef>
              <a:spcAft>
                <a:spcPts val="0"/>
              </a:spcAft>
              <a:buClr>
                <a:schemeClr val="dk1"/>
              </a:buClr>
              <a:buSzPts val="2300"/>
              <a:buChar char="•"/>
            </a:pPr>
            <a:r>
              <a:rPr lang="en-GB" sz="2300"/>
              <a:t>As a Trust, we strive to create inclusive teaching environments that offer all pupils, no matter their needs or abilities, access to a broad, balanced and challenging curriculum. We are committed to offering all pupils the chance to thrive and fulfil their aspirations. </a:t>
            </a:r>
            <a:endParaRPr sz="2300"/>
          </a:p>
          <a:p>
            <a:pPr marL="228600" lvl="0" indent="-76200" algn="just" rtl="0">
              <a:lnSpc>
                <a:spcPct val="90000"/>
              </a:lnSpc>
              <a:spcBef>
                <a:spcPts val="1000"/>
              </a:spcBef>
              <a:spcAft>
                <a:spcPts val="0"/>
              </a:spcAft>
              <a:buClr>
                <a:schemeClr val="dk1"/>
              </a:buClr>
              <a:buSzPts val="2400"/>
              <a:buNone/>
            </a:pPr>
            <a:endParaRPr sz="2400">
              <a:highlight>
                <a:srgbClr val="FFFF00"/>
              </a:highlight>
            </a:endParaRPr>
          </a:p>
          <a:p>
            <a:pPr marL="0" lvl="0" indent="0" algn="ctr" rtl="0">
              <a:lnSpc>
                <a:spcPct val="90000"/>
              </a:lnSpc>
              <a:spcBef>
                <a:spcPts val="1000"/>
              </a:spcBef>
              <a:spcAft>
                <a:spcPts val="0"/>
              </a:spcAft>
              <a:buClr>
                <a:schemeClr val="dk1"/>
              </a:buClr>
              <a:buSzPts val="1800"/>
              <a:buNone/>
            </a:pPr>
            <a:endParaRPr sz="1800">
              <a:highlight>
                <a:srgbClr val="FFFF00"/>
              </a:highlight>
            </a:endParaRPr>
          </a:p>
          <a:p>
            <a:pPr marL="0" lvl="0" indent="0" algn="ctr" rtl="0">
              <a:lnSpc>
                <a:spcPct val="90000"/>
              </a:lnSpc>
              <a:spcBef>
                <a:spcPts val="1000"/>
              </a:spcBef>
              <a:spcAft>
                <a:spcPts val="0"/>
              </a:spcAft>
              <a:buClr>
                <a:schemeClr val="dk1"/>
              </a:buClr>
              <a:buSzPts val="2000"/>
              <a:buNone/>
            </a:pPr>
            <a:r>
              <a:rPr lang="en-GB" sz="2000"/>
              <a:t> </a:t>
            </a:r>
            <a:endParaRPr/>
          </a:p>
          <a:p>
            <a:pPr marL="0" lvl="0" indent="0" algn="ctr" rtl="0">
              <a:lnSpc>
                <a:spcPct val="90000"/>
              </a:lnSpc>
              <a:spcBef>
                <a:spcPts val="1000"/>
              </a:spcBef>
              <a:spcAft>
                <a:spcPts val="0"/>
              </a:spcAft>
              <a:buClr>
                <a:schemeClr val="dk1"/>
              </a:buClr>
              <a:buSzPts val="2000"/>
              <a:buNone/>
            </a:pPr>
            <a:endParaRPr sz="2000"/>
          </a:p>
        </p:txBody>
      </p:sp>
      <p:pic>
        <p:nvPicPr>
          <p:cNvPr id="117" name="Google Shape;117;p16" descr="TEAM Multi-Academy Trust"/>
          <p:cNvPicPr preferRelativeResize="0"/>
          <p:nvPr/>
        </p:nvPicPr>
        <p:blipFill rotWithShape="1">
          <a:blip r:embed="rId3">
            <a:alphaModFix/>
          </a:blip>
          <a:srcRect/>
          <a:stretch/>
        </p:blipFill>
        <p:spPr>
          <a:xfrm>
            <a:off x="0" y="4742568"/>
            <a:ext cx="2012108" cy="201210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122" name="Google Shape;122;p17" descr="TEAM Multi-Academy Trust"/>
          <p:cNvPicPr preferRelativeResize="0"/>
          <p:nvPr/>
        </p:nvPicPr>
        <p:blipFill rotWithShape="1">
          <a:blip r:embed="rId3">
            <a:alphaModFix/>
          </a:blip>
          <a:srcRect/>
          <a:stretch/>
        </p:blipFill>
        <p:spPr>
          <a:xfrm>
            <a:off x="367553" y="148594"/>
            <a:ext cx="1550895" cy="1550895"/>
          </a:xfrm>
          <a:prstGeom prst="rect">
            <a:avLst/>
          </a:prstGeom>
          <a:noFill/>
          <a:ln>
            <a:noFill/>
          </a:ln>
        </p:spPr>
      </p:pic>
      <p:sp>
        <p:nvSpPr>
          <p:cNvPr id="123" name="Google Shape;123;p17"/>
          <p:cNvSpPr txBox="1">
            <a:spLocks noGrp="1"/>
          </p:cNvSpPr>
          <p:nvPr>
            <p:ph type="title"/>
          </p:nvPr>
        </p:nvSpPr>
        <p:spPr>
          <a:xfrm>
            <a:off x="3112178" y="417340"/>
            <a:ext cx="4599000" cy="12822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Our Drivers</a:t>
            </a:r>
            <a:endParaRPr/>
          </a:p>
        </p:txBody>
      </p:sp>
      <p:sp>
        <p:nvSpPr>
          <p:cNvPr id="124" name="Google Shape;124;p17"/>
          <p:cNvSpPr/>
          <p:nvPr/>
        </p:nvSpPr>
        <p:spPr>
          <a:xfrm>
            <a:off x="10363200" y="98613"/>
            <a:ext cx="1673037" cy="6669741"/>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b="0" i="0" u="none" strike="noStrike" cap="none">
                <a:solidFill>
                  <a:schemeClr val="dk1"/>
                </a:solidFill>
                <a:latin typeface="Calibri"/>
                <a:ea typeface="Calibri"/>
                <a:cs typeface="Calibri"/>
                <a:sym typeface="Calibri"/>
              </a:rPr>
              <a:t>Our Trust drivers provide us with a shared understanding and common purpose of what we want to achieve for all children, including those with SEND. We want children to be confident and resilient learners who understand their uniqueness, celebrate differences and are able to face challenges.</a:t>
            </a:r>
            <a:endParaRPr/>
          </a:p>
          <a:p>
            <a:pPr marL="0" marR="0" lvl="0" indent="0" algn="ctr" rtl="0">
              <a:spcBef>
                <a:spcPts val="0"/>
              </a:spcBef>
              <a:spcAft>
                <a:spcPts val="0"/>
              </a:spcAft>
              <a:buNone/>
            </a:pPr>
            <a:endParaRPr sz="1500" b="0" i="0" u="none" strike="noStrike" cap="none">
              <a:solidFill>
                <a:schemeClr val="dk1"/>
              </a:solidFill>
              <a:latin typeface="Calibri"/>
              <a:ea typeface="Calibri"/>
              <a:cs typeface="Calibri"/>
              <a:sym typeface="Calibri"/>
            </a:endParaRPr>
          </a:p>
          <a:p>
            <a:pPr marL="0" marR="0" lvl="0" indent="0" algn="ctr" rtl="0">
              <a:spcBef>
                <a:spcPts val="0"/>
              </a:spcBef>
              <a:spcAft>
                <a:spcPts val="0"/>
              </a:spcAft>
              <a:buNone/>
            </a:pPr>
            <a:r>
              <a:rPr lang="en-GB" sz="1500" b="0" i="0" u="none" strike="noStrike" cap="none">
                <a:solidFill>
                  <a:schemeClr val="dk1"/>
                </a:solidFill>
                <a:latin typeface="Calibri"/>
                <a:ea typeface="Calibri"/>
                <a:cs typeface="Calibri"/>
                <a:sym typeface="Calibri"/>
              </a:rPr>
              <a:t>Please read on to find out more about how we use these drivers to support those with SEND. </a:t>
            </a:r>
            <a:endParaRPr/>
          </a:p>
        </p:txBody>
      </p:sp>
      <p:sp>
        <p:nvSpPr>
          <p:cNvPr id="125" name="Google Shape;125;p17"/>
          <p:cNvSpPr/>
          <p:nvPr/>
        </p:nvSpPr>
        <p:spPr>
          <a:xfrm>
            <a:off x="2214285" y="3294526"/>
            <a:ext cx="1398494" cy="484094"/>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6" name="Google Shape;126;p17">
            <a:hlinkClick r:id="rId4" action="ppaction://hlinksldjump"/>
          </p:cNvPr>
          <p:cNvSpPr/>
          <p:nvPr/>
        </p:nvSpPr>
        <p:spPr>
          <a:xfrm>
            <a:off x="1255058" y="2465294"/>
            <a:ext cx="3550023" cy="1703294"/>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7" name="Google Shape;127;p17">
            <a:hlinkClick r:id="rId5" action="ppaction://hlinksldjump"/>
          </p:cNvPr>
          <p:cNvSpPr/>
          <p:nvPr/>
        </p:nvSpPr>
        <p:spPr>
          <a:xfrm>
            <a:off x="5757676" y="2442879"/>
            <a:ext cx="3550023" cy="1703294"/>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8" name="Google Shape;128;p17">
            <a:hlinkClick r:id="rId6" action="ppaction://hlinksldjump"/>
          </p:cNvPr>
          <p:cNvSpPr/>
          <p:nvPr/>
        </p:nvSpPr>
        <p:spPr>
          <a:xfrm>
            <a:off x="1138520" y="4525963"/>
            <a:ext cx="3550023" cy="1703294"/>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9" name="Google Shape;129;p17">
            <a:hlinkClick r:id="rId7" action="ppaction://hlinksldjump"/>
          </p:cNvPr>
          <p:cNvSpPr/>
          <p:nvPr/>
        </p:nvSpPr>
        <p:spPr>
          <a:xfrm>
            <a:off x="5802501" y="4544753"/>
            <a:ext cx="3550023" cy="1703294"/>
          </a:xfrm>
          <a:prstGeom prst="roundRect">
            <a:avLst>
              <a:gd name="adj" fmla="val 16667"/>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30" name="Google Shape;130;p17"/>
          <p:cNvPicPr preferRelativeResize="0"/>
          <p:nvPr/>
        </p:nvPicPr>
        <p:blipFill>
          <a:blip r:embed="rId8">
            <a:alphaModFix/>
          </a:blip>
          <a:stretch>
            <a:fillRect/>
          </a:stretch>
        </p:blipFill>
        <p:spPr>
          <a:xfrm>
            <a:off x="89650" y="2220200"/>
            <a:ext cx="10064749" cy="4455724"/>
          </a:xfrm>
          <a:prstGeom prst="rect">
            <a:avLst/>
          </a:prstGeom>
          <a:noFill/>
          <a:ln>
            <a:noFill/>
          </a:ln>
        </p:spPr>
      </p:pic>
      <p:pic>
        <p:nvPicPr>
          <p:cNvPr id="131" name="Google Shape;131;p17"/>
          <p:cNvPicPr preferRelativeResize="0"/>
          <p:nvPr/>
        </p:nvPicPr>
        <p:blipFill>
          <a:blip r:embed="rId9">
            <a:alphaModFix/>
          </a:blip>
          <a:stretch>
            <a:fillRect/>
          </a:stretch>
        </p:blipFill>
        <p:spPr>
          <a:xfrm>
            <a:off x="8543276" y="222300"/>
            <a:ext cx="1611125" cy="16111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18"/>
          <p:cNvSpPr txBox="1">
            <a:spLocks noGrp="1"/>
          </p:cNvSpPr>
          <p:nvPr>
            <p:ph type="body" idx="1"/>
          </p:nvPr>
        </p:nvSpPr>
        <p:spPr>
          <a:xfrm>
            <a:off x="838200" y="2302704"/>
            <a:ext cx="10515600" cy="4351338"/>
          </a:xfrm>
          <a:prstGeom prst="rect">
            <a:avLst/>
          </a:prstGeom>
          <a:noFill/>
          <a:ln>
            <a:noFill/>
          </a:ln>
        </p:spPr>
        <p:txBody>
          <a:bodyPr spcFirstLastPara="1" wrap="square" lIns="91425" tIns="45700" rIns="91425" bIns="45700" anchor="t" anchorCtr="0">
            <a:normAutofit/>
          </a:bodyPr>
          <a:lstStyle/>
          <a:p>
            <a:pPr marL="228600" lvl="0" indent="0" algn="l" rtl="0">
              <a:lnSpc>
                <a:spcPct val="90000"/>
              </a:lnSpc>
              <a:spcBef>
                <a:spcPts val="1000"/>
              </a:spcBef>
              <a:spcAft>
                <a:spcPts val="0"/>
              </a:spcAft>
              <a:buNone/>
            </a:pPr>
            <a:r>
              <a:rPr lang="en-GB" sz="2700"/>
              <a:t>At Pilton Bluecoat Academy, </a:t>
            </a:r>
            <a:r>
              <a:rPr lang="en-GB" sz="2700" i="1"/>
              <a:t>Building Learning Power</a:t>
            </a:r>
            <a:r>
              <a:rPr lang="en-GB" sz="2700"/>
              <a:t> is one of our key drivers, and the characteristics of effective learning are embedded throughout our school. We encourage curiosity, resilience, collaboration, and self-reflection in all pupils, helping them become confident, independent learners. For children with SEND, these skills are particularly important, as they support the development of strategies to overcome challenges, build confidence in their abilities, and engage fully with their learning. By nurturing these learning behaviours consistently, we ensure that every child is empowered to achieve their potential and approach new experiences with curiosity and determination.</a:t>
            </a:r>
            <a:endParaRPr sz="5800"/>
          </a:p>
        </p:txBody>
      </p:sp>
      <p:sp>
        <p:nvSpPr>
          <p:cNvPr id="137" name="Google Shape;137;p18"/>
          <p:cNvSpPr txBox="1">
            <a:spLocks noGrp="1"/>
          </p:cNvSpPr>
          <p:nvPr>
            <p:ph type="title"/>
          </p:nvPr>
        </p:nvSpPr>
        <p:spPr>
          <a:xfrm>
            <a:off x="2904564" y="274638"/>
            <a:ext cx="6382871"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Building Learning Power</a:t>
            </a:r>
            <a:endParaRPr/>
          </a:p>
        </p:txBody>
      </p:sp>
      <p:sp>
        <p:nvSpPr>
          <p:cNvPr id="138" name="Google Shape;138;p18"/>
          <p:cNvSpPr/>
          <p:nvPr/>
        </p:nvSpPr>
        <p:spPr>
          <a:xfrm>
            <a:off x="0" y="0"/>
            <a:ext cx="12192000" cy="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39" name="Google Shape;139;p18"/>
          <p:cNvPicPr preferRelativeResize="0"/>
          <p:nvPr/>
        </p:nvPicPr>
        <p:blipFill>
          <a:blip r:embed="rId3">
            <a:alphaModFix/>
          </a:blip>
          <a:stretch>
            <a:fillRect/>
          </a:stretch>
        </p:blipFill>
        <p:spPr>
          <a:xfrm>
            <a:off x="152400" y="152400"/>
            <a:ext cx="1997905" cy="199790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9"/>
          <p:cNvSpPr txBox="1">
            <a:spLocks noGrp="1"/>
          </p:cNvSpPr>
          <p:nvPr>
            <p:ph type="body" idx="1"/>
          </p:nvPr>
        </p:nvSpPr>
        <p:spPr>
          <a:xfrm>
            <a:off x="838200" y="2302704"/>
            <a:ext cx="10515600" cy="4351338"/>
          </a:xfrm>
          <a:prstGeom prst="rect">
            <a:avLst/>
          </a:prstGeom>
          <a:noFill/>
          <a:ln>
            <a:noFill/>
          </a:ln>
        </p:spPr>
        <p:txBody>
          <a:bodyPr spcFirstLastPara="1" wrap="square" lIns="91425" tIns="45700" rIns="91425" bIns="45700" anchor="t" anchorCtr="0">
            <a:normAutofit/>
          </a:bodyPr>
          <a:lstStyle/>
          <a:p>
            <a:pPr marL="228600" lvl="0" indent="0" algn="l" rtl="0">
              <a:spcBef>
                <a:spcPts val="1000"/>
              </a:spcBef>
              <a:spcAft>
                <a:spcPts val="0"/>
              </a:spcAft>
              <a:buNone/>
            </a:pPr>
            <a:r>
              <a:rPr lang="en-GB" sz="2500"/>
              <a:t>At Pilton Bluecoat Academy, we are committed to </a:t>
            </a:r>
            <a:r>
              <a:rPr lang="en-GB" sz="2500" i="1"/>
              <a:t>Building Brighter Futures</a:t>
            </a:r>
            <a:r>
              <a:rPr lang="en-GB" sz="2500"/>
              <a:t> for all children, including those with SEND. Our passionate and dedicated staff carefully plan and prepare engaging educational experiences and opportunities that meet the needs of every pupil. Through tailored support plans, developed and regularly reviewed in partnership with staff, pupils, and families, we ensure that each child receives the guidance and resources they need to thrive. We also prioritise transitional work across schools and year groups, using collaborative planning and targeted activities to prepare children for each phase of their learning journey. By working closely together, we create an inclusive, nurturing environment where all children can achieve their potential, build confidence, and enjoy rich learning experiences that prepare them for the future.</a:t>
            </a:r>
            <a:endParaRPr sz="4200"/>
          </a:p>
        </p:txBody>
      </p:sp>
      <p:sp>
        <p:nvSpPr>
          <p:cNvPr id="145" name="Google Shape;145;p19"/>
          <p:cNvSpPr txBox="1">
            <a:spLocks noGrp="1"/>
          </p:cNvSpPr>
          <p:nvPr>
            <p:ph type="title"/>
          </p:nvPr>
        </p:nvSpPr>
        <p:spPr>
          <a:xfrm>
            <a:off x="2904564" y="274638"/>
            <a:ext cx="6382871"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Building Futures</a:t>
            </a:r>
            <a:endParaRPr/>
          </a:p>
        </p:txBody>
      </p:sp>
      <p:pic>
        <p:nvPicPr>
          <p:cNvPr id="146" name="Google Shape;146;p19"/>
          <p:cNvPicPr preferRelativeResize="0"/>
          <p:nvPr/>
        </p:nvPicPr>
        <p:blipFill>
          <a:blip r:embed="rId3">
            <a:alphaModFix/>
          </a:blip>
          <a:stretch>
            <a:fillRect/>
          </a:stretch>
        </p:blipFill>
        <p:spPr>
          <a:xfrm>
            <a:off x="152400" y="152400"/>
            <a:ext cx="1997905" cy="199790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0"/>
          <p:cNvSpPr txBox="1">
            <a:spLocks noGrp="1"/>
          </p:cNvSpPr>
          <p:nvPr>
            <p:ph type="body" idx="1"/>
          </p:nvPr>
        </p:nvSpPr>
        <p:spPr>
          <a:xfrm>
            <a:off x="1020986" y="2249986"/>
            <a:ext cx="10515600" cy="4351200"/>
          </a:xfrm>
          <a:prstGeom prst="rect">
            <a:avLst/>
          </a:prstGeom>
          <a:noFill/>
          <a:ln>
            <a:noFill/>
          </a:ln>
        </p:spPr>
        <p:txBody>
          <a:bodyPr spcFirstLastPara="1" wrap="square" lIns="91425" tIns="45700" rIns="91425" bIns="45700" anchor="t" anchorCtr="0">
            <a:normAutofit lnSpcReduction="10000"/>
          </a:bodyPr>
          <a:lstStyle/>
          <a:p>
            <a:pPr marL="228600" lvl="0" indent="0" algn="just" rtl="0">
              <a:lnSpc>
                <a:spcPct val="90000"/>
              </a:lnSpc>
              <a:spcBef>
                <a:spcPts val="1000"/>
              </a:spcBef>
              <a:spcAft>
                <a:spcPts val="0"/>
              </a:spcAft>
              <a:buNone/>
            </a:pPr>
            <a:r>
              <a:rPr lang="en-GB" sz="2500"/>
              <a:t>At Pilton Bluecoat Academy, </a:t>
            </a:r>
            <a:r>
              <a:rPr lang="en-GB" sz="2500" i="1"/>
              <a:t>building communities</a:t>
            </a:r>
            <a:r>
              <a:rPr lang="en-GB" sz="2500"/>
              <a:t> is a key thread woven throughout our curriculum. We provide opportunities for children to learn about their local area, the wider UK, Europe through Spain and Germany, and internationally through our partnership with India, helping them understand the world and their place within it. Students with SEND are fully supported to engage in all activities available to their peers, with individual arrangements and risk assessments planned in advance where needed. This ensures they can participate safely and meaningfully in trips, offsite activities, and extra-curricular events. By fostering inclusion and connection, we enable all children to develop a strong sense of community, empathy, and global awareness.</a:t>
            </a:r>
            <a:endParaRPr sz="4200"/>
          </a:p>
          <a:p>
            <a:pPr marL="228600" lvl="0" indent="-50800" algn="l" rtl="0">
              <a:lnSpc>
                <a:spcPct val="90000"/>
              </a:lnSpc>
              <a:spcBef>
                <a:spcPts val="1000"/>
              </a:spcBef>
              <a:spcAft>
                <a:spcPts val="0"/>
              </a:spcAft>
              <a:buClr>
                <a:schemeClr val="dk1"/>
              </a:buClr>
              <a:buSzPts val="2800"/>
              <a:buNone/>
            </a:pPr>
            <a:endParaRPr>
              <a:highlight>
                <a:srgbClr val="FFFF00"/>
              </a:highlight>
            </a:endParaRPr>
          </a:p>
        </p:txBody>
      </p:sp>
      <p:sp>
        <p:nvSpPr>
          <p:cNvPr id="152" name="Google Shape;152;p20"/>
          <p:cNvSpPr txBox="1">
            <a:spLocks noGrp="1"/>
          </p:cNvSpPr>
          <p:nvPr>
            <p:ph type="title"/>
          </p:nvPr>
        </p:nvSpPr>
        <p:spPr>
          <a:xfrm>
            <a:off x="2904564" y="274638"/>
            <a:ext cx="6382871"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Building Community</a:t>
            </a:r>
            <a:endParaRPr/>
          </a:p>
        </p:txBody>
      </p:sp>
      <p:pic>
        <p:nvPicPr>
          <p:cNvPr id="153" name="Google Shape;153;p20"/>
          <p:cNvPicPr preferRelativeResize="0"/>
          <p:nvPr/>
        </p:nvPicPr>
        <p:blipFill>
          <a:blip r:embed="rId3">
            <a:alphaModFix/>
          </a:blip>
          <a:stretch>
            <a:fillRect/>
          </a:stretch>
        </p:blipFill>
        <p:spPr>
          <a:xfrm>
            <a:off x="152400" y="152400"/>
            <a:ext cx="1997905" cy="199790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1"/>
          <p:cNvSpPr txBox="1">
            <a:spLocks noGrp="1"/>
          </p:cNvSpPr>
          <p:nvPr>
            <p:ph type="body" idx="1"/>
          </p:nvPr>
        </p:nvSpPr>
        <p:spPr>
          <a:xfrm>
            <a:off x="838200" y="2302704"/>
            <a:ext cx="10515600" cy="4351338"/>
          </a:xfrm>
          <a:prstGeom prst="rect">
            <a:avLst/>
          </a:prstGeom>
          <a:noFill/>
          <a:ln>
            <a:noFill/>
          </a:ln>
        </p:spPr>
        <p:txBody>
          <a:bodyPr spcFirstLastPara="1" wrap="square" lIns="91425" tIns="45700" rIns="91425" bIns="45700" anchor="t" anchorCtr="0">
            <a:noAutofit/>
          </a:bodyPr>
          <a:lstStyle/>
          <a:p>
            <a:pPr marL="228600" lvl="0" indent="0" algn="l" rtl="0">
              <a:lnSpc>
                <a:spcPct val="90000"/>
              </a:lnSpc>
              <a:spcBef>
                <a:spcPts val="1000"/>
              </a:spcBef>
              <a:spcAft>
                <a:spcPts val="0"/>
              </a:spcAft>
              <a:buNone/>
            </a:pPr>
            <a:r>
              <a:rPr lang="en-GB" sz="2600"/>
              <a:t>At Pilton Bluecoat Academy, we recognise the importance of </a:t>
            </a:r>
            <a:r>
              <a:rPr lang="en-GB" sz="2600" i="1"/>
              <a:t>building self-esteem</a:t>
            </a:r>
            <a:r>
              <a:rPr lang="en-GB" sz="2600"/>
              <a:t> to help children access learning and celebrate their achievements. Through dedicated support plans, pupils with SEND receive tailored guidance that enables them to succeed academically and personally. Learning Champions engage in targeted activities to support their peers’ SEND needs, fostering confidence, skills, and a sense of accomplishment. The school also provides strong pastoral support to promote emotional and social development, including listening carefully to the views of children with SEND. By combining personalised learning, mentoring, and a nurturing environment, we ensure every child feels valued, supported, and empowered to thrive.</a:t>
            </a:r>
            <a:endParaRPr sz="4300"/>
          </a:p>
        </p:txBody>
      </p:sp>
      <p:sp>
        <p:nvSpPr>
          <p:cNvPr id="159" name="Google Shape;159;p21"/>
          <p:cNvSpPr txBox="1">
            <a:spLocks noGrp="1"/>
          </p:cNvSpPr>
          <p:nvPr>
            <p:ph type="title"/>
          </p:nvPr>
        </p:nvSpPr>
        <p:spPr>
          <a:xfrm>
            <a:off x="2904564" y="274638"/>
            <a:ext cx="6382871"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Building Self Esteem</a:t>
            </a:r>
            <a:endParaRPr/>
          </a:p>
        </p:txBody>
      </p:sp>
      <p:pic>
        <p:nvPicPr>
          <p:cNvPr id="160" name="Google Shape;160;p21"/>
          <p:cNvPicPr preferRelativeResize="0"/>
          <p:nvPr/>
        </p:nvPicPr>
        <p:blipFill>
          <a:blip r:embed="rId3">
            <a:alphaModFix/>
          </a:blip>
          <a:stretch>
            <a:fillRect/>
          </a:stretch>
        </p:blipFill>
        <p:spPr>
          <a:xfrm>
            <a:off x="152400" y="152400"/>
            <a:ext cx="1997905" cy="199790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2"/>
          <p:cNvSpPr txBox="1"/>
          <p:nvPr/>
        </p:nvSpPr>
        <p:spPr>
          <a:xfrm>
            <a:off x="2895599" y="158094"/>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Ordinarily Available Inclusive Provision</a:t>
            </a:r>
            <a:endParaRPr/>
          </a:p>
        </p:txBody>
      </p:sp>
      <p:pic>
        <p:nvPicPr>
          <p:cNvPr id="166" name="Google Shape;166;p22"/>
          <p:cNvPicPr preferRelativeResize="0"/>
          <p:nvPr/>
        </p:nvPicPr>
        <p:blipFill rotWithShape="1">
          <a:blip r:embed="rId3">
            <a:alphaModFix/>
          </a:blip>
          <a:srcRect/>
          <a:stretch/>
        </p:blipFill>
        <p:spPr>
          <a:xfrm>
            <a:off x="264163" y="324866"/>
            <a:ext cx="2201131" cy="1002393"/>
          </a:xfrm>
          <a:prstGeom prst="rect">
            <a:avLst/>
          </a:prstGeom>
          <a:noFill/>
          <a:ln>
            <a:noFill/>
          </a:ln>
        </p:spPr>
      </p:pic>
      <p:sp>
        <p:nvSpPr>
          <p:cNvPr id="167" name="Google Shape;167;p22"/>
          <p:cNvSpPr txBox="1"/>
          <p:nvPr/>
        </p:nvSpPr>
        <p:spPr>
          <a:xfrm>
            <a:off x="439607" y="1622491"/>
            <a:ext cx="7036958" cy="4634869"/>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400"/>
              <a:buFont typeface="Arial"/>
              <a:buChar char="•"/>
            </a:pPr>
            <a:r>
              <a:rPr lang="en-GB" sz="2400" i="1">
                <a:solidFill>
                  <a:schemeClr val="dk1"/>
                </a:solidFill>
                <a:latin typeface="Calibri"/>
                <a:ea typeface="Calibri"/>
                <a:cs typeface="Calibri"/>
                <a:sym typeface="Calibri"/>
              </a:rPr>
              <a:t>Ordinarily Available Inclusive Provision</a:t>
            </a:r>
            <a:r>
              <a:rPr lang="en-GB" sz="2400">
                <a:solidFill>
                  <a:schemeClr val="dk1"/>
                </a:solidFill>
                <a:latin typeface="Calibri"/>
                <a:ea typeface="Calibri"/>
                <a:cs typeface="Calibri"/>
                <a:sym typeface="Calibri"/>
              </a:rPr>
              <a:t> (OAIP) describes the inclusive provision and practice that all Devon schools should be able to provide for all children, including those with SEND, from within their own resources.</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All children should be supported to attend, engage and thrive in their school. The framework is intended to support schools to reflect on and develop their inclusive provision to benefit all children, including those with SEND. </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The framework describes approaches, provision and practice that are </a:t>
            </a:r>
            <a:r>
              <a:rPr lang="en-GB" sz="2400" b="1">
                <a:solidFill>
                  <a:schemeClr val="dk1"/>
                </a:solidFill>
                <a:latin typeface="Calibri"/>
                <a:ea typeface="Calibri"/>
                <a:cs typeface="Calibri"/>
                <a:sym typeface="Calibri"/>
              </a:rPr>
              <a:t>helpful to all, harmful to none and crucial for some.</a:t>
            </a:r>
            <a:endParaRPr sz="1100" u="sng">
              <a:solidFill>
                <a:schemeClr val="hlink"/>
              </a:solidFill>
              <a:latin typeface="Calibri"/>
              <a:ea typeface="Calibri"/>
              <a:cs typeface="Calibri"/>
              <a:sym typeface="Calibri"/>
              <a:hlinkClick r:id="rId4"/>
            </a:endParaRPr>
          </a:p>
        </p:txBody>
      </p:sp>
      <p:pic>
        <p:nvPicPr>
          <p:cNvPr id="168" name="Google Shape;168;p22"/>
          <p:cNvPicPr preferRelativeResize="0"/>
          <p:nvPr/>
        </p:nvPicPr>
        <p:blipFill rotWithShape="1">
          <a:blip r:embed="rId5">
            <a:alphaModFix/>
          </a:blip>
          <a:srcRect/>
          <a:stretch/>
        </p:blipFill>
        <p:spPr>
          <a:xfrm>
            <a:off x="8301317" y="1765657"/>
            <a:ext cx="3104871" cy="2960738"/>
          </a:xfrm>
          <a:prstGeom prst="rect">
            <a:avLst/>
          </a:prstGeom>
          <a:noFill/>
          <a:ln>
            <a:noFill/>
          </a:ln>
        </p:spPr>
      </p:pic>
      <p:sp>
        <p:nvSpPr>
          <p:cNvPr id="169" name="Google Shape;169;p22"/>
          <p:cNvSpPr/>
          <p:nvPr/>
        </p:nvSpPr>
        <p:spPr>
          <a:xfrm>
            <a:off x="7700684" y="5015947"/>
            <a:ext cx="4177552" cy="1591041"/>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400" i="1">
                <a:solidFill>
                  <a:schemeClr val="dk1"/>
                </a:solidFill>
                <a:latin typeface="Calibri"/>
                <a:ea typeface="Calibri"/>
                <a:cs typeface="Calibri"/>
                <a:sym typeface="Calibri"/>
              </a:rPr>
              <a:t>“We want all young people in Devon, including those who may have SEND, to have the right support at the right time and in the right place to help them achieve, aspire and develop well, physically, mentally and academically alongside their friends and peers.”</a:t>
            </a:r>
            <a:endParaRPr/>
          </a:p>
          <a:p>
            <a:pPr marL="0" marR="0" lvl="0" indent="0" algn="ctr" rtl="0">
              <a:spcBef>
                <a:spcPts val="0"/>
              </a:spcBef>
              <a:spcAft>
                <a:spcPts val="0"/>
              </a:spcAft>
              <a:buNone/>
            </a:pPr>
            <a:r>
              <a:rPr lang="en-GB" sz="1400">
                <a:solidFill>
                  <a:schemeClr val="dk1"/>
                </a:solidFill>
                <a:latin typeface="Calibri"/>
                <a:ea typeface="Calibri"/>
                <a:cs typeface="Calibri"/>
                <a:sym typeface="Calibri"/>
              </a:rPr>
              <a:t>– Councillor Lois Samuel, the Council’s Cabinet Member for SEND Improvement</a:t>
            </a:r>
            <a:endParaRPr/>
          </a:p>
        </p:txBody>
      </p:sp>
      <p:sp>
        <p:nvSpPr>
          <p:cNvPr id="170" name="Google Shape;170;p22"/>
          <p:cNvSpPr txBox="1"/>
          <p:nvPr/>
        </p:nvSpPr>
        <p:spPr>
          <a:xfrm>
            <a:off x="367889" y="6382872"/>
            <a:ext cx="7036958" cy="36933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u="sng">
                <a:solidFill>
                  <a:schemeClr val="hlink"/>
                </a:solidFill>
                <a:latin typeface="Calibri"/>
                <a:ea typeface="Calibri"/>
                <a:cs typeface="Calibri"/>
                <a:sym typeface="Calibri"/>
                <a:hlinkClick r:id="rId4"/>
              </a:rPr>
              <a:t>Ordinarily Available Inclusive Provision - Support for schools and settings</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23"/>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How will Pilton Bluecoat support my child?</a:t>
            </a:r>
            <a:endParaRPr/>
          </a:p>
        </p:txBody>
      </p:sp>
      <p:pic>
        <p:nvPicPr>
          <p:cNvPr id="176" name="Google Shape;176;p23" descr="Pilton Infants’ School"/>
          <p:cNvPicPr preferRelativeResize="0"/>
          <p:nvPr/>
        </p:nvPicPr>
        <p:blipFill rotWithShape="1">
          <a:blip r:embed="rId3">
            <a:alphaModFix/>
          </a:blip>
          <a:srcRect/>
          <a:stretch/>
        </p:blipFill>
        <p:spPr>
          <a:xfrm>
            <a:off x="10344525" y="174443"/>
            <a:ext cx="1428750" cy="1428750"/>
          </a:xfrm>
          <a:prstGeom prst="rect">
            <a:avLst/>
          </a:prstGeom>
          <a:noFill/>
          <a:ln>
            <a:noFill/>
          </a:ln>
        </p:spPr>
      </p:pic>
      <p:pic>
        <p:nvPicPr>
          <p:cNvPr id="177" name="Google Shape;177;p23"/>
          <p:cNvPicPr preferRelativeResize="0"/>
          <p:nvPr/>
        </p:nvPicPr>
        <p:blipFill rotWithShape="1">
          <a:blip r:embed="rId4">
            <a:alphaModFix/>
          </a:blip>
          <a:srcRect/>
          <a:stretch/>
        </p:blipFill>
        <p:spPr>
          <a:xfrm>
            <a:off x="240454" y="1967825"/>
            <a:ext cx="6509969" cy="4562767"/>
          </a:xfrm>
          <a:prstGeom prst="rect">
            <a:avLst/>
          </a:prstGeom>
          <a:noFill/>
          <a:ln>
            <a:noFill/>
          </a:ln>
        </p:spPr>
      </p:pic>
      <p:sp>
        <p:nvSpPr>
          <p:cNvPr id="178" name="Google Shape;178;p23"/>
          <p:cNvSpPr txBox="1"/>
          <p:nvPr/>
        </p:nvSpPr>
        <p:spPr>
          <a:xfrm>
            <a:off x="6893859" y="1756960"/>
            <a:ext cx="5065057" cy="4984499"/>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200"/>
              <a:buFont typeface="Arial"/>
              <a:buChar char="•"/>
            </a:pPr>
            <a:r>
              <a:rPr lang="en-GB" sz="2200">
                <a:solidFill>
                  <a:schemeClr val="dk1"/>
                </a:solidFill>
                <a:latin typeface="Calibri"/>
                <a:ea typeface="Calibri"/>
                <a:cs typeface="Calibri"/>
                <a:sym typeface="Calibri"/>
              </a:rPr>
              <a:t>The </a:t>
            </a:r>
            <a:r>
              <a:rPr lang="en-GB" sz="2200" i="1">
                <a:solidFill>
                  <a:schemeClr val="dk1"/>
                </a:solidFill>
                <a:latin typeface="Calibri"/>
                <a:ea typeface="Calibri"/>
                <a:cs typeface="Calibri"/>
                <a:sym typeface="Calibri"/>
              </a:rPr>
              <a:t>SEND Code of Practice</a:t>
            </a:r>
            <a:r>
              <a:rPr lang="en-GB" sz="2200">
                <a:solidFill>
                  <a:schemeClr val="dk1"/>
                </a:solidFill>
                <a:latin typeface="Calibri"/>
                <a:ea typeface="Calibri"/>
                <a:cs typeface="Calibri"/>
                <a:sym typeface="Calibri"/>
              </a:rPr>
              <a:t> is clear that a school’s SEN Information Report should be aligned to the expectations set out in the </a:t>
            </a:r>
            <a:r>
              <a:rPr lang="en-GB" sz="2200" i="1">
                <a:solidFill>
                  <a:schemeClr val="dk1"/>
                </a:solidFill>
                <a:latin typeface="Calibri"/>
                <a:ea typeface="Calibri"/>
                <a:cs typeface="Calibri"/>
                <a:sym typeface="Calibri"/>
              </a:rPr>
              <a:t>Local Offer</a:t>
            </a:r>
            <a:r>
              <a:rPr lang="en-GB" sz="2200">
                <a:solidFill>
                  <a:schemeClr val="dk1"/>
                </a:solidFill>
                <a:latin typeface="Calibri"/>
                <a:ea typeface="Calibri"/>
                <a:cs typeface="Calibri"/>
                <a:sym typeface="Calibri"/>
              </a:rPr>
              <a:t>.</a:t>
            </a:r>
            <a:endParaRPr/>
          </a:p>
          <a:p>
            <a:pPr marL="228600" marR="0" lvl="0" indent="-228600" algn="just" rtl="0">
              <a:lnSpc>
                <a:spcPct val="90000"/>
              </a:lnSpc>
              <a:spcBef>
                <a:spcPts val="1000"/>
              </a:spcBef>
              <a:spcAft>
                <a:spcPts val="0"/>
              </a:spcAft>
              <a:buClr>
                <a:schemeClr val="dk1"/>
              </a:buClr>
              <a:buSzPts val="2200"/>
              <a:buFont typeface="Arial"/>
              <a:buChar char="•"/>
            </a:pPr>
            <a:r>
              <a:rPr lang="en-GB" sz="2200">
                <a:solidFill>
                  <a:schemeClr val="dk1"/>
                </a:solidFill>
                <a:latin typeface="Calibri"/>
                <a:ea typeface="Calibri"/>
                <a:cs typeface="Calibri"/>
                <a:sym typeface="Calibri"/>
              </a:rPr>
              <a:t>Devon’s Ordinarily Available Inclusive Education Framework has also been designed to support schools to communicate their inclusive provision to children, parents and carers. </a:t>
            </a:r>
            <a:endParaRPr/>
          </a:p>
          <a:p>
            <a:pPr marL="228600" marR="0" lvl="0" indent="-228600" algn="just" rtl="0">
              <a:lnSpc>
                <a:spcPct val="90000"/>
              </a:lnSpc>
              <a:spcBef>
                <a:spcPts val="1000"/>
              </a:spcBef>
              <a:spcAft>
                <a:spcPts val="0"/>
              </a:spcAft>
              <a:buClr>
                <a:schemeClr val="dk1"/>
              </a:buClr>
              <a:buSzPts val="2200"/>
              <a:buFont typeface="Arial"/>
              <a:buChar char="•"/>
            </a:pPr>
            <a:r>
              <a:rPr lang="en-GB" sz="2200">
                <a:solidFill>
                  <a:schemeClr val="dk1"/>
                </a:solidFill>
                <a:latin typeface="Calibri"/>
                <a:ea typeface="Calibri"/>
                <a:cs typeface="Calibri"/>
                <a:sym typeface="Calibri"/>
              </a:rPr>
              <a:t>We have therefore decided to base our SEN Information Report around the ten areas that make up Devon’s Ordinarily Available Inclusive Education Framework to demonstrate how we support the children at Pilton Bluecoat. </a:t>
            </a:r>
            <a:endParaRPr/>
          </a:p>
          <a:p>
            <a:pPr marL="228600" marR="0" lvl="0" indent="-15875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5"/>
            </a:endParaRPr>
          </a:p>
        </p:txBody>
      </p:sp>
      <p:pic>
        <p:nvPicPr>
          <p:cNvPr id="179" name="Google Shape;179;p23"/>
          <p:cNvPicPr preferRelativeResize="0"/>
          <p:nvPr/>
        </p:nvPicPr>
        <p:blipFill>
          <a:blip r:embed="rId6">
            <a:alphaModFix/>
          </a:blip>
          <a:stretch>
            <a:fillRect/>
          </a:stretch>
        </p:blipFill>
        <p:spPr>
          <a:xfrm>
            <a:off x="10463100" y="149399"/>
            <a:ext cx="1453800" cy="14538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4"/>
          <p:cNvSpPr txBox="1"/>
          <p:nvPr/>
        </p:nvSpPr>
        <p:spPr>
          <a:xfrm>
            <a:off x="923365" y="17759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Background</a:t>
            </a:r>
            <a:endParaRPr/>
          </a:p>
        </p:txBody>
      </p:sp>
      <p:sp>
        <p:nvSpPr>
          <p:cNvPr id="185" name="Google Shape;185;p24"/>
          <p:cNvSpPr txBox="1"/>
          <p:nvPr/>
        </p:nvSpPr>
        <p:spPr>
          <a:xfrm>
            <a:off x="242045" y="1746631"/>
            <a:ext cx="8884026" cy="4888943"/>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Other words that might be used interchangeably with OAIP include universal provision, inclusive practice and high quality teaching. </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In Devon, we will be promoting consistent use of the terminology </a:t>
            </a:r>
            <a:r>
              <a:rPr lang="en-GB" sz="2400" i="1">
                <a:solidFill>
                  <a:schemeClr val="dk1"/>
                </a:solidFill>
                <a:latin typeface="Calibri"/>
                <a:ea typeface="Calibri"/>
                <a:cs typeface="Calibri"/>
                <a:sym typeface="Calibri"/>
              </a:rPr>
              <a:t>Ordinarily Available Inclusive Provision</a:t>
            </a:r>
            <a:r>
              <a:rPr lang="en-GB" sz="2400">
                <a:solidFill>
                  <a:schemeClr val="dk1"/>
                </a:solidFill>
                <a:latin typeface="Calibri"/>
                <a:ea typeface="Calibri"/>
                <a:cs typeface="Calibri"/>
                <a:sym typeface="Calibri"/>
              </a:rPr>
              <a:t> to avoid confusion and enable a shared understanding.</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The framework recommends strategies that anticipate and therefore prevent common barriers to learning and supports the equity of access to education. </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It also describes simple adjustments and additions teachers can make to their practice, to enable positive learning environments for all students. </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These strategies will enable teachers to adapt their teaching to respond to the strengths and needs of all pupils.</a:t>
            </a:r>
            <a:endParaRPr/>
          </a:p>
          <a:p>
            <a:pPr marL="228600" marR="0" lvl="0" indent="-50800" algn="just" rtl="0">
              <a:lnSpc>
                <a:spcPct val="90000"/>
              </a:lnSpc>
              <a:spcBef>
                <a:spcPts val="1000"/>
              </a:spcBef>
              <a:spcAft>
                <a:spcPts val="0"/>
              </a:spcAft>
              <a:buClr>
                <a:schemeClr val="dk1"/>
              </a:buClr>
              <a:buSzPts val="2800"/>
              <a:buFont typeface="Arial"/>
              <a:buNone/>
            </a:pPr>
            <a:endParaRPr sz="2800">
              <a:solidFill>
                <a:schemeClr val="dk1"/>
              </a:solidFill>
              <a:latin typeface="Calibri"/>
              <a:ea typeface="Calibri"/>
              <a:cs typeface="Calibri"/>
              <a:sym typeface="Calibri"/>
            </a:endParaRPr>
          </a:p>
        </p:txBody>
      </p:sp>
      <p:pic>
        <p:nvPicPr>
          <p:cNvPr id="186" name="Google Shape;186;p24"/>
          <p:cNvPicPr preferRelativeResize="0"/>
          <p:nvPr/>
        </p:nvPicPr>
        <p:blipFill rotWithShape="1">
          <a:blip r:embed="rId3">
            <a:alphaModFix/>
          </a:blip>
          <a:srcRect/>
          <a:stretch/>
        </p:blipFill>
        <p:spPr>
          <a:xfrm>
            <a:off x="9820540" y="329804"/>
            <a:ext cx="2201131" cy="1002393"/>
          </a:xfrm>
          <a:prstGeom prst="rect">
            <a:avLst/>
          </a:prstGeom>
          <a:noFill/>
          <a:ln>
            <a:noFill/>
          </a:ln>
        </p:spPr>
      </p:pic>
      <p:pic>
        <p:nvPicPr>
          <p:cNvPr id="187" name="Google Shape;187;p24" descr="Equality vs. Equity – Made with Angus"/>
          <p:cNvPicPr preferRelativeResize="0"/>
          <p:nvPr/>
        </p:nvPicPr>
        <p:blipFill rotWithShape="1">
          <a:blip r:embed="rId4">
            <a:alphaModFix/>
          </a:blip>
          <a:srcRect r="50000" b="51111"/>
          <a:stretch/>
        </p:blipFill>
        <p:spPr>
          <a:xfrm>
            <a:off x="9240320" y="1541926"/>
            <a:ext cx="1419795" cy="1806389"/>
          </a:xfrm>
          <a:prstGeom prst="rect">
            <a:avLst/>
          </a:prstGeom>
          <a:noFill/>
          <a:ln>
            <a:noFill/>
          </a:ln>
        </p:spPr>
      </p:pic>
      <p:pic>
        <p:nvPicPr>
          <p:cNvPr id="188" name="Google Shape;188;p24" descr="Equality vs. Equity – Made with Angus"/>
          <p:cNvPicPr preferRelativeResize="0"/>
          <p:nvPr/>
        </p:nvPicPr>
        <p:blipFill rotWithShape="1">
          <a:blip r:embed="rId4">
            <a:alphaModFix/>
          </a:blip>
          <a:srcRect l="51531" b="50391"/>
          <a:stretch/>
        </p:blipFill>
        <p:spPr>
          <a:xfrm>
            <a:off x="10722869" y="3170508"/>
            <a:ext cx="1370521" cy="1825223"/>
          </a:xfrm>
          <a:prstGeom prst="rect">
            <a:avLst/>
          </a:prstGeom>
          <a:noFill/>
          <a:ln>
            <a:noFill/>
          </a:ln>
        </p:spPr>
      </p:pic>
      <p:pic>
        <p:nvPicPr>
          <p:cNvPr id="189" name="Google Shape;189;p24" descr="Equality vs. Equity – Made with Angus"/>
          <p:cNvPicPr preferRelativeResize="0"/>
          <p:nvPr/>
        </p:nvPicPr>
        <p:blipFill rotWithShape="1">
          <a:blip r:embed="rId4">
            <a:alphaModFix/>
          </a:blip>
          <a:srcRect t="50544" r="50000"/>
          <a:stretch/>
        </p:blipFill>
        <p:spPr>
          <a:xfrm>
            <a:off x="9239391" y="4830676"/>
            <a:ext cx="1418164" cy="182522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5"/>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Leadership and Culture</a:t>
            </a:r>
            <a:endParaRPr/>
          </a:p>
        </p:txBody>
      </p:sp>
      <p:pic>
        <p:nvPicPr>
          <p:cNvPr id="195" name="Google Shape;195;p25" descr="Pilton Infants’ School"/>
          <p:cNvPicPr preferRelativeResize="0"/>
          <p:nvPr/>
        </p:nvPicPr>
        <p:blipFill rotWithShape="1">
          <a:blip r:embed="rId3">
            <a:alphaModFix/>
          </a:blip>
          <a:srcRect/>
          <a:stretch/>
        </p:blipFill>
        <p:spPr>
          <a:xfrm>
            <a:off x="10344525" y="174443"/>
            <a:ext cx="1428750" cy="1428750"/>
          </a:xfrm>
          <a:prstGeom prst="rect">
            <a:avLst/>
          </a:prstGeom>
          <a:noFill/>
          <a:ln>
            <a:noFill/>
          </a:ln>
        </p:spPr>
      </p:pic>
      <p:sp>
        <p:nvSpPr>
          <p:cNvPr id="196" name="Google Shape;196;p25"/>
          <p:cNvSpPr txBox="1"/>
          <p:nvPr/>
        </p:nvSpPr>
        <p:spPr>
          <a:xfrm>
            <a:off x="377400" y="1797400"/>
            <a:ext cx="6765600" cy="48633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a:t>
            </a:r>
            <a:r>
              <a:rPr lang="en-GB" sz="2400" b="1">
                <a:solidFill>
                  <a:schemeClr val="dk1"/>
                </a:solidFill>
                <a:latin typeface="Calibri"/>
                <a:ea typeface="Calibri"/>
                <a:cs typeface="Calibri"/>
                <a:sym typeface="Calibri"/>
              </a:rPr>
              <a:t>ALL</a:t>
            </a:r>
            <a:r>
              <a:rPr lang="en-GB" sz="2400">
                <a:solidFill>
                  <a:schemeClr val="dk1"/>
                </a:solidFill>
                <a:latin typeface="Calibri"/>
                <a:ea typeface="Calibri"/>
                <a:cs typeface="Calibri"/>
                <a:sym typeface="Calibri"/>
              </a:rPr>
              <a:t> children:</a:t>
            </a:r>
            <a:endParaRPr/>
          </a:p>
          <a:p>
            <a:pPr marL="0" marR="0" lvl="0" indent="0" algn="just" rtl="0">
              <a:lnSpc>
                <a:spcPct val="90000"/>
              </a:lnSpc>
              <a:spcBef>
                <a:spcPts val="1000"/>
              </a:spcBef>
              <a:spcAft>
                <a:spcPts val="0"/>
              </a:spcAft>
              <a:buNone/>
            </a:pPr>
            <a:r>
              <a:rPr lang="en-GB" sz="1800">
                <a:latin typeface="Calibri"/>
                <a:ea typeface="Calibri"/>
                <a:cs typeface="Calibri"/>
                <a:sym typeface="Calibri"/>
              </a:rPr>
              <a:t>At Pilton Bluecoat Academy, leadership and culture are built on collaboration, inclusion, and partnership with families. We recognise the importance of working closely together to identify and meet the needs of every pupil. The Headteacher, senior leaders, SENDCO, pupil and parent worker collaborate to ensure all children are well supported, and they work alongside staff to empower them to meet the diverse needs of our learners. We strive to create a welcoming environment where everyone - children, families, and staff -feel valued, respected, and supported, fostering a positive culture that underpins learning and personal development for all.</a:t>
            </a:r>
            <a:endParaRPr sz="1800">
              <a:latin typeface="Calibri"/>
              <a:ea typeface="Calibri"/>
              <a:cs typeface="Calibri"/>
              <a:sym typeface="Calibri"/>
            </a:endParaRPr>
          </a:p>
          <a:p>
            <a:pPr marL="0" lvl="0" indent="0" algn="just" rtl="0">
              <a:lnSpc>
                <a:spcPct val="90000"/>
              </a:lnSpc>
              <a:spcBef>
                <a:spcPts val="1000"/>
              </a:spcBef>
              <a:spcAft>
                <a:spcPts val="0"/>
              </a:spcAft>
              <a:buClr>
                <a:schemeClr val="dk1"/>
              </a:buClr>
              <a:buSzPts val="2400"/>
              <a:buFont typeface="Arial"/>
              <a:buNone/>
            </a:pPr>
            <a:r>
              <a:rPr lang="en-GB" sz="1800">
                <a:solidFill>
                  <a:schemeClr val="dk1"/>
                </a:solidFill>
                <a:latin typeface="Calibri"/>
                <a:ea typeface="Calibri"/>
                <a:cs typeface="Calibri"/>
                <a:sym typeface="Calibri"/>
              </a:rPr>
              <a:t>Our school and trust leaders work towards this every day:</a:t>
            </a:r>
            <a:endParaRPr sz="1800">
              <a:solidFill>
                <a:schemeClr val="dk1"/>
              </a:solidFill>
              <a:latin typeface="Calibri"/>
              <a:ea typeface="Calibri"/>
              <a:cs typeface="Calibri"/>
              <a:sym typeface="Calibri"/>
            </a:endParaRPr>
          </a:p>
          <a:p>
            <a:pPr marL="457200" lvl="0" indent="-342900" algn="just" rtl="0">
              <a:lnSpc>
                <a:spcPct val="90000"/>
              </a:lnSpc>
              <a:spcBef>
                <a:spcPts val="100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Mr Mat Harts, Head of School</a:t>
            </a:r>
            <a:endParaRPr sz="1800">
              <a:solidFill>
                <a:schemeClr val="dk1"/>
              </a:solidFill>
              <a:latin typeface="Calibri"/>
              <a:ea typeface="Calibri"/>
              <a:cs typeface="Calibri"/>
              <a:sym typeface="Calibri"/>
            </a:endParaRPr>
          </a:p>
          <a:p>
            <a:pPr marL="457200" lvl="0" indent="-342900" algn="just" rtl="0">
              <a:lnSpc>
                <a:spcPct val="90000"/>
              </a:lnSpc>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Mr Ian Thomas, CEO, TEAM MAT</a:t>
            </a:r>
            <a:endParaRPr sz="1800">
              <a:solidFill>
                <a:schemeClr val="dk1"/>
              </a:solidFill>
              <a:latin typeface="Calibri"/>
              <a:ea typeface="Calibri"/>
              <a:cs typeface="Calibri"/>
              <a:sym typeface="Calibri"/>
            </a:endParaRPr>
          </a:p>
          <a:p>
            <a:pPr marL="457200" lvl="0" indent="-342900" algn="just" rtl="0">
              <a:lnSpc>
                <a:spcPct val="90000"/>
              </a:lnSpc>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Mrs Beth Carter, Director of Inclusion, TEAM MAT</a:t>
            </a:r>
            <a:endParaRPr sz="1800">
              <a:solidFill>
                <a:schemeClr val="dk1"/>
              </a:solidFill>
              <a:latin typeface="Calibri"/>
              <a:ea typeface="Calibri"/>
              <a:cs typeface="Calibri"/>
              <a:sym typeface="Calibri"/>
            </a:endParaRPr>
          </a:p>
          <a:p>
            <a:pPr marL="457200" lvl="0" indent="-342900" algn="just" rtl="0">
              <a:lnSpc>
                <a:spcPct val="90000"/>
              </a:lnSpc>
              <a:spcBef>
                <a:spcPts val="0"/>
              </a:spcBef>
              <a:spcAft>
                <a:spcPts val="0"/>
              </a:spcAft>
              <a:buClr>
                <a:schemeClr val="dk1"/>
              </a:buClr>
              <a:buSzPts val="1800"/>
              <a:buFont typeface="Calibri"/>
              <a:buChar char="●"/>
            </a:pPr>
            <a:r>
              <a:rPr lang="en-GB" sz="1800">
                <a:solidFill>
                  <a:schemeClr val="dk1"/>
                </a:solidFill>
                <a:latin typeface="Calibri"/>
                <a:ea typeface="Calibri"/>
                <a:cs typeface="Calibri"/>
                <a:sym typeface="Calibri"/>
              </a:rPr>
              <a:t>Mr Dan Polak, Director of Education, TEAM MAT</a:t>
            </a:r>
            <a:endParaRPr sz="1800">
              <a:solidFill>
                <a:schemeClr val="dk1"/>
              </a:solidFill>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r>
              <a:rPr lang="en-GB" sz="1800" u="sng">
                <a:solidFill>
                  <a:schemeClr val="hlink"/>
                </a:solidFill>
                <a:latin typeface="Calibri"/>
                <a:ea typeface="Calibri"/>
                <a:cs typeface="Calibri"/>
                <a:sym typeface="Calibri"/>
                <a:hlinkClick r:id="rId4"/>
              </a:rPr>
              <a:t>Leadership and culture - Support for schools and settings</a:t>
            </a:r>
            <a:endParaRPr sz="1700">
              <a:latin typeface="Calibri"/>
              <a:ea typeface="Calibri"/>
              <a:cs typeface="Calibri"/>
              <a:sym typeface="Calibri"/>
            </a:endParaRPr>
          </a:p>
        </p:txBody>
      </p:sp>
      <p:sp>
        <p:nvSpPr>
          <p:cNvPr id="197" name="Google Shape;197;p25"/>
          <p:cNvSpPr txBox="1"/>
          <p:nvPr/>
        </p:nvSpPr>
        <p:spPr>
          <a:xfrm>
            <a:off x="7362175" y="1797425"/>
            <a:ext cx="4300200" cy="48633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those with </a:t>
            </a:r>
            <a:r>
              <a:rPr lang="en-GB" sz="2400" b="1">
                <a:solidFill>
                  <a:schemeClr val="dk1"/>
                </a:solidFill>
                <a:latin typeface="Calibri"/>
                <a:ea typeface="Calibri"/>
                <a:cs typeface="Calibri"/>
                <a:sym typeface="Calibri"/>
              </a:rPr>
              <a:t>SEN</a:t>
            </a:r>
            <a:r>
              <a:rPr lang="en-GB" sz="2400">
                <a:solidFill>
                  <a:schemeClr val="dk1"/>
                </a:solidFill>
                <a:latin typeface="Calibri"/>
                <a:ea typeface="Calibri"/>
                <a:cs typeface="Calibri"/>
                <a:sym typeface="Calibri"/>
              </a:rPr>
              <a:t>:</a:t>
            </a:r>
            <a:endParaRPr/>
          </a:p>
          <a:p>
            <a:pPr marL="0" lvl="0" indent="0" algn="just" rtl="0">
              <a:lnSpc>
                <a:spcPct val="90000"/>
              </a:lnSpc>
              <a:spcBef>
                <a:spcPts val="0"/>
              </a:spcBef>
              <a:spcAft>
                <a:spcPts val="0"/>
              </a:spcAft>
              <a:buClr>
                <a:schemeClr val="dk1"/>
              </a:buClr>
              <a:buSzPts val="2400"/>
              <a:buFont typeface="Arial"/>
              <a:buNone/>
            </a:pPr>
            <a:endParaRPr>
              <a:solidFill>
                <a:schemeClr val="dk1"/>
              </a:solidFill>
            </a:endParaRPr>
          </a:p>
          <a:p>
            <a:pPr marL="0" lvl="0" indent="0" algn="just" rtl="0">
              <a:lnSpc>
                <a:spcPct val="90000"/>
              </a:lnSpc>
              <a:spcBef>
                <a:spcPts val="1000"/>
              </a:spcBef>
              <a:spcAft>
                <a:spcPts val="0"/>
              </a:spcAft>
              <a:buClr>
                <a:schemeClr val="dk1"/>
              </a:buClr>
              <a:buSzPts val="1100"/>
              <a:buFont typeface="Arial"/>
              <a:buNone/>
            </a:pPr>
            <a:endParaRPr sz="2000">
              <a:solidFill>
                <a:schemeClr val="dk1"/>
              </a:solidFill>
              <a:highlight>
                <a:srgbClr val="FFFF00"/>
              </a:highlight>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endParaRPr sz="2000">
              <a:solidFill>
                <a:schemeClr val="dk1"/>
              </a:solidFill>
              <a:highlight>
                <a:srgbClr val="FFFF00"/>
              </a:highlight>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endParaRPr sz="2000">
              <a:solidFill>
                <a:schemeClr val="dk1"/>
              </a:solidFill>
              <a:highlight>
                <a:srgbClr val="FFFF00"/>
              </a:highlight>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endParaRPr sz="2000">
              <a:solidFill>
                <a:schemeClr val="dk1"/>
              </a:solidFill>
              <a:highlight>
                <a:srgbClr val="FFFF00"/>
              </a:highlight>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endParaRPr sz="2000">
              <a:solidFill>
                <a:schemeClr val="dk1"/>
              </a:solidFill>
              <a:highlight>
                <a:srgbClr val="FFFF00"/>
              </a:highlight>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r>
              <a:rPr lang="en-GB" sz="2000">
                <a:solidFill>
                  <a:schemeClr val="dk1"/>
                </a:solidFill>
                <a:latin typeface="Calibri"/>
                <a:ea typeface="Calibri"/>
                <a:cs typeface="Calibri"/>
                <a:sym typeface="Calibri"/>
              </a:rPr>
              <a:t>Mrs Claire Jones	  Mrs Charlotte Barber</a:t>
            </a:r>
            <a:endParaRPr sz="2000">
              <a:solidFill>
                <a:schemeClr val="dk1"/>
              </a:solidFill>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r>
              <a:rPr lang="en-GB" sz="2000">
                <a:solidFill>
                  <a:schemeClr val="dk1"/>
                </a:solidFill>
                <a:latin typeface="Calibri"/>
                <a:ea typeface="Calibri"/>
                <a:cs typeface="Calibri"/>
                <a:sym typeface="Calibri"/>
              </a:rPr>
              <a:t>SENDCo                         Assistant SENDCo</a:t>
            </a:r>
            <a:endParaRPr sz="2000">
              <a:solidFill>
                <a:schemeClr val="dk1"/>
              </a:solidFill>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endParaRPr sz="2000">
              <a:solidFill>
                <a:schemeClr val="dk1"/>
              </a:solidFill>
              <a:latin typeface="Calibri"/>
              <a:ea typeface="Calibri"/>
              <a:cs typeface="Calibri"/>
              <a:sym typeface="Calibri"/>
            </a:endParaRPr>
          </a:p>
          <a:p>
            <a:pPr marL="0" lvl="0" indent="0" algn="ctr" rtl="0">
              <a:lnSpc>
                <a:spcPct val="90000"/>
              </a:lnSpc>
              <a:spcBef>
                <a:spcPts val="1000"/>
              </a:spcBef>
              <a:spcAft>
                <a:spcPts val="0"/>
              </a:spcAft>
              <a:buClr>
                <a:schemeClr val="dk1"/>
              </a:buClr>
              <a:buSzPts val="1100"/>
              <a:buFont typeface="Arial"/>
              <a:buNone/>
            </a:pPr>
            <a:r>
              <a:rPr lang="en-GB" sz="2000">
                <a:solidFill>
                  <a:schemeClr val="dk1"/>
                </a:solidFill>
                <a:latin typeface="Calibri"/>
                <a:ea typeface="Calibri"/>
                <a:cs typeface="Calibri"/>
                <a:sym typeface="Calibri"/>
              </a:rPr>
              <a:t>01271 345952</a:t>
            </a:r>
            <a:endParaRPr sz="2000">
              <a:solidFill>
                <a:schemeClr val="dk1"/>
              </a:solidFill>
              <a:latin typeface="Calibri"/>
              <a:ea typeface="Calibri"/>
              <a:cs typeface="Calibri"/>
              <a:sym typeface="Calibri"/>
            </a:endParaRPr>
          </a:p>
          <a:p>
            <a:pPr marL="0" lvl="0" indent="0" algn="ctr" rtl="0">
              <a:lnSpc>
                <a:spcPct val="90000"/>
              </a:lnSpc>
              <a:spcBef>
                <a:spcPts val="1000"/>
              </a:spcBef>
              <a:spcAft>
                <a:spcPts val="0"/>
              </a:spcAft>
              <a:buClr>
                <a:schemeClr val="dk1"/>
              </a:buClr>
              <a:buSzPts val="1100"/>
              <a:buFont typeface="Arial"/>
              <a:buNone/>
            </a:pPr>
            <a:r>
              <a:rPr lang="en-GB" sz="2000">
                <a:solidFill>
                  <a:schemeClr val="dk1"/>
                </a:solidFill>
                <a:latin typeface="Calibri"/>
                <a:ea typeface="Calibri"/>
                <a:cs typeface="Calibri"/>
                <a:sym typeface="Calibri"/>
              </a:rPr>
              <a:t>office@piltonbluecoat.devon.sch.uk</a:t>
            </a:r>
            <a:endParaRPr/>
          </a:p>
          <a:p>
            <a:pPr marL="0" marR="0" lvl="0" indent="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5"/>
            </a:endParaRPr>
          </a:p>
        </p:txBody>
      </p:sp>
      <p:pic>
        <p:nvPicPr>
          <p:cNvPr id="198" name="Google Shape;198;p25"/>
          <p:cNvPicPr preferRelativeResize="0"/>
          <p:nvPr/>
        </p:nvPicPr>
        <p:blipFill>
          <a:blip r:embed="rId6">
            <a:alphaModFix/>
          </a:blip>
          <a:stretch>
            <a:fillRect/>
          </a:stretch>
        </p:blipFill>
        <p:spPr>
          <a:xfrm>
            <a:off x="10463100" y="149399"/>
            <a:ext cx="1453800" cy="1453800"/>
          </a:xfrm>
          <a:prstGeom prst="rect">
            <a:avLst/>
          </a:prstGeom>
          <a:noFill/>
          <a:ln>
            <a:noFill/>
          </a:ln>
        </p:spPr>
      </p:pic>
      <p:pic>
        <p:nvPicPr>
          <p:cNvPr id="199" name="Google Shape;199;p25"/>
          <p:cNvPicPr preferRelativeResize="0"/>
          <p:nvPr/>
        </p:nvPicPr>
        <p:blipFill>
          <a:blip r:embed="rId7">
            <a:alphaModFix/>
          </a:blip>
          <a:stretch>
            <a:fillRect/>
          </a:stretch>
        </p:blipFill>
        <p:spPr>
          <a:xfrm>
            <a:off x="7632138" y="2450500"/>
            <a:ext cx="1228725" cy="1753828"/>
          </a:xfrm>
          <a:prstGeom prst="rect">
            <a:avLst/>
          </a:prstGeom>
          <a:noFill/>
          <a:ln>
            <a:noFill/>
          </a:ln>
        </p:spPr>
      </p:pic>
      <p:pic>
        <p:nvPicPr>
          <p:cNvPr id="200" name="Google Shape;200;p25"/>
          <p:cNvPicPr preferRelativeResize="0"/>
          <p:nvPr/>
        </p:nvPicPr>
        <p:blipFill>
          <a:blip r:embed="rId8">
            <a:alphaModFix/>
          </a:blip>
          <a:stretch>
            <a:fillRect/>
          </a:stretch>
        </p:blipFill>
        <p:spPr>
          <a:xfrm>
            <a:off x="9913698" y="2450500"/>
            <a:ext cx="1509453" cy="17538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26"/>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Relational Practice </a:t>
            </a:r>
            <a:endParaRPr/>
          </a:p>
        </p:txBody>
      </p:sp>
      <p:pic>
        <p:nvPicPr>
          <p:cNvPr id="206" name="Google Shape;206;p26" descr="Pilton Infants’ School"/>
          <p:cNvPicPr preferRelativeResize="0"/>
          <p:nvPr/>
        </p:nvPicPr>
        <p:blipFill rotWithShape="1">
          <a:blip r:embed="rId3">
            <a:alphaModFix/>
          </a:blip>
          <a:srcRect/>
          <a:stretch/>
        </p:blipFill>
        <p:spPr>
          <a:xfrm>
            <a:off x="10344525" y="174443"/>
            <a:ext cx="1428750" cy="1428750"/>
          </a:xfrm>
          <a:prstGeom prst="rect">
            <a:avLst/>
          </a:prstGeom>
          <a:noFill/>
          <a:ln>
            <a:noFill/>
          </a:ln>
        </p:spPr>
      </p:pic>
      <p:sp>
        <p:nvSpPr>
          <p:cNvPr id="207" name="Google Shape;207;p26"/>
          <p:cNvSpPr/>
          <p:nvPr/>
        </p:nvSpPr>
        <p:spPr>
          <a:xfrm>
            <a:off x="504225" y="5717400"/>
            <a:ext cx="5322900" cy="849300"/>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u="sng">
                <a:solidFill>
                  <a:schemeClr val="hlink"/>
                </a:solidFill>
                <a:hlinkClick r:id="rId4"/>
              </a:rPr>
              <a:t>Pilton Bluecoat C of E Academy - PILTON BLUECOAT POLICIES</a:t>
            </a:r>
            <a:endParaRPr sz="2300">
              <a:solidFill>
                <a:schemeClr val="dk1"/>
              </a:solidFill>
              <a:highlight>
                <a:srgbClr val="FF0000"/>
              </a:highlight>
              <a:latin typeface="Calibri"/>
              <a:ea typeface="Calibri"/>
              <a:cs typeface="Calibri"/>
              <a:sym typeface="Calibri"/>
            </a:endParaRPr>
          </a:p>
        </p:txBody>
      </p:sp>
      <p:sp>
        <p:nvSpPr>
          <p:cNvPr id="208" name="Google Shape;208;p26"/>
          <p:cNvSpPr txBox="1"/>
          <p:nvPr/>
        </p:nvSpPr>
        <p:spPr>
          <a:xfrm>
            <a:off x="440025" y="1806400"/>
            <a:ext cx="5387100" cy="37488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a:t>
            </a:r>
            <a:r>
              <a:rPr lang="en-GB" sz="2400" b="1">
                <a:solidFill>
                  <a:schemeClr val="dk1"/>
                </a:solidFill>
                <a:latin typeface="Calibri"/>
                <a:ea typeface="Calibri"/>
                <a:cs typeface="Calibri"/>
                <a:sym typeface="Calibri"/>
              </a:rPr>
              <a:t>ALL</a:t>
            </a:r>
            <a:r>
              <a:rPr lang="en-GB" sz="2400">
                <a:solidFill>
                  <a:schemeClr val="dk1"/>
                </a:solidFill>
                <a:latin typeface="Calibri"/>
                <a:ea typeface="Calibri"/>
                <a:cs typeface="Calibri"/>
                <a:sym typeface="Calibri"/>
              </a:rPr>
              <a:t> children:</a:t>
            </a:r>
            <a:endParaRPr/>
          </a:p>
          <a:p>
            <a:pPr marL="0" marR="0" lvl="0" indent="0" algn="just" rtl="0">
              <a:lnSpc>
                <a:spcPct val="90000"/>
              </a:lnSpc>
              <a:spcBef>
                <a:spcPts val="1000"/>
              </a:spcBef>
              <a:spcAft>
                <a:spcPts val="0"/>
              </a:spcAft>
              <a:buNone/>
            </a:pPr>
            <a:r>
              <a:rPr lang="en-GB" sz="1700">
                <a:latin typeface="Calibri"/>
                <a:ea typeface="Calibri"/>
                <a:cs typeface="Calibri"/>
                <a:sym typeface="Calibri"/>
              </a:rPr>
              <a:t>At Pilton Bluecoat, we pride ourselves on fostering an inclusive and caring environment where every child feels valued and supported. Building safe, trusting relationships with pupils and their families is at the heart of our approach. We believe that strong connections create the foundation for learning and wellbeing. Our ordinarily available inclusive provision is embedded throughout the school and carefully adapted to meet the diverse needs of our learners. Through collaboration, empathy, and consistency, we ensure that every child has access to high-quality education and the opportunity to thrive.</a:t>
            </a:r>
            <a:endParaRPr sz="1700">
              <a:latin typeface="Calibri"/>
              <a:ea typeface="Calibri"/>
              <a:cs typeface="Calibri"/>
              <a:sym typeface="Calibri"/>
            </a:endParaRPr>
          </a:p>
          <a:p>
            <a:pPr marL="0" marR="0" lvl="0" indent="0" algn="just" rtl="0">
              <a:lnSpc>
                <a:spcPct val="90000"/>
              </a:lnSpc>
              <a:spcBef>
                <a:spcPts val="1000"/>
              </a:spcBef>
              <a:spcAft>
                <a:spcPts val="0"/>
              </a:spcAft>
              <a:buNone/>
            </a:pPr>
            <a:r>
              <a:rPr lang="en-GB" sz="2000" u="sng">
                <a:solidFill>
                  <a:schemeClr val="hlink"/>
                </a:solidFill>
                <a:highlight>
                  <a:schemeClr val="lt1"/>
                </a:highlight>
                <a:latin typeface="Calibri"/>
                <a:ea typeface="Calibri"/>
                <a:cs typeface="Calibri"/>
                <a:sym typeface="Calibri"/>
                <a:hlinkClick r:id="rId5"/>
              </a:rPr>
              <a:t>Relational Practice - Support for schools and settings</a:t>
            </a:r>
            <a:endParaRPr sz="2000">
              <a:solidFill>
                <a:schemeClr val="dk1"/>
              </a:solidFill>
              <a:highlight>
                <a:schemeClr val="lt1"/>
              </a:highlight>
              <a:latin typeface="Calibri"/>
              <a:ea typeface="Calibri"/>
              <a:cs typeface="Calibri"/>
              <a:sym typeface="Calibri"/>
            </a:endParaRPr>
          </a:p>
          <a:p>
            <a:pPr marL="228600" marR="0" lvl="0" indent="-76200" algn="just" rtl="0">
              <a:lnSpc>
                <a:spcPct val="90000"/>
              </a:lnSpc>
              <a:spcBef>
                <a:spcPts val="1000"/>
              </a:spcBef>
              <a:spcAft>
                <a:spcPts val="0"/>
              </a:spcAft>
              <a:buClr>
                <a:schemeClr val="dk1"/>
              </a:buClr>
              <a:buSzPts val="2400"/>
              <a:buFont typeface="Arial"/>
              <a:buNone/>
            </a:pPr>
            <a:endParaRPr sz="2400" u="sng">
              <a:solidFill>
                <a:schemeClr val="hlink"/>
              </a:solidFill>
              <a:latin typeface="Calibri"/>
              <a:ea typeface="Calibri"/>
              <a:cs typeface="Calibri"/>
              <a:sym typeface="Calibri"/>
              <a:hlinkClick r:id="rId6"/>
            </a:endParaRPr>
          </a:p>
        </p:txBody>
      </p:sp>
      <p:sp>
        <p:nvSpPr>
          <p:cNvPr id="209" name="Google Shape;209;p26"/>
          <p:cNvSpPr txBox="1"/>
          <p:nvPr/>
        </p:nvSpPr>
        <p:spPr>
          <a:xfrm>
            <a:off x="6096000" y="1806390"/>
            <a:ext cx="5566339" cy="486335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those with </a:t>
            </a:r>
            <a:r>
              <a:rPr lang="en-GB" sz="2400" b="1">
                <a:solidFill>
                  <a:schemeClr val="dk1"/>
                </a:solidFill>
                <a:latin typeface="Calibri"/>
                <a:ea typeface="Calibri"/>
                <a:cs typeface="Calibri"/>
                <a:sym typeface="Calibri"/>
              </a:rPr>
              <a:t>SEN</a:t>
            </a:r>
            <a:r>
              <a:rPr lang="en-GB" sz="2400">
                <a:solidFill>
                  <a:schemeClr val="dk1"/>
                </a:solidFill>
                <a:latin typeface="Calibri"/>
                <a:ea typeface="Calibri"/>
                <a:cs typeface="Calibri"/>
                <a:sym typeface="Calibri"/>
              </a:rPr>
              <a:t>:</a:t>
            </a:r>
            <a:endParaRPr/>
          </a:p>
          <a:p>
            <a:pPr marL="0" lvl="0" indent="0" algn="just" rtl="0">
              <a:lnSpc>
                <a:spcPct val="90000"/>
              </a:lnSpc>
              <a:spcBef>
                <a:spcPts val="1000"/>
              </a:spcBef>
              <a:spcAft>
                <a:spcPts val="0"/>
              </a:spcAft>
              <a:buClr>
                <a:schemeClr val="dk1"/>
              </a:buClr>
              <a:buSzPts val="1100"/>
              <a:buFont typeface="Arial"/>
              <a:buNone/>
            </a:pPr>
            <a:r>
              <a:rPr lang="en-GB" sz="1900">
                <a:solidFill>
                  <a:schemeClr val="dk1"/>
                </a:solidFill>
                <a:latin typeface="Calibri"/>
                <a:ea typeface="Calibri"/>
                <a:cs typeface="Calibri"/>
                <a:sym typeface="Calibri"/>
              </a:rPr>
              <a:t>For children who require support beyond our </a:t>
            </a:r>
            <a:r>
              <a:rPr lang="en-GB" sz="1900" b="1">
                <a:solidFill>
                  <a:schemeClr val="dk1"/>
                </a:solidFill>
                <a:latin typeface="Calibri"/>
                <a:ea typeface="Calibri"/>
                <a:cs typeface="Calibri"/>
                <a:sym typeface="Calibri"/>
              </a:rPr>
              <a:t>ordinarily available inclusive provision</a:t>
            </a:r>
            <a:r>
              <a:rPr lang="en-GB" sz="1900">
                <a:solidFill>
                  <a:schemeClr val="dk1"/>
                </a:solidFill>
                <a:latin typeface="Calibri"/>
                <a:ea typeface="Calibri"/>
                <a:cs typeface="Calibri"/>
                <a:sym typeface="Calibri"/>
              </a:rPr>
              <a:t>, we implement personalised Relational Support Plans and Co-Regulation Plans. These plans are designed collaboratively with staff, families, and where appropriate, the child, to ensure a consistent and nurturing approach. Relational Support Plans outline strategies to strengthen trust, emotional safety, and positive interactions, while Co-Regulation Plans provide practical steps for adults to help children manage heightened emotions and develop self-regulation skills over time. Both plans are dynamic and reviewed regularly to respond to the child’s evolving needs, ensuring that every learner feels understood, supported, and able to thrive within our school community.</a:t>
            </a:r>
            <a:endParaRPr sz="2100">
              <a:solidFill>
                <a:schemeClr val="dk1"/>
              </a:solidFill>
              <a:highlight>
                <a:srgbClr val="FFFF00"/>
              </a:highlight>
              <a:latin typeface="Calibri"/>
              <a:ea typeface="Calibri"/>
              <a:cs typeface="Calibri"/>
              <a:sym typeface="Calibri"/>
            </a:endParaRPr>
          </a:p>
          <a:p>
            <a:pPr marL="0" marR="0" lvl="0" indent="0" algn="just" rtl="0">
              <a:lnSpc>
                <a:spcPct val="90000"/>
              </a:lnSpc>
              <a:spcBef>
                <a:spcPts val="1000"/>
              </a:spcBef>
              <a:spcAft>
                <a:spcPts val="0"/>
              </a:spcAft>
              <a:buNone/>
            </a:pPr>
            <a:endParaRPr/>
          </a:p>
          <a:p>
            <a:pPr marL="0" lvl="0" indent="0" algn="just" rtl="0">
              <a:lnSpc>
                <a:spcPct val="90000"/>
              </a:lnSpc>
              <a:spcBef>
                <a:spcPts val="1000"/>
              </a:spcBef>
              <a:spcAft>
                <a:spcPts val="0"/>
              </a:spcAft>
              <a:buNone/>
            </a:pPr>
            <a:endParaRPr sz="18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6"/>
            </a:endParaRPr>
          </a:p>
        </p:txBody>
      </p:sp>
      <p:pic>
        <p:nvPicPr>
          <p:cNvPr id="210" name="Google Shape;210;p26"/>
          <p:cNvPicPr preferRelativeResize="0"/>
          <p:nvPr/>
        </p:nvPicPr>
        <p:blipFill>
          <a:blip r:embed="rId7">
            <a:alphaModFix/>
          </a:blip>
          <a:stretch>
            <a:fillRect/>
          </a:stretch>
        </p:blipFill>
        <p:spPr>
          <a:xfrm>
            <a:off x="10463100" y="149399"/>
            <a:ext cx="1453800" cy="14538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27"/>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Teaching and Learning</a:t>
            </a:r>
            <a:endParaRPr/>
          </a:p>
        </p:txBody>
      </p:sp>
      <p:sp>
        <p:nvSpPr>
          <p:cNvPr id="216" name="Google Shape;216;p27"/>
          <p:cNvSpPr txBox="1"/>
          <p:nvPr/>
        </p:nvSpPr>
        <p:spPr>
          <a:xfrm>
            <a:off x="440025" y="1806400"/>
            <a:ext cx="5566500" cy="48633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a:t>
            </a:r>
            <a:r>
              <a:rPr lang="en-GB" sz="2400" b="1">
                <a:solidFill>
                  <a:schemeClr val="dk1"/>
                </a:solidFill>
                <a:latin typeface="Calibri"/>
                <a:ea typeface="Calibri"/>
                <a:cs typeface="Calibri"/>
                <a:sym typeface="Calibri"/>
              </a:rPr>
              <a:t>ALL</a:t>
            </a:r>
            <a:r>
              <a:rPr lang="en-GB" sz="2400">
                <a:solidFill>
                  <a:schemeClr val="dk1"/>
                </a:solidFill>
                <a:latin typeface="Calibri"/>
                <a:ea typeface="Calibri"/>
                <a:cs typeface="Calibri"/>
                <a:sym typeface="Calibri"/>
              </a:rPr>
              <a:t> children:</a:t>
            </a:r>
            <a:endParaRPr/>
          </a:p>
          <a:p>
            <a:pPr marL="0" marR="0" lvl="0" indent="0" algn="just" rtl="0">
              <a:lnSpc>
                <a:spcPct val="90000"/>
              </a:lnSpc>
              <a:spcBef>
                <a:spcPts val="1000"/>
              </a:spcBef>
              <a:spcAft>
                <a:spcPts val="0"/>
              </a:spcAft>
              <a:buNone/>
            </a:pPr>
            <a:r>
              <a:rPr lang="en-GB" sz="1800">
                <a:latin typeface="Calibri"/>
                <a:ea typeface="Calibri"/>
                <a:cs typeface="Calibri"/>
                <a:sym typeface="Calibri"/>
              </a:rPr>
              <a:t>At Pilton Bluecoat Academy, we support teaching and learning through clear curriculum mapping and carefully structured long, medium, and short-term planning, ensuring the accurate development and teaching of knowledge across all subjects. Individual support plans for children with SEND are fully integrated into this planning cycle, forming part of the ordinarily available provision so that all pupils can access the curriculum effectively. Our senior leaders and SENDCO closely monitor and support the progress of children through triangulated approaches, including observations, walkthrus coaching, and targeted CPDL for staff. This structured approach ensures high-quality teaching, consistent support, and the continual development of both pupils’ knowledge and staff expertise.</a:t>
            </a:r>
            <a:endParaRPr sz="1800">
              <a:latin typeface="Calibri"/>
              <a:ea typeface="Calibri"/>
              <a:cs typeface="Calibri"/>
              <a:sym typeface="Calibri"/>
            </a:endParaRPr>
          </a:p>
          <a:p>
            <a:pPr marL="228600" lvl="0" indent="-215900" algn="just" rtl="0">
              <a:spcBef>
                <a:spcPts val="0"/>
              </a:spcBef>
              <a:spcAft>
                <a:spcPts val="0"/>
              </a:spcAft>
              <a:buClr>
                <a:schemeClr val="dk1"/>
              </a:buClr>
              <a:buSzPts val="1800"/>
              <a:buChar char="•"/>
            </a:pPr>
            <a:r>
              <a:rPr lang="en-GB" sz="1800" u="sng">
                <a:solidFill>
                  <a:schemeClr val="hlink"/>
                </a:solidFill>
                <a:latin typeface="Calibri"/>
                <a:ea typeface="Calibri"/>
                <a:cs typeface="Calibri"/>
                <a:sym typeface="Calibri"/>
                <a:hlinkClick r:id="rId3"/>
              </a:rPr>
              <a:t>Teaching and learning - Support for schools and settings</a:t>
            </a:r>
            <a:endParaRPr sz="1900">
              <a:highlight>
                <a:srgbClr val="FFFF00"/>
              </a:highlight>
              <a:latin typeface="Calibri"/>
              <a:ea typeface="Calibri"/>
              <a:cs typeface="Calibri"/>
              <a:sym typeface="Calibri"/>
            </a:endParaRPr>
          </a:p>
        </p:txBody>
      </p:sp>
      <p:sp>
        <p:nvSpPr>
          <p:cNvPr id="217" name="Google Shape;217;p27"/>
          <p:cNvSpPr txBox="1"/>
          <p:nvPr/>
        </p:nvSpPr>
        <p:spPr>
          <a:xfrm>
            <a:off x="6096000" y="1797425"/>
            <a:ext cx="5566339" cy="486335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those with </a:t>
            </a:r>
            <a:r>
              <a:rPr lang="en-GB" sz="2400" b="1">
                <a:solidFill>
                  <a:schemeClr val="dk1"/>
                </a:solidFill>
                <a:latin typeface="Calibri"/>
                <a:ea typeface="Calibri"/>
                <a:cs typeface="Calibri"/>
                <a:sym typeface="Calibri"/>
              </a:rPr>
              <a:t>SEN</a:t>
            </a:r>
            <a:r>
              <a:rPr lang="en-GB" sz="2400">
                <a:solidFill>
                  <a:schemeClr val="dk1"/>
                </a:solidFill>
                <a:latin typeface="Calibri"/>
                <a:ea typeface="Calibri"/>
                <a:cs typeface="Calibri"/>
                <a:sym typeface="Calibri"/>
              </a:rPr>
              <a:t>:</a:t>
            </a:r>
            <a:endParaRPr/>
          </a:p>
          <a:p>
            <a:pPr marL="0" lvl="0" indent="0" algn="just" rtl="0">
              <a:lnSpc>
                <a:spcPct val="90000"/>
              </a:lnSpc>
              <a:spcBef>
                <a:spcPts val="1000"/>
              </a:spcBef>
              <a:spcAft>
                <a:spcPts val="0"/>
              </a:spcAft>
              <a:buClr>
                <a:schemeClr val="dk1"/>
              </a:buClr>
              <a:buSzPts val="1100"/>
              <a:buFont typeface="Arial"/>
              <a:buNone/>
            </a:pPr>
            <a:r>
              <a:rPr lang="en-GB" sz="1800" b="1">
                <a:solidFill>
                  <a:schemeClr val="dk1"/>
                </a:solidFill>
                <a:latin typeface="Calibri"/>
                <a:ea typeface="Calibri"/>
                <a:cs typeface="Calibri"/>
                <a:sym typeface="Calibri"/>
              </a:rPr>
              <a:t>Curriculum Adaptations:</a:t>
            </a:r>
            <a:r>
              <a:rPr lang="en-GB" sz="1800">
                <a:solidFill>
                  <a:schemeClr val="dk1"/>
                </a:solidFill>
                <a:latin typeface="Calibri"/>
                <a:ea typeface="Calibri"/>
                <a:cs typeface="Calibri"/>
                <a:sym typeface="Calibri"/>
              </a:rPr>
              <a:t> Lessons are adapted to remove barriers and ensure access for all learners.</a:t>
            </a:r>
            <a:endParaRPr sz="1800">
              <a:solidFill>
                <a:schemeClr val="dk1"/>
              </a:solidFill>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r>
              <a:rPr lang="en-GB" sz="1800" b="1">
                <a:solidFill>
                  <a:schemeClr val="dk1"/>
                </a:solidFill>
                <a:latin typeface="Calibri"/>
                <a:ea typeface="Calibri"/>
                <a:cs typeface="Calibri"/>
                <a:sym typeface="Calibri"/>
              </a:rPr>
              <a:t>Enhanced Provision:</a:t>
            </a:r>
            <a:r>
              <a:rPr lang="en-GB" sz="1800">
                <a:solidFill>
                  <a:schemeClr val="dk1"/>
                </a:solidFill>
                <a:latin typeface="Calibri"/>
                <a:ea typeface="Calibri"/>
                <a:cs typeface="Calibri"/>
                <a:sym typeface="Calibri"/>
              </a:rPr>
              <a:t> Support tailored to the four broad areas of SEND (Communication &amp; Interaction, Cognition &amp; Learning, SEMH, Sensory &amp; Physical).</a:t>
            </a:r>
            <a:endParaRPr sz="1800">
              <a:solidFill>
                <a:schemeClr val="dk1"/>
              </a:solidFill>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r>
              <a:rPr lang="en-GB" sz="1800" b="1">
                <a:solidFill>
                  <a:schemeClr val="dk1"/>
                </a:solidFill>
                <a:latin typeface="Calibri"/>
                <a:ea typeface="Calibri"/>
                <a:cs typeface="Calibri"/>
                <a:sym typeface="Calibri"/>
              </a:rPr>
              <a:t>Inclusive Resources:</a:t>
            </a:r>
            <a:r>
              <a:rPr lang="en-GB" sz="1800">
                <a:solidFill>
                  <a:schemeClr val="dk1"/>
                </a:solidFill>
                <a:latin typeface="Calibri"/>
                <a:ea typeface="Calibri"/>
                <a:cs typeface="Calibri"/>
                <a:sym typeface="Calibri"/>
              </a:rPr>
              <a:t> Continued use of manipulatives, visuals, and scaffolds; resources chosen purposefully for individual needs.</a:t>
            </a:r>
            <a:endParaRPr sz="1800">
              <a:solidFill>
                <a:schemeClr val="dk1"/>
              </a:solidFill>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r>
              <a:rPr lang="en-GB" sz="1800" b="1">
                <a:solidFill>
                  <a:schemeClr val="dk1"/>
                </a:solidFill>
                <a:latin typeface="Calibri"/>
                <a:ea typeface="Calibri"/>
                <a:cs typeface="Calibri"/>
                <a:sym typeface="Calibri"/>
              </a:rPr>
              <a:t>Personalised Targets:</a:t>
            </a:r>
            <a:r>
              <a:rPr lang="en-GB" sz="1800">
                <a:solidFill>
                  <a:schemeClr val="dk1"/>
                </a:solidFill>
                <a:latin typeface="Calibri"/>
                <a:ea typeface="Calibri"/>
                <a:cs typeface="Calibri"/>
                <a:sym typeface="Calibri"/>
              </a:rPr>
              <a:t> Bespoke targets and support strategies aligned with individual plans.</a:t>
            </a:r>
            <a:endParaRPr sz="1800">
              <a:solidFill>
                <a:schemeClr val="dk1"/>
              </a:solidFill>
              <a:latin typeface="Calibri"/>
              <a:ea typeface="Calibri"/>
              <a:cs typeface="Calibri"/>
              <a:sym typeface="Calibri"/>
            </a:endParaRPr>
          </a:p>
          <a:p>
            <a:pPr marL="0" lvl="0" indent="0" algn="just" rtl="0">
              <a:lnSpc>
                <a:spcPct val="90000"/>
              </a:lnSpc>
              <a:spcBef>
                <a:spcPts val="1000"/>
              </a:spcBef>
              <a:spcAft>
                <a:spcPts val="0"/>
              </a:spcAft>
              <a:buClr>
                <a:schemeClr val="dk1"/>
              </a:buClr>
              <a:buSzPts val="1100"/>
              <a:buFont typeface="Arial"/>
              <a:buNone/>
            </a:pPr>
            <a:r>
              <a:rPr lang="en-GB" sz="1800" b="1">
                <a:solidFill>
                  <a:schemeClr val="dk1"/>
                </a:solidFill>
                <a:latin typeface="Calibri"/>
                <a:ea typeface="Calibri"/>
                <a:cs typeface="Calibri"/>
                <a:sym typeface="Calibri"/>
              </a:rPr>
              <a:t>Pupil Voice:</a:t>
            </a:r>
            <a:r>
              <a:rPr lang="en-GB" sz="1800">
                <a:solidFill>
                  <a:schemeClr val="dk1"/>
                </a:solidFill>
                <a:latin typeface="Calibri"/>
                <a:ea typeface="Calibri"/>
                <a:cs typeface="Calibri"/>
                <a:sym typeface="Calibri"/>
              </a:rPr>
              <a:t> Opportunities throughout the year for pupils to review and reflect on their learning targets.</a:t>
            </a:r>
            <a:endParaRPr sz="1800">
              <a:solidFill>
                <a:schemeClr val="dk1"/>
              </a:solidFill>
              <a:latin typeface="Calibri"/>
              <a:ea typeface="Calibri"/>
              <a:cs typeface="Calibri"/>
              <a:sym typeface="Calibri"/>
            </a:endParaRPr>
          </a:p>
          <a:p>
            <a:pPr marL="0" lvl="0" indent="0" algn="just" rtl="0">
              <a:lnSpc>
                <a:spcPct val="90000"/>
              </a:lnSpc>
              <a:spcBef>
                <a:spcPts val="1000"/>
              </a:spcBef>
              <a:spcAft>
                <a:spcPts val="0"/>
              </a:spcAft>
              <a:buNone/>
            </a:pPr>
            <a:r>
              <a:rPr lang="en-GB" sz="1800" b="1">
                <a:solidFill>
                  <a:schemeClr val="dk1"/>
                </a:solidFill>
                <a:latin typeface="Calibri"/>
                <a:ea typeface="Calibri"/>
                <a:cs typeface="Calibri"/>
                <a:sym typeface="Calibri"/>
              </a:rPr>
              <a:t>Targeted Interventions:</a:t>
            </a:r>
            <a:r>
              <a:rPr lang="en-GB" sz="1800">
                <a:solidFill>
                  <a:schemeClr val="dk1"/>
                </a:solidFill>
                <a:latin typeface="Calibri"/>
                <a:ea typeface="Calibri"/>
                <a:cs typeface="Calibri"/>
                <a:sym typeface="Calibri"/>
              </a:rPr>
              <a:t> Focused support to address gaps, e.g., phonics, NumberSense, and fundamental movement groups.</a:t>
            </a:r>
            <a:endParaRPr sz="2700">
              <a:solidFill>
                <a:schemeClr val="dk1"/>
              </a:solidFill>
              <a:highlight>
                <a:srgbClr val="FFFF00"/>
              </a:highlight>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2000"/>
              <a:buFont typeface="Arial"/>
              <a:buNone/>
            </a:pPr>
            <a:endParaRPr sz="20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4"/>
            </a:endParaRPr>
          </a:p>
        </p:txBody>
      </p:sp>
      <p:pic>
        <p:nvPicPr>
          <p:cNvPr id="218" name="Google Shape;218;p27"/>
          <p:cNvPicPr preferRelativeResize="0"/>
          <p:nvPr/>
        </p:nvPicPr>
        <p:blipFill>
          <a:blip r:embed="rId5">
            <a:alphaModFix/>
          </a:blip>
          <a:stretch>
            <a:fillRect/>
          </a:stretch>
        </p:blipFill>
        <p:spPr>
          <a:xfrm>
            <a:off x="10463100" y="149399"/>
            <a:ext cx="1453800" cy="14538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28"/>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Learning Environment</a:t>
            </a:r>
            <a:endParaRPr/>
          </a:p>
        </p:txBody>
      </p:sp>
      <p:sp>
        <p:nvSpPr>
          <p:cNvPr id="224" name="Google Shape;224;p28"/>
          <p:cNvSpPr/>
          <p:nvPr/>
        </p:nvSpPr>
        <p:spPr>
          <a:xfrm>
            <a:off x="6814275" y="5956125"/>
            <a:ext cx="4848300" cy="706500"/>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u="sng">
                <a:solidFill>
                  <a:schemeClr val="hlink"/>
                </a:solidFill>
                <a:latin typeface="Calibri"/>
                <a:ea typeface="Calibri"/>
                <a:cs typeface="Calibri"/>
                <a:sym typeface="Calibri"/>
                <a:hlinkClick r:id="rId3"/>
              </a:rPr>
              <a:t>TEAM Accessibility Plan</a:t>
            </a:r>
            <a:endParaRPr sz="1800">
              <a:solidFill>
                <a:schemeClr val="dk1"/>
              </a:solidFill>
              <a:latin typeface="Calibri"/>
              <a:ea typeface="Calibri"/>
              <a:cs typeface="Calibri"/>
              <a:sym typeface="Calibri"/>
            </a:endParaRPr>
          </a:p>
        </p:txBody>
      </p:sp>
      <p:sp>
        <p:nvSpPr>
          <p:cNvPr id="225" name="Google Shape;225;p28"/>
          <p:cNvSpPr txBox="1"/>
          <p:nvPr/>
        </p:nvSpPr>
        <p:spPr>
          <a:xfrm>
            <a:off x="440025" y="1806400"/>
            <a:ext cx="6233100" cy="47448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a:t>
            </a:r>
            <a:r>
              <a:rPr lang="en-GB" sz="2400" b="1">
                <a:solidFill>
                  <a:schemeClr val="dk1"/>
                </a:solidFill>
                <a:latin typeface="Calibri"/>
                <a:ea typeface="Calibri"/>
                <a:cs typeface="Calibri"/>
                <a:sym typeface="Calibri"/>
              </a:rPr>
              <a:t>ALL</a:t>
            </a:r>
            <a:r>
              <a:rPr lang="en-GB" sz="2400">
                <a:solidFill>
                  <a:schemeClr val="dk1"/>
                </a:solidFill>
                <a:latin typeface="Calibri"/>
                <a:ea typeface="Calibri"/>
                <a:cs typeface="Calibri"/>
                <a:sym typeface="Calibri"/>
              </a:rPr>
              <a:t> children:</a:t>
            </a:r>
            <a:endParaRPr/>
          </a:p>
          <a:p>
            <a:pPr marL="0" lvl="0" indent="0" algn="l" rtl="0">
              <a:lnSpc>
                <a:spcPct val="115000"/>
              </a:lnSpc>
              <a:spcBef>
                <a:spcPts val="1200"/>
              </a:spcBef>
              <a:spcAft>
                <a:spcPts val="0"/>
              </a:spcAft>
              <a:buNone/>
            </a:pPr>
            <a:r>
              <a:rPr lang="en-GB" sz="1500">
                <a:solidFill>
                  <a:schemeClr val="dk1"/>
                </a:solidFill>
              </a:rPr>
              <a:t>We create calm, structured classrooms that support all learners by:</a:t>
            </a:r>
            <a:endParaRPr sz="1500">
              <a:solidFill>
                <a:schemeClr val="dk1"/>
              </a:solidFill>
            </a:endParaRPr>
          </a:p>
          <a:p>
            <a:pPr marL="457200" lvl="0" indent="-323850" algn="l" rtl="0">
              <a:lnSpc>
                <a:spcPct val="115000"/>
              </a:lnSpc>
              <a:spcBef>
                <a:spcPts val="1200"/>
              </a:spcBef>
              <a:spcAft>
                <a:spcPts val="0"/>
              </a:spcAft>
              <a:buClr>
                <a:schemeClr val="dk1"/>
              </a:buClr>
              <a:buSzPts val="1500"/>
              <a:buChar char="●"/>
            </a:pPr>
            <a:r>
              <a:rPr lang="en-GB" sz="1500" b="1">
                <a:solidFill>
                  <a:schemeClr val="dk1"/>
                </a:solidFill>
              </a:rPr>
              <a:t>Explicit Vocabulary Teaching:</a:t>
            </a:r>
            <a:r>
              <a:rPr lang="en-GB" sz="1500">
                <a:solidFill>
                  <a:schemeClr val="dk1"/>
                </a:solidFill>
              </a:rPr>
              <a:t> Key vocabulary is taught and reinforced across subjects.</a:t>
            </a:r>
            <a:endParaRPr sz="1500">
              <a:solidFill>
                <a:schemeClr val="dk1"/>
              </a:solidFill>
            </a:endParaRPr>
          </a:p>
          <a:p>
            <a:pPr marL="457200" lvl="0" indent="-323850" algn="l" rtl="0">
              <a:lnSpc>
                <a:spcPct val="115000"/>
              </a:lnSpc>
              <a:spcBef>
                <a:spcPts val="0"/>
              </a:spcBef>
              <a:spcAft>
                <a:spcPts val="0"/>
              </a:spcAft>
              <a:buClr>
                <a:schemeClr val="dk1"/>
              </a:buClr>
              <a:buSzPts val="1500"/>
              <a:buChar char="●"/>
            </a:pPr>
            <a:r>
              <a:rPr lang="en-GB" sz="1500" b="1">
                <a:solidFill>
                  <a:schemeClr val="dk1"/>
                </a:solidFill>
              </a:rPr>
              <a:t>Reducing Cognitive Load:</a:t>
            </a:r>
            <a:r>
              <a:rPr lang="en-GB" sz="1500">
                <a:solidFill>
                  <a:schemeClr val="dk1"/>
                </a:solidFill>
              </a:rPr>
              <a:t> PowerPoints are simplified; classrooms remain tidy and uncluttered with displays kept within boards.</a:t>
            </a:r>
            <a:endParaRPr sz="1500">
              <a:solidFill>
                <a:schemeClr val="dk1"/>
              </a:solidFill>
            </a:endParaRPr>
          </a:p>
          <a:p>
            <a:pPr marL="457200" lvl="0" indent="-323850" algn="l" rtl="0">
              <a:lnSpc>
                <a:spcPct val="115000"/>
              </a:lnSpc>
              <a:spcBef>
                <a:spcPts val="0"/>
              </a:spcBef>
              <a:spcAft>
                <a:spcPts val="0"/>
              </a:spcAft>
              <a:buClr>
                <a:schemeClr val="dk1"/>
              </a:buClr>
              <a:buSzPts val="1500"/>
              <a:buChar char="●"/>
            </a:pPr>
            <a:r>
              <a:rPr lang="en-GB" sz="1500" b="1">
                <a:solidFill>
                  <a:schemeClr val="dk1"/>
                </a:solidFill>
              </a:rPr>
              <a:t>Celebrating Learning:</a:t>
            </a:r>
            <a:r>
              <a:rPr lang="en-GB" sz="1500">
                <a:solidFill>
                  <a:schemeClr val="dk1"/>
                </a:solidFill>
              </a:rPr>
              <a:t> Topic-based achievements are showcased on dedicated display boards.</a:t>
            </a:r>
            <a:endParaRPr sz="1500">
              <a:solidFill>
                <a:schemeClr val="dk1"/>
              </a:solidFill>
            </a:endParaRPr>
          </a:p>
          <a:p>
            <a:pPr marL="457200" lvl="0" indent="-323850" algn="l" rtl="0">
              <a:lnSpc>
                <a:spcPct val="115000"/>
              </a:lnSpc>
              <a:spcBef>
                <a:spcPts val="0"/>
              </a:spcBef>
              <a:spcAft>
                <a:spcPts val="0"/>
              </a:spcAft>
              <a:buClr>
                <a:schemeClr val="dk1"/>
              </a:buClr>
              <a:buSzPts val="1500"/>
              <a:buChar char="●"/>
            </a:pPr>
            <a:r>
              <a:rPr lang="en-GB" sz="1500" b="1">
                <a:solidFill>
                  <a:schemeClr val="dk1"/>
                </a:solidFill>
              </a:rPr>
              <a:t>Visual Supports:</a:t>
            </a:r>
            <a:r>
              <a:rPr lang="en-GB" sz="1500">
                <a:solidFill>
                  <a:schemeClr val="dk1"/>
                </a:solidFill>
              </a:rPr>
              <a:t> Class visual timetables, emotional thermometers, and consistent phonics “Grow the Code” displays are used throughout.</a:t>
            </a:r>
            <a:endParaRPr sz="1500">
              <a:solidFill>
                <a:schemeClr val="dk1"/>
              </a:solidFill>
            </a:endParaRPr>
          </a:p>
          <a:p>
            <a:pPr marL="457200" lvl="0" indent="-323850" algn="l" rtl="0">
              <a:lnSpc>
                <a:spcPct val="115000"/>
              </a:lnSpc>
              <a:spcBef>
                <a:spcPts val="0"/>
              </a:spcBef>
              <a:spcAft>
                <a:spcPts val="0"/>
              </a:spcAft>
              <a:buClr>
                <a:schemeClr val="dk1"/>
              </a:buClr>
              <a:buSzPts val="1500"/>
              <a:buChar char="●"/>
            </a:pPr>
            <a:r>
              <a:rPr lang="en-GB" sz="1500" b="1">
                <a:solidFill>
                  <a:schemeClr val="dk1"/>
                </a:solidFill>
              </a:rPr>
              <a:t>Consistency:</a:t>
            </a:r>
            <a:r>
              <a:rPr lang="en-GB" sz="1500">
                <a:solidFill>
                  <a:schemeClr val="dk1"/>
                </a:solidFill>
              </a:rPr>
              <a:t> Displays include Building Learning Power, Code of Conduct, and Class Charters to promote shared expectations.</a:t>
            </a:r>
            <a:endParaRPr sz="1500">
              <a:solidFill>
                <a:schemeClr val="dk1"/>
              </a:solidFill>
            </a:endParaRPr>
          </a:p>
          <a:p>
            <a:pPr marL="0" lvl="0" indent="0" algn="just" rtl="0">
              <a:lnSpc>
                <a:spcPct val="90000"/>
              </a:lnSpc>
              <a:spcBef>
                <a:spcPts val="1200"/>
              </a:spcBef>
              <a:spcAft>
                <a:spcPts val="0"/>
              </a:spcAft>
              <a:buNone/>
            </a:pPr>
            <a:r>
              <a:rPr lang="en-GB" sz="2000" u="sng">
                <a:solidFill>
                  <a:schemeClr val="hlink"/>
                </a:solidFill>
                <a:latin typeface="Calibri"/>
                <a:ea typeface="Calibri"/>
                <a:cs typeface="Calibri"/>
                <a:sym typeface="Calibri"/>
                <a:hlinkClick r:id="rId4"/>
              </a:rPr>
              <a:t>Learning environment - Support for schools and settings</a:t>
            </a:r>
            <a:endParaRPr sz="1100">
              <a:solidFill>
                <a:schemeClr val="dk1"/>
              </a:solidFill>
            </a:endParaRPr>
          </a:p>
          <a:p>
            <a:pPr marL="0" marR="0" lvl="0" indent="0" algn="just" rtl="0">
              <a:lnSpc>
                <a:spcPct val="90000"/>
              </a:lnSpc>
              <a:spcBef>
                <a:spcPts val="1000"/>
              </a:spcBef>
              <a:spcAft>
                <a:spcPts val="0"/>
              </a:spcAft>
              <a:buNone/>
            </a:pPr>
            <a:endParaRPr sz="2000">
              <a:solidFill>
                <a:schemeClr val="dk1"/>
              </a:solidFill>
              <a:latin typeface="Calibri"/>
              <a:ea typeface="Calibri"/>
              <a:cs typeface="Calibri"/>
              <a:sym typeface="Calibri"/>
            </a:endParaRPr>
          </a:p>
        </p:txBody>
      </p:sp>
      <p:sp>
        <p:nvSpPr>
          <p:cNvPr id="226" name="Google Shape;226;p28"/>
          <p:cNvSpPr txBox="1"/>
          <p:nvPr/>
        </p:nvSpPr>
        <p:spPr>
          <a:xfrm>
            <a:off x="6814150" y="1797425"/>
            <a:ext cx="4848300" cy="38925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those with </a:t>
            </a:r>
            <a:r>
              <a:rPr lang="en-GB" sz="2400" b="1">
                <a:solidFill>
                  <a:schemeClr val="dk1"/>
                </a:solidFill>
                <a:latin typeface="Calibri"/>
                <a:ea typeface="Calibri"/>
                <a:cs typeface="Calibri"/>
                <a:sym typeface="Calibri"/>
              </a:rPr>
              <a:t>SEN</a:t>
            </a:r>
            <a:r>
              <a:rPr lang="en-GB" sz="2400">
                <a:solidFill>
                  <a:schemeClr val="dk1"/>
                </a:solidFill>
                <a:latin typeface="Calibri"/>
                <a:ea typeface="Calibri"/>
                <a:cs typeface="Calibri"/>
                <a:sym typeface="Calibri"/>
              </a:rPr>
              <a:t>:</a:t>
            </a:r>
            <a:endParaRPr/>
          </a:p>
          <a:p>
            <a:pPr marL="0" lvl="0" indent="0" algn="l" rtl="0">
              <a:lnSpc>
                <a:spcPct val="115000"/>
              </a:lnSpc>
              <a:spcBef>
                <a:spcPts val="1200"/>
              </a:spcBef>
              <a:spcAft>
                <a:spcPts val="0"/>
              </a:spcAft>
              <a:buNone/>
            </a:pPr>
            <a:r>
              <a:rPr lang="en-GB" sz="1500">
                <a:solidFill>
                  <a:schemeClr val="dk1"/>
                </a:solidFill>
              </a:rPr>
              <a:t>We provide tailored adjustments to ensure every child feels safe, comfortable, and ready to learn:</a:t>
            </a:r>
            <a:endParaRPr sz="1500">
              <a:solidFill>
                <a:schemeClr val="dk1"/>
              </a:solidFill>
            </a:endParaRPr>
          </a:p>
          <a:p>
            <a:pPr marL="457200" lvl="0" indent="-323850" algn="l" rtl="0">
              <a:lnSpc>
                <a:spcPct val="115000"/>
              </a:lnSpc>
              <a:spcBef>
                <a:spcPts val="1200"/>
              </a:spcBef>
              <a:spcAft>
                <a:spcPts val="0"/>
              </a:spcAft>
              <a:buClr>
                <a:schemeClr val="dk1"/>
              </a:buClr>
              <a:buSzPts val="1500"/>
              <a:buChar char="●"/>
            </a:pPr>
            <a:r>
              <a:rPr lang="en-GB" sz="1500" b="1">
                <a:solidFill>
                  <a:schemeClr val="dk1"/>
                </a:solidFill>
              </a:rPr>
              <a:t>Adjusted Lighting:</a:t>
            </a:r>
            <a:r>
              <a:rPr lang="en-GB" sz="1500">
                <a:solidFill>
                  <a:schemeClr val="dk1"/>
                </a:solidFill>
              </a:rPr>
              <a:t> Classrooms are adapted to suit sensory needs.</a:t>
            </a:r>
            <a:endParaRPr sz="1500">
              <a:solidFill>
                <a:schemeClr val="dk1"/>
              </a:solidFill>
            </a:endParaRPr>
          </a:p>
          <a:p>
            <a:pPr marL="457200" lvl="0" indent="-323850" algn="l" rtl="0">
              <a:lnSpc>
                <a:spcPct val="115000"/>
              </a:lnSpc>
              <a:spcBef>
                <a:spcPts val="0"/>
              </a:spcBef>
              <a:spcAft>
                <a:spcPts val="0"/>
              </a:spcAft>
              <a:buClr>
                <a:schemeClr val="dk1"/>
              </a:buClr>
              <a:buSzPts val="1500"/>
              <a:buChar char="●"/>
            </a:pPr>
            <a:r>
              <a:rPr lang="en-GB" sz="1500" b="1">
                <a:solidFill>
                  <a:schemeClr val="dk1"/>
                </a:solidFill>
              </a:rPr>
              <a:t>Individual Seating:</a:t>
            </a:r>
            <a:r>
              <a:rPr lang="en-GB" sz="1500">
                <a:solidFill>
                  <a:schemeClr val="dk1"/>
                </a:solidFill>
              </a:rPr>
              <a:t> Seating arrangements are personalised for accessibility and focus.</a:t>
            </a:r>
            <a:endParaRPr sz="1500">
              <a:solidFill>
                <a:schemeClr val="dk1"/>
              </a:solidFill>
            </a:endParaRPr>
          </a:p>
          <a:p>
            <a:pPr marL="457200" lvl="0" indent="-323850" algn="l" rtl="0">
              <a:lnSpc>
                <a:spcPct val="115000"/>
              </a:lnSpc>
              <a:spcBef>
                <a:spcPts val="0"/>
              </a:spcBef>
              <a:spcAft>
                <a:spcPts val="0"/>
              </a:spcAft>
              <a:buClr>
                <a:schemeClr val="dk1"/>
              </a:buClr>
              <a:buSzPts val="1500"/>
              <a:buChar char="●"/>
            </a:pPr>
            <a:r>
              <a:rPr lang="en-GB" sz="1500" b="1">
                <a:solidFill>
                  <a:schemeClr val="dk1"/>
                </a:solidFill>
              </a:rPr>
              <a:t>Additional Adult Support:</a:t>
            </a:r>
            <a:r>
              <a:rPr lang="en-GB" sz="1500">
                <a:solidFill>
                  <a:schemeClr val="dk1"/>
                </a:solidFill>
              </a:rPr>
              <a:t> Targeted support is available both in and out of the classroom.</a:t>
            </a:r>
            <a:endParaRPr sz="1500">
              <a:solidFill>
                <a:schemeClr val="dk1"/>
              </a:solidFill>
            </a:endParaRPr>
          </a:p>
          <a:p>
            <a:pPr marL="457200" lvl="0" indent="-323850" algn="l" rtl="0">
              <a:lnSpc>
                <a:spcPct val="115000"/>
              </a:lnSpc>
              <a:spcBef>
                <a:spcPts val="0"/>
              </a:spcBef>
              <a:spcAft>
                <a:spcPts val="0"/>
              </a:spcAft>
              <a:buClr>
                <a:schemeClr val="dk1"/>
              </a:buClr>
              <a:buSzPts val="1500"/>
              <a:buChar char="●"/>
            </a:pPr>
            <a:r>
              <a:rPr lang="en-GB" sz="1500" b="1">
                <a:solidFill>
                  <a:schemeClr val="dk1"/>
                </a:solidFill>
              </a:rPr>
              <a:t>Small Group &amp; Individual Work:</a:t>
            </a:r>
            <a:r>
              <a:rPr lang="en-GB" sz="1500">
                <a:solidFill>
                  <a:schemeClr val="dk1"/>
                </a:solidFill>
              </a:rPr>
              <a:t> Opportunities for focused learning in smaller settings.</a:t>
            </a:r>
            <a:endParaRPr sz="1500">
              <a:solidFill>
                <a:schemeClr val="dk1"/>
              </a:solidFill>
            </a:endParaRPr>
          </a:p>
          <a:p>
            <a:pPr marL="457200" lvl="0" indent="-323850" algn="l" rtl="0">
              <a:lnSpc>
                <a:spcPct val="115000"/>
              </a:lnSpc>
              <a:spcBef>
                <a:spcPts val="0"/>
              </a:spcBef>
              <a:spcAft>
                <a:spcPts val="0"/>
              </a:spcAft>
              <a:buClr>
                <a:schemeClr val="dk1"/>
              </a:buClr>
              <a:buSzPts val="1500"/>
              <a:buChar char="●"/>
            </a:pPr>
            <a:r>
              <a:rPr lang="en-GB" sz="1500" b="1">
                <a:solidFill>
                  <a:schemeClr val="dk1"/>
                </a:solidFill>
              </a:rPr>
              <a:t>Sensory Breaks:</a:t>
            </a:r>
            <a:r>
              <a:rPr lang="en-GB" sz="1500">
                <a:solidFill>
                  <a:schemeClr val="dk1"/>
                </a:solidFill>
              </a:rPr>
              <a:t> Access to the sensory trail for active brain breaks and regulation.</a:t>
            </a:r>
            <a:endParaRPr sz="2400">
              <a:solidFill>
                <a:schemeClr val="dk1"/>
              </a:solidFill>
              <a:highlight>
                <a:srgbClr val="FFFF00"/>
              </a:highlight>
              <a:latin typeface="Calibri"/>
              <a:ea typeface="Calibri"/>
              <a:cs typeface="Calibri"/>
              <a:sym typeface="Calibri"/>
            </a:endParaRPr>
          </a:p>
          <a:p>
            <a:pPr marL="0" marR="0" lvl="0" indent="0" algn="just" rtl="0">
              <a:lnSpc>
                <a:spcPct val="90000"/>
              </a:lnSpc>
              <a:spcBef>
                <a:spcPts val="12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5"/>
            </a:endParaRPr>
          </a:p>
        </p:txBody>
      </p:sp>
      <p:pic>
        <p:nvPicPr>
          <p:cNvPr id="227" name="Google Shape;227;p28"/>
          <p:cNvPicPr preferRelativeResize="0"/>
          <p:nvPr/>
        </p:nvPicPr>
        <p:blipFill>
          <a:blip r:embed="rId6">
            <a:alphaModFix/>
          </a:blip>
          <a:stretch>
            <a:fillRect/>
          </a:stretch>
        </p:blipFill>
        <p:spPr>
          <a:xfrm>
            <a:off x="10463100" y="149399"/>
            <a:ext cx="1453800" cy="14538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9"/>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Assessment and Planning</a:t>
            </a:r>
            <a:endParaRPr/>
          </a:p>
        </p:txBody>
      </p:sp>
      <p:sp>
        <p:nvSpPr>
          <p:cNvPr id="233" name="Google Shape;233;p29"/>
          <p:cNvSpPr txBox="1"/>
          <p:nvPr/>
        </p:nvSpPr>
        <p:spPr>
          <a:xfrm>
            <a:off x="1089211" y="321039"/>
            <a:ext cx="10515600" cy="2350518"/>
          </a:xfrm>
          <a:prstGeom prst="rect">
            <a:avLst/>
          </a:prstGeom>
          <a:noFill/>
          <a:ln>
            <a:noFill/>
          </a:ln>
        </p:spPr>
        <p:txBody>
          <a:bodyPr spcFirstLastPara="1" wrap="square" lIns="91425" tIns="45700" rIns="91425" bIns="45700" anchor="t" anchorCtr="0">
            <a:noAutofit/>
          </a:bodyPr>
          <a:lstStyle/>
          <a:p>
            <a:pPr marL="228600" marR="0" lvl="0" indent="-50800" algn="l" rtl="0">
              <a:lnSpc>
                <a:spcPct val="90000"/>
              </a:lnSpc>
              <a:spcBef>
                <a:spcPts val="0"/>
              </a:spcBef>
              <a:spcAft>
                <a:spcPts val="0"/>
              </a:spcAft>
              <a:buClr>
                <a:schemeClr val="dk1"/>
              </a:buClr>
              <a:buSzPts val="2800"/>
              <a:buFont typeface="Arial"/>
              <a:buNone/>
            </a:pPr>
            <a:endParaRPr sz="2800">
              <a:solidFill>
                <a:schemeClr val="dk1"/>
              </a:solidFill>
              <a:highlight>
                <a:srgbClr val="FFFF00"/>
              </a:highlight>
              <a:latin typeface="Calibri"/>
              <a:ea typeface="Calibri"/>
              <a:cs typeface="Calibri"/>
              <a:sym typeface="Calibri"/>
            </a:endParaRPr>
          </a:p>
        </p:txBody>
      </p:sp>
      <p:pic>
        <p:nvPicPr>
          <p:cNvPr id="234" name="Google Shape;234;p29"/>
          <p:cNvPicPr preferRelativeResize="0"/>
          <p:nvPr/>
        </p:nvPicPr>
        <p:blipFill rotWithShape="1">
          <a:blip r:embed="rId3">
            <a:alphaModFix/>
          </a:blip>
          <a:srcRect/>
          <a:stretch/>
        </p:blipFill>
        <p:spPr>
          <a:xfrm>
            <a:off x="627529" y="5056096"/>
            <a:ext cx="4858871" cy="1705927"/>
          </a:xfrm>
          <a:prstGeom prst="rect">
            <a:avLst/>
          </a:prstGeom>
          <a:noFill/>
          <a:ln>
            <a:noFill/>
          </a:ln>
        </p:spPr>
      </p:pic>
      <p:sp>
        <p:nvSpPr>
          <p:cNvPr id="235" name="Google Shape;235;p29"/>
          <p:cNvSpPr txBox="1"/>
          <p:nvPr/>
        </p:nvSpPr>
        <p:spPr>
          <a:xfrm>
            <a:off x="300625" y="1806400"/>
            <a:ext cx="6403800" cy="48633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300">
                <a:solidFill>
                  <a:schemeClr val="dk1"/>
                </a:solidFill>
              </a:rPr>
              <a:t>For </a:t>
            </a:r>
            <a:r>
              <a:rPr lang="en-GB" sz="2300" b="1">
                <a:solidFill>
                  <a:schemeClr val="dk1"/>
                </a:solidFill>
              </a:rPr>
              <a:t>ALL</a:t>
            </a:r>
            <a:r>
              <a:rPr lang="en-GB" sz="2300">
                <a:solidFill>
                  <a:schemeClr val="dk1"/>
                </a:solidFill>
              </a:rPr>
              <a:t> children:</a:t>
            </a:r>
            <a:endParaRPr sz="1900">
              <a:solidFill>
                <a:schemeClr val="dk1"/>
              </a:solidFill>
              <a:highlight>
                <a:srgbClr val="FFFF00"/>
              </a:highlight>
            </a:endParaRPr>
          </a:p>
          <a:p>
            <a:pPr marL="0" lvl="0" indent="0" algn="l" rtl="0">
              <a:lnSpc>
                <a:spcPct val="115000"/>
              </a:lnSpc>
              <a:spcBef>
                <a:spcPts val="1200"/>
              </a:spcBef>
              <a:spcAft>
                <a:spcPts val="0"/>
              </a:spcAft>
              <a:buNone/>
            </a:pPr>
            <a:r>
              <a:rPr lang="en-GB">
                <a:solidFill>
                  <a:schemeClr val="dk1"/>
                </a:solidFill>
              </a:rPr>
              <a:t>We use a range of strategies to monitor progress and inform next steps for all pupils:</a:t>
            </a:r>
            <a:endParaRPr>
              <a:solidFill>
                <a:schemeClr val="dk1"/>
              </a:solidFill>
            </a:endParaRPr>
          </a:p>
          <a:p>
            <a:pPr marL="457200" lvl="0" indent="-317500" algn="l" rtl="0">
              <a:lnSpc>
                <a:spcPct val="115000"/>
              </a:lnSpc>
              <a:spcBef>
                <a:spcPts val="1200"/>
              </a:spcBef>
              <a:spcAft>
                <a:spcPts val="0"/>
              </a:spcAft>
              <a:buClr>
                <a:schemeClr val="dk1"/>
              </a:buClr>
              <a:buSzPts val="1400"/>
              <a:buChar char="●"/>
            </a:pPr>
            <a:r>
              <a:rPr lang="en-GB" b="1">
                <a:solidFill>
                  <a:schemeClr val="dk1"/>
                </a:solidFill>
              </a:rPr>
              <a:t>Class Provision Maps:</a:t>
            </a:r>
            <a:r>
              <a:rPr lang="en-GB">
                <a:solidFill>
                  <a:schemeClr val="dk1"/>
                </a:solidFill>
              </a:rPr>
              <a:t> Track support and adaptations for individual and group needs.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Daily Formative Assessment:</a:t>
            </a:r>
            <a:r>
              <a:rPr lang="en-GB">
                <a:solidFill>
                  <a:schemeClr val="dk1"/>
                </a:solidFill>
              </a:rPr>
              <a:t> Embedded in English, Maths, and Dive Deeper tasks to check understanding.</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Focused Practice:</a:t>
            </a:r>
            <a:r>
              <a:rPr lang="en-GB">
                <a:solidFill>
                  <a:schemeClr val="dk1"/>
                </a:solidFill>
              </a:rPr>
              <a:t> Arithmetic and maths fluency sessions; decision spelling elicitation and reviews; Quick Start reading; White Rose science retrieval activities.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Termly Assessments:</a:t>
            </a:r>
            <a:r>
              <a:rPr lang="en-GB">
                <a:solidFill>
                  <a:schemeClr val="dk1"/>
                </a:solidFill>
              </a:rPr>
              <a:t> Formal checks to monitor progress across subjects.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Statutory Assessments:</a:t>
            </a:r>
            <a:r>
              <a:rPr lang="en-GB">
                <a:solidFill>
                  <a:schemeClr val="dk1"/>
                </a:solidFill>
              </a:rPr>
              <a:t> SATs and Year 4 Multiplication Tables Check.</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Summative Cornerstones Assessments:</a:t>
            </a:r>
            <a:r>
              <a:rPr lang="en-GB">
                <a:solidFill>
                  <a:schemeClr val="dk1"/>
                </a:solidFill>
              </a:rPr>
              <a:t> Conducted termly for Reading, Maths, and SPaG to inform planning and interventions.</a:t>
            </a:r>
            <a:endParaRPr>
              <a:solidFill>
                <a:schemeClr val="dk1"/>
              </a:solidFill>
            </a:endParaRPr>
          </a:p>
          <a:p>
            <a:pPr marL="0" lvl="0" indent="0" algn="just" rtl="0">
              <a:lnSpc>
                <a:spcPct val="90000"/>
              </a:lnSpc>
              <a:spcBef>
                <a:spcPts val="1200"/>
              </a:spcBef>
              <a:spcAft>
                <a:spcPts val="0"/>
              </a:spcAft>
              <a:buNone/>
            </a:pPr>
            <a:r>
              <a:rPr lang="en-GB" sz="2000" u="sng">
                <a:solidFill>
                  <a:schemeClr val="hlink"/>
                </a:solidFill>
                <a:hlinkClick r:id="rId4"/>
              </a:rPr>
              <a:t>Assessment and planning - Support for schools and settings</a:t>
            </a:r>
            <a:endParaRPr sz="2000">
              <a:solidFill>
                <a:schemeClr val="dk1"/>
              </a:solidFill>
            </a:endParaRPr>
          </a:p>
          <a:p>
            <a:pPr marL="0" marR="0" lvl="0" indent="0" algn="just"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228600" marR="0" lvl="0" indent="-76200" algn="just" rtl="0">
              <a:lnSpc>
                <a:spcPct val="90000"/>
              </a:lnSpc>
              <a:spcBef>
                <a:spcPts val="1000"/>
              </a:spcBef>
              <a:spcAft>
                <a:spcPts val="0"/>
              </a:spcAft>
              <a:buClr>
                <a:schemeClr val="dk1"/>
              </a:buClr>
              <a:buSzPts val="2400"/>
              <a:buFont typeface="Arial"/>
              <a:buNone/>
            </a:pPr>
            <a:endParaRPr sz="2400" u="sng">
              <a:solidFill>
                <a:schemeClr val="hlink"/>
              </a:solidFill>
              <a:latin typeface="Calibri"/>
              <a:ea typeface="Calibri"/>
              <a:cs typeface="Calibri"/>
              <a:sym typeface="Calibri"/>
              <a:hlinkClick r:id="rId5"/>
            </a:endParaRPr>
          </a:p>
        </p:txBody>
      </p:sp>
      <p:sp>
        <p:nvSpPr>
          <p:cNvPr id="236" name="Google Shape;236;p29"/>
          <p:cNvSpPr txBox="1"/>
          <p:nvPr/>
        </p:nvSpPr>
        <p:spPr>
          <a:xfrm>
            <a:off x="7017700" y="1797425"/>
            <a:ext cx="4644600" cy="49647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300">
                <a:solidFill>
                  <a:schemeClr val="dk1"/>
                </a:solidFill>
              </a:rPr>
              <a:t>For those with </a:t>
            </a:r>
            <a:r>
              <a:rPr lang="en-GB" sz="2300" b="1">
                <a:solidFill>
                  <a:schemeClr val="dk1"/>
                </a:solidFill>
              </a:rPr>
              <a:t>SEN</a:t>
            </a:r>
            <a:r>
              <a:rPr lang="en-GB" sz="2300">
                <a:solidFill>
                  <a:schemeClr val="dk1"/>
                </a:solidFill>
              </a:rPr>
              <a:t>:</a:t>
            </a:r>
            <a:endParaRPr sz="1300"/>
          </a:p>
          <a:p>
            <a:pPr marL="0" lvl="0" indent="0" algn="l" rtl="0">
              <a:lnSpc>
                <a:spcPct val="115000"/>
              </a:lnSpc>
              <a:spcBef>
                <a:spcPts val="1200"/>
              </a:spcBef>
              <a:spcAft>
                <a:spcPts val="0"/>
              </a:spcAft>
              <a:buClr>
                <a:schemeClr val="dk1"/>
              </a:buClr>
              <a:buSzPts val="1100"/>
              <a:buFont typeface="Arial"/>
              <a:buNone/>
            </a:pPr>
            <a:r>
              <a:rPr lang="en-GB">
                <a:solidFill>
                  <a:schemeClr val="dk1"/>
                </a:solidFill>
              </a:rPr>
              <a:t>We have robust processes in place to assess and review progress towards individual outcomes:</a:t>
            </a:r>
            <a:endParaRPr>
              <a:solidFill>
                <a:schemeClr val="dk1"/>
              </a:solidFill>
            </a:endParaRPr>
          </a:p>
          <a:p>
            <a:pPr marL="457200" lvl="0" indent="-317500" algn="l" rtl="0">
              <a:lnSpc>
                <a:spcPct val="115000"/>
              </a:lnSpc>
              <a:spcBef>
                <a:spcPts val="1200"/>
              </a:spcBef>
              <a:spcAft>
                <a:spcPts val="0"/>
              </a:spcAft>
              <a:buClr>
                <a:schemeClr val="dk1"/>
              </a:buClr>
              <a:buSzPts val="1400"/>
              <a:buChar char="●"/>
            </a:pPr>
            <a:r>
              <a:rPr lang="en-GB" b="1">
                <a:solidFill>
                  <a:schemeClr val="dk1"/>
                </a:solidFill>
              </a:rPr>
              <a:t>Support Plans:</a:t>
            </a:r>
            <a:r>
              <a:rPr lang="en-GB">
                <a:solidFill>
                  <a:schemeClr val="dk1"/>
                </a:solidFill>
              </a:rPr>
              <a:t> Used to plan, monitor, and review provision as part of the APDR (Assess, Plan, Do, Review) cycle.</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Termly Parent/Carer Meetings:</a:t>
            </a:r>
            <a:r>
              <a:rPr lang="en-GB">
                <a:solidFill>
                  <a:schemeClr val="dk1"/>
                </a:solidFill>
              </a:rPr>
              <a:t> Opportunities to review Support Plans, discuss progress, and agree new targets collaboratively.</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Scaffolded Assessments:</a:t>
            </a:r>
            <a:r>
              <a:rPr lang="en-GB">
                <a:solidFill>
                  <a:schemeClr val="dk1"/>
                </a:solidFill>
              </a:rPr>
              <a:t> Adjustments such as readers, scribes, and assistive technology are provided where specific learning barriers are identified.</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Use of Assessment Data:</a:t>
            </a:r>
            <a:r>
              <a:rPr lang="en-GB">
                <a:solidFill>
                  <a:schemeClr val="dk1"/>
                </a:solidFill>
              </a:rPr>
              <a:t> Outcomes from assessments inform subsequent planning, ensuring teaching and interventions remain responsive to individual needs.</a:t>
            </a:r>
            <a:endParaRPr>
              <a:solidFill>
                <a:schemeClr val="dk1"/>
              </a:solidFill>
            </a:endParaRPr>
          </a:p>
          <a:p>
            <a:pPr marL="0" marR="0" lvl="0" indent="0" algn="l" rtl="0">
              <a:lnSpc>
                <a:spcPct val="90000"/>
              </a:lnSpc>
              <a:spcBef>
                <a:spcPts val="1200"/>
              </a:spcBef>
              <a:spcAft>
                <a:spcPts val="0"/>
              </a:spcAft>
              <a:buNone/>
            </a:pPr>
            <a:endParaRPr sz="2000">
              <a:solidFill>
                <a:schemeClr val="dk1"/>
              </a:solidFill>
              <a:highlight>
                <a:srgbClr val="FFFF00"/>
              </a:highlight>
              <a:latin typeface="Calibri"/>
              <a:ea typeface="Calibri"/>
              <a:cs typeface="Calibri"/>
              <a:sym typeface="Calibri"/>
            </a:endParaRPr>
          </a:p>
          <a:p>
            <a:pPr marL="228600" marR="0" lvl="0" indent="-76200" algn="l"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5"/>
            </a:endParaRPr>
          </a:p>
        </p:txBody>
      </p:sp>
      <p:pic>
        <p:nvPicPr>
          <p:cNvPr id="237" name="Google Shape;237;p29"/>
          <p:cNvPicPr preferRelativeResize="0"/>
          <p:nvPr/>
        </p:nvPicPr>
        <p:blipFill>
          <a:blip r:embed="rId6">
            <a:alphaModFix/>
          </a:blip>
          <a:stretch>
            <a:fillRect/>
          </a:stretch>
        </p:blipFill>
        <p:spPr>
          <a:xfrm>
            <a:off x="10463100" y="149399"/>
            <a:ext cx="1453800" cy="14538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30"/>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Staff Knowledge, Skills, Training and Use of Expertise</a:t>
            </a:r>
            <a:endParaRPr/>
          </a:p>
        </p:txBody>
      </p:sp>
      <p:sp>
        <p:nvSpPr>
          <p:cNvPr id="243" name="Google Shape;243;p30"/>
          <p:cNvSpPr txBox="1"/>
          <p:nvPr/>
        </p:nvSpPr>
        <p:spPr>
          <a:xfrm>
            <a:off x="440017" y="1806390"/>
            <a:ext cx="5387044" cy="486335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300">
                <a:solidFill>
                  <a:schemeClr val="dk1"/>
                </a:solidFill>
              </a:rPr>
              <a:t>For </a:t>
            </a:r>
            <a:r>
              <a:rPr lang="en-GB" sz="2300" b="1">
                <a:solidFill>
                  <a:schemeClr val="dk1"/>
                </a:solidFill>
              </a:rPr>
              <a:t>ALL</a:t>
            </a:r>
            <a:r>
              <a:rPr lang="en-GB" sz="2300">
                <a:solidFill>
                  <a:schemeClr val="dk1"/>
                </a:solidFill>
              </a:rPr>
              <a:t> children:</a:t>
            </a:r>
            <a:endParaRPr sz="1300"/>
          </a:p>
          <a:p>
            <a:pPr marL="0" marR="0" lvl="0" indent="0" algn="just" rtl="0">
              <a:lnSpc>
                <a:spcPct val="90000"/>
              </a:lnSpc>
              <a:spcBef>
                <a:spcPts val="1000"/>
              </a:spcBef>
              <a:spcAft>
                <a:spcPts val="0"/>
              </a:spcAft>
              <a:buNone/>
            </a:pPr>
            <a:r>
              <a:rPr lang="en-GB" sz="1600"/>
              <a:t>At Pilton Bluecoat Academy, our staff’s knowledge, skills, and expertise are central to delivering high-quality education. We maintain a current and coherent curriculum that builds on prior learning from Pilton Infants, ensuring that knowledge is sequenced and progressively developed. Dedicated staff work collaboratively on curriculum development across subjects, and we engage closely with senior leaders and staff within TEAM MAT to share best practice and drive continuous improvement. In addition, our Walkthrus coaching model supports teachers and cover supervisors in refining their practice, targeting learning gaps, and promoting consistent, evidence-informed teaching. This combination of expertise, ongoing training, and structured support ensures that all pupils have access to a rich and effective learning experience.</a:t>
            </a:r>
            <a:endParaRPr sz="1600"/>
          </a:p>
          <a:p>
            <a:pPr marL="0" lvl="0" indent="0" algn="just" rtl="0">
              <a:lnSpc>
                <a:spcPct val="90000"/>
              </a:lnSpc>
              <a:spcBef>
                <a:spcPts val="1000"/>
              </a:spcBef>
              <a:spcAft>
                <a:spcPts val="0"/>
              </a:spcAft>
              <a:buNone/>
            </a:pPr>
            <a:r>
              <a:rPr lang="en-GB" sz="1900" u="sng">
                <a:solidFill>
                  <a:schemeClr val="hlink"/>
                </a:solidFill>
                <a:highlight>
                  <a:srgbClr val="DBDBDB"/>
                </a:highlight>
                <a:hlinkClick r:id="rId3"/>
              </a:rPr>
              <a:t>Staff knowledge, skills, training and use of expertise - Support for schools and settings</a:t>
            </a:r>
            <a:endParaRPr sz="1700"/>
          </a:p>
        </p:txBody>
      </p:sp>
      <p:sp>
        <p:nvSpPr>
          <p:cNvPr id="244" name="Google Shape;244;p30"/>
          <p:cNvSpPr txBox="1"/>
          <p:nvPr/>
        </p:nvSpPr>
        <p:spPr>
          <a:xfrm>
            <a:off x="6096000" y="1797425"/>
            <a:ext cx="5566339" cy="486335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300">
                <a:solidFill>
                  <a:schemeClr val="dk1"/>
                </a:solidFill>
              </a:rPr>
              <a:t>For those with </a:t>
            </a:r>
            <a:r>
              <a:rPr lang="en-GB" sz="2300" b="1">
                <a:solidFill>
                  <a:schemeClr val="dk1"/>
                </a:solidFill>
              </a:rPr>
              <a:t>SEN</a:t>
            </a:r>
            <a:r>
              <a:rPr lang="en-GB" sz="2300">
                <a:solidFill>
                  <a:schemeClr val="dk1"/>
                </a:solidFill>
              </a:rPr>
              <a:t>:</a:t>
            </a:r>
            <a:endParaRPr sz="1300"/>
          </a:p>
          <a:p>
            <a:pPr marL="0" lvl="0" indent="0" algn="l" rtl="0">
              <a:lnSpc>
                <a:spcPct val="115000"/>
              </a:lnSpc>
              <a:spcBef>
                <a:spcPts val="1200"/>
              </a:spcBef>
              <a:spcAft>
                <a:spcPts val="0"/>
              </a:spcAft>
              <a:buClr>
                <a:schemeClr val="dk1"/>
              </a:buClr>
              <a:buSzPts val="1100"/>
              <a:buFont typeface="Arial"/>
              <a:buNone/>
            </a:pPr>
            <a:r>
              <a:rPr lang="en-GB" sz="1100">
                <a:solidFill>
                  <a:schemeClr val="dk1"/>
                </a:solidFill>
              </a:rPr>
              <a:t>At Pilton Bluecoat C of E Academy, we are fortunate to have a highly skilled team with a range of in-house expertise, including:</a:t>
            </a:r>
            <a:endParaRPr sz="1100" b="1">
              <a:solidFill>
                <a:schemeClr val="dk1"/>
              </a:solidFill>
            </a:endParaRPr>
          </a:p>
          <a:p>
            <a:pPr marL="457200" lvl="0" indent="-298450" algn="l" rtl="0">
              <a:lnSpc>
                <a:spcPct val="115000"/>
              </a:lnSpc>
              <a:spcBef>
                <a:spcPts val="1200"/>
              </a:spcBef>
              <a:spcAft>
                <a:spcPts val="0"/>
              </a:spcAft>
              <a:buClr>
                <a:schemeClr val="dk1"/>
              </a:buClr>
              <a:buSzPts val="1100"/>
              <a:buChar char="●"/>
            </a:pPr>
            <a:r>
              <a:rPr lang="en-GB" sz="1100">
                <a:solidFill>
                  <a:schemeClr val="dk1"/>
                </a:solidFill>
              </a:rPr>
              <a:t>Teaching Assistants with specialisms in </a:t>
            </a:r>
            <a:r>
              <a:rPr lang="en-GB" sz="1100" b="1">
                <a:solidFill>
                  <a:schemeClr val="dk1"/>
                </a:solidFill>
              </a:rPr>
              <a:t>Autism, Social, wellbeing support and Dyslexia</a:t>
            </a:r>
            <a:endParaRPr sz="1100" b="1">
              <a:solidFill>
                <a:schemeClr val="dk1"/>
              </a:solidFill>
            </a:endParaRPr>
          </a:p>
          <a:p>
            <a:pPr marL="457200" lvl="0" indent="-298450" algn="l" rtl="0">
              <a:lnSpc>
                <a:spcPct val="115000"/>
              </a:lnSpc>
              <a:spcBef>
                <a:spcPts val="0"/>
              </a:spcBef>
              <a:spcAft>
                <a:spcPts val="0"/>
              </a:spcAft>
              <a:buClr>
                <a:schemeClr val="dk1"/>
              </a:buClr>
              <a:buSzPts val="1100"/>
              <a:buChar char="●"/>
            </a:pPr>
            <a:r>
              <a:rPr lang="en-GB" sz="1100">
                <a:solidFill>
                  <a:schemeClr val="dk1"/>
                </a:solidFill>
              </a:rPr>
              <a:t>A pupil/parent pastoral worker</a:t>
            </a:r>
            <a:endParaRPr sz="1100">
              <a:solidFill>
                <a:schemeClr val="dk1"/>
              </a:solidFill>
            </a:endParaRPr>
          </a:p>
          <a:p>
            <a:pPr marL="457200" lvl="0" indent="-298450" algn="l" rtl="0">
              <a:lnSpc>
                <a:spcPct val="115000"/>
              </a:lnSpc>
              <a:spcBef>
                <a:spcPts val="0"/>
              </a:spcBef>
              <a:spcAft>
                <a:spcPts val="0"/>
              </a:spcAft>
              <a:buClr>
                <a:schemeClr val="dk1"/>
              </a:buClr>
              <a:buSzPts val="1100"/>
              <a:buChar char="●"/>
            </a:pPr>
            <a:r>
              <a:rPr lang="en-GB" sz="1100">
                <a:solidFill>
                  <a:schemeClr val="dk1"/>
                </a:solidFill>
              </a:rPr>
              <a:t>A dyslexia specialist teacher who offers termly support</a:t>
            </a:r>
            <a:endParaRPr sz="1100">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GB" sz="1100">
                <a:solidFill>
                  <a:schemeClr val="dk1"/>
                </a:solidFill>
              </a:rPr>
              <a:t>When additional expertise is required, we work closely with </a:t>
            </a:r>
            <a:r>
              <a:rPr lang="en-GB" sz="1100" b="1">
                <a:solidFill>
                  <a:schemeClr val="dk1"/>
                </a:solidFill>
              </a:rPr>
              <a:t>Children and Family Health Devon</a:t>
            </a:r>
            <a:r>
              <a:rPr lang="en-GB" sz="1100">
                <a:solidFill>
                  <a:schemeClr val="dk1"/>
                </a:solidFill>
              </a:rPr>
              <a:t>, accessing services such as:</a:t>
            </a:r>
            <a:endParaRPr sz="1100">
              <a:solidFill>
                <a:schemeClr val="dk1"/>
              </a:solidFill>
            </a:endParaRPr>
          </a:p>
          <a:p>
            <a:pPr marL="457200" lvl="0" indent="-298450" algn="l" rtl="0">
              <a:lnSpc>
                <a:spcPct val="115000"/>
              </a:lnSpc>
              <a:spcBef>
                <a:spcPts val="1200"/>
              </a:spcBef>
              <a:spcAft>
                <a:spcPts val="0"/>
              </a:spcAft>
              <a:buClr>
                <a:schemeClr val="dk1"/>
              </a:buClr>
              <a:buSzPts val="1100"/>
              <a:buChar char="●"/>
            </a:pPr>
            <a:r>
              <a:rPr lang="en-GB" sz="1100" b="1">
                <a:solidFill>
                  <a:schemeClr val="dk1"/>
                </a:solidFill>
              </a:rPr>
              <a:t>Occupational Therapy (OT)</a:t>
            </a:r>
            <a:endParaRPr sz="1100" b="1">
              <a:solidFill>
                <a:schemeClr val="dk1"/>
              </a:solidFill>
            </a:endParaRPr>
          </a:p>
          <a:p>
            <a:pPr marL="457200" lvl="0" indent="-298450" algn="l" rtl="0">
              <a:lnSpc>
                <a:spcPct val="115000"/>
              </a:lnSpc>
              <a:spcBef>
                <a:spcPts val="0"/>
              </a:spcBef>
              <a:spcAft>
                <a:spcPts val="0"/>
              </a:spcAft>
              <a:buClr>
                <a:schemeClr val="dk1"/>
              </a:buClr>
              <a:buSzPts val="1100"/>
              <a:buChar char="●"/>
            </a:pPr>
            <a:r>
              <a:rPr lang="en-GB" sz="1100" b="1">
                <a:solidFill>
                  <a:schemeClr val="dk1"/>
                </a:solidFill>
              </a:rPr>
              <a:t>Speech and Language Team</a:t>
            </a:r>
            <a:endParaRPr sz="1100" b="1">
              <a:solidFill>
                <a:schemeClr val="dk1"/>
              </a:solidFill>
            </a:endParaRPr>
          </a:p>
          <a:p>
            <a:pPr marL="457200" lvl="0" indent="-298450" algn="l" rtl="0">
              <a:lnSpc>
                <a:spcPct val="115000"/>
              </a:lnSpc>
              <a:spcBef>
                <a:spcPts val="0"/>
              </a:spcBef>
              <a:spcAft>
                <a:spcPts val="0"/>
              </a:spcAft>
              <a:buClr>
                <a:schemeClr val="dk1"/>
              </a:buClr>
              <a:buSzPts val="1100"/>
              <a:buChar char="●"/>
            </a:pPr>
            <a:r>
              <a:rPr lang="en-GB" sz="1100" b="1">
                <a:solidFill>
                  <a:schemeClr val="dk1"/>
                </a:solidFill>
              </a:rPr>
              <a:t>Physical Disabilities Team</a:t>
            </a:r>
            <a:endParaRPr sz="1100" b="1">
              <a:solidFill>
                <a:schemeClr val="dk1"/>
              </a:solidFill>
            </a:endParaRPr>
          </a:p>
          <a:p>
            <a:pPr marL="0" lvl="0" indent="0" algn="l" rtl="0">
              <a:lnSpc>
                <a:spcPct val="115000"/>
              </a:lnSpc>
              <a:spcBef>
                <a:spcPts val="1200"/>
              </a:spcBef>
              <a:spcAft>
                <a:spcPts val="0"/>
              </a:spcAft>
              <a:buClr>
                <a:schemeClr val="dk1"/>
              </a:buClr>
              <a:buSzPts val="1100"/>
              <a:buFont typeface="Arial"/>
              <a:buNone/>
            </a:pPr>
            <a:r>
              <a:rPr lang="en-GB" sz="1100">
                <a:solidFill>
                  <a:schemeClr val="dk1"/>
                </a:solidFill>
              </a:rPr>
              <a:t>Teachers and the SENDCo attend </a:t>
            </a:r>
            <a:r>
              <a:rPr lang="en-GB" sz="1100" b="1">
                <a:solidFill>
                  <a:schemeClr val="dk1"/>
                </a:solidFill>
              </a:rPr>
              <a:t>SEND Inclusion drop-ins</a:t>
            </a:r>
            <a:r>
              <a:rPr lang="en-GB" sz="1100">
                <a:solidFill>
                  <a:schemeClr val="dk1"/>
                </a:solidFill>
              </a:rPr>
              <a:t>, seeking advice from a panel of professionals to support individual children or groups with shared needs. The SENDCo also works closely with the </a:t>
            </a:r>
            <a:r>
              <a:rPr lang="en-GB" sz="1100" b="1">
                <a:solidFill>
                  <a:schemeClr val="dk1"/>
                </a:solidFill>
              </a:rPr>
              <a:t>0–25 Team</a:t>
            </a:r>
            <a:r>
              <a:rPr lang="en-GB" sz="1100">
                <a:solidFill>
                  <a:schemeClr val="dk1"/>
                </a:solidFill>
              </a:rPr>
              <a:t> to ensure children with Education, Health and Care Plans (EHCPs) have the correct provision, progress towards outcomes is monitored, and end-of-key-stage goals are met. In addition, our Trust provides two dedicated staff members who offer further support to children and families.</a:t>
            </a:r>
            <a:endParaRPr sz="1100">
              <a:solidFill>
                <a:schemeClr val="dk1"/>
              </a:solidFill>
            </a:endParaRPr>
          </a:p>
          <a:p>
            <a:pPr marL="0" marR="0" lvl="0" indent="0" algn="just" rtl="0">
              <a:lnSpc>
                <a:spcPct val="90000"/>
              </a:lnSpc>
              <a:spcBef>
                <a:spcPts val="1200"/>
              </a:spcBef>
              <a:spcAft>
                <a:spcPts val="0"/>
              </a:spcAft>
              <a:buClr>
                <a:schemeClr val="dk1"/>
              </a:buClr>
              <a:buSzPts val="2400"/>
              <a:buFont typeface="Arial"/>
              <a:buNone/>
            </a:pPr>
            <a:endParaRPr sz="2000">
              <a:solidFill>
                <a:schemeClr val="dk1"/>
              </a:solidFill>
              <a:highlight>
                <a:srgbClr val="FFFF00"/>
              </a:highlight>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4"/>
            </a:endParaRPr>
          </a:p>
        </p:txBody>
      </p:sp>
      <p:pic>
        <p:nvPicPr>
          <p:cNvPr id="245" name="Google Shape;245;p30"/>
          <p:cNvPicPr preferRelativeResize="0"/>
          <p:nvPr/>
        </p:nvPicPr>
        <p:blipFill>
          <a:blip r:embed="rId5">
            <a:alphaModFix/>
          </a:blip>
          <a:stretch>
            <a:fillRect/>
          </a:stretch>
        </p:blipFill>
        <p:spPr>
          <a:xfrm>
            <a:off x="10463100" y="149399"/>
            <a:ext cx="1453800" cy="14538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Attendance and Belonging</a:t>
            </a:r>
            <a:endParaRPr/>
          </a:p>
        </p:txBody>
      </p:sp>
      <p:sp>
        <p:nvSpPr>
          <p:cNvPr id="251" name="Google Shape;251;p31"/>
          <p:cNvSpPr/>
          <p:nvPr/>
        </p:nvSpPr>
        <p:spPr>
          <a:xfrm>
            <a:off x="6045150" y="6098650"/>
            <a:ext cx="5668200" cy="535200"/>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dk1"/>
              </a:solidFill>
              <a:latin typeface="Calibri"/>
              <a:ea typeface="Calibri"/>
              <a:cs typeface="Calibri"/>
              <a:sym typeface="Calibri"/>
            </a:endParaRPr>
          </a:p>
          <a:p>
            <a:pPr marL="0" lvl="0" indent="0" algn="ctr" rtl="0">
              <a:spcBef>
                <a:spcPts val="0"/>
              </a:spcBef>
              <a:spcAft>
                <a:spcPts val="0"/>
              </a:spcAft>
              <a:buNone/>
            </a:pPr>
            <a:r>
              <a:rPr lang="en-GB" sz="1100" u="sng">
                <a:solidFill>
                  <a:schemeClr val="hlink"/>
                </a:solidFill>
                <a:hlinkClick r:id="rId3"/>
              </a:rPr>
              <a:t>Pilton Bluecoat C of E Academy - ATTENDANCE</a:t>
            </a:r>
            <a:endParaRPr sz="1800">
              <a:solidFill>
                <a:schemeClr val="dk1"/>
              </a:solidFill>
              <a:latin typeface="Calibri"/>
              <a:ea typeface="Calibri"/>
              <a:cs typeface="Calibri"/>
              <a:sym typeface="Calibri"/>
            </a:endParaRPr>
          </a:p>
          <a:p>
            <a:pPr marL="0" lvl="0" indent="0" algn="ctr" rtl="0">
              <a:spcBef>
                <a:spcPts val="0"/>
              </a:spcBef>
              <a:spcAft>
                <a:spcPts val="0"/>
              </a:spcAft>
              <a:buClr>
                <a:schemeClr val="dk1"/>
              </a:buClr>
              <a:buFont typeface="Arial"/>
              <a:buNone/>
            </a:pPr>
            <a:endParaRPr sz="1800">
              <a:solidFill>
                <a:schemeClr val="dk1"/>
              </a:solidFill>
              <a:latin typeface="Calibri"/>
              <a:ea typeface="Calibri"/>
              <a:cs typeface="Calibri"/>
              <a:sym typeface="Calibri"/>
            </a:endParaRPr>
          </a:p>
        </p:txBody>
      </p:sp>
      <p:sp>
        <p:nvSpPr>
          <p:cNvPr id="252" name="Google Shape;252;p31"/>
          <p:cNvSpPr txBox="1"/>
          <p:nvPr/>
        </p:nvSpPr>
        <p:spPr>
          <a:xfrm>
            <a:off x="440017" y="1806390"/>
            <a:ext cx="5387044" cy="483234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a:t>
            </a:r>
            <a:r>
              <a:rPr lang="en-GB" sz="2400" b="1">
                <a:solidFill>
                  <a:schemeClr val="dk1"/>
                </a:solidFill>
                <a:latin typeface="Calibri"/>
                <a:ea typeface="Calibri"/>
                <a:cs typeface="Calibri"/>
                <a:sym typeface="Calibri"/>
              </a:rPr>
              <a:t>ALL</a:t>
            </a:r>
            <a:r>
              <a:rPr lang="en-GB" sz="2400">
                <a:solidFill>
                  <a:schemeClr val="dk1"/>
                </a:solidFill>
                <a:latin typeface="Calibri"/>
                <a:ea typeface="Calibri"/>
                <a:cs typeface="Calibri"/>
                <a:sym typeface="Calibri"/>
              </a:rPr>
              <a:t> children:</a:t>
            </a:r>
            <a:endParaRPr sz="2400">
              <a:solidFill>
                <a:schemeClr val="dk1"/>
              </a:solidFill>
              <a:latin typeface="Calibri"/>
              <a:ea typeface="Calibri"/>
              <a:cs typeface="Calibri"/>
              <a:sym typeface="Calibri"/>
            </a:endParaRPr>
          </a:p>
          <a:p>
            <a:pPr marL="0" lvl="0" indent="0" algn="just" rtl="0">
              <a:lnSpc>
                <a:spcPct val="80000"/>
              </a:lnSpc>
              <a:spcBef>
                <a:spcPts val="0"/>
              </a:spcBef>
              <a:spcAft>
                <a:spcPts val="0"/>
              </a:spcAft>
              <a:buNone/>
            </a:pPr>
            <a:r>
              <a:rPr lang="en-GB" sz="1900">
                <a:solidFill>
                  <a:schemeClr val="dk1"/>
                </a:solidFill>
                <a:latin typeface="Calibri"/>
                <a:ea typeface="Calibri"/>
                <a:cs typeface="Calibri"/>
                <a:sym typeface="Calibri"/>
              </a:rPr>
              <a:t>We recognise that strong attendance and a sense of belonging are essential for every child’s success. </a:t>
            </a:r>
            <a:r>
              <a:rPr lang="en-GB" sz="1900" b="1">
                <a:solidFill>
                  <a:schemeClr val="dk1"/>
                </a:solidFill>
                <a:latin typeface="Calibri"/>
                <a:ea typeface="Calibri"/>
                <a:cs typeface="Calibri"/>
                <a:sym typeface="Calibri"/>
              </a:rPr>
              <a:t>Good attendance is a skill for life</a:t>
            </a:r>
            <a:r>
              <a:rPr lang="en-GB" sz="1900">
                <a:solidFill>
                  <a:schemeClr val="dk1"/>
                </a:solidFill>
                <a:latin typeface="Calibri"/>
                <a:ea typeface="Calibri"/>
                <a:cs typeface="Calibri"/>
                <a:sym typeface="Calibri"/>
              </a:rPr>
              <a:t>, and we strive for all children’s attendance to be </a:t>
            </a:r>
            <a:r>
              <a:rPr lang="en-GB" sz="1900" b="1">
                <a:solidFill>
                  <a:schemeClr val="dk1"/>
                </a:solidFill>
                <a:latin typeface="Calibri"/>
                <a:ea typeface="Calibri"/>
                <a:cs typeface="Calibri"/>
                <a:sym typeface="Calibri"/>
              </a:rPr>
              <a:t>above 96%</a:t>
            </a:r>
            <a:r>
              <a:rPr lang="en-GB" sz="1900">
                <a:solidFill>
                  <a:schemeClr val="dk1"/>
                </a:solidFill>
                <a:latin typeface="Calibri"/>
                <a:ea typeface="Calibri"/>
                <a:cs typeface="Calibri"/>
                <a:sym typeface="Calibri"/>
              </a:rPr>
              <a:t>, which equates to missing no more than </a:t>
            </a:r>
            <a:r>
              <a:rPr lang="en-GB" sz="1900" b="1">
                <a:solidFill>
                  <a:schemeClr val="dk1"/>
                </a:solidFill>
                <a:latin typeface="Calibri"/>
                <a:ea typeface="Calibri"/>
                <a:cs typeface="Calibri"/>
                <a:sym typeface="Calibri"/>
              </a:rPr>
              <a:t>7 days of learning in a school year</a:t>
            </a:r>
            <a:r>
              <a:rPr lang="en-GB" sz="1900">
                <a:solidFill>
                  <a:schemeClr val="dk1"/>
                </a:solidFill>
                <a:latin typeface="Calibri"/>
                <a:ea typeface="Calibri"/>
                <a:cs typeface="Calibri"/>
                <a:sym typeface="Calibri"/>
              </a:rPr>
              <a:t>. Our approach focuses on creating a welcoming, inclusive environment where all pupils feel valued and connected to their school community. We monitor attendance carefully and address barriers proactively, offering tailored support where needed. Positive relationships, consistent routines, and opportunities for pupils to contribute to school life help foster engagement and wellbeing. Through celebration of achievements, pupil voice activities, and a culture of respect, we ensure every child feels they belong and can thrive.</a:t>
            </a: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None/>
            </a:pPr>
            <a:r>
              <a:rPr lang="en-GB" sz="2000" u="sng">
                <a:solidFill>
                  <a:schemeClr val="hlink"/>
                </a:solidFill>
                <a:latin typeface="Calibri"/>
                <a:ea typeface="Calibri"/>
                <a:cs typeface="Calibri"/>
                <a:sym typeface="Calibri"/>
                <a:hlinkClick r:id="rId4"/>
              </a:rPr>
              <a:t>Attendance and belonging - Support for schools and settings</a:t>
            </a:r>
            <a:endParaRPr/>
          </a:p>
          <a:p>
            <a:pPr marL="228600" marR="0" lvl="0" indent="-76200" algn="just" rtl="0">
              <a:lnSpc>
                <a:spcPct val="90000"/>
              </a:lnSpc>
              <a:spcBef>
                <a:spcPts val="1000"/>
              </a:spcBef>
              <a:spcAft>
                <a:spcPts val="0"/>
              </a:spcAft>
              <a:buClr>
                <a:schemeClr val="dk1"/>
              </a:buClr>
              <a:buSzPts val="2400"/>
              <a:buFont typeface="Arial"/>
              <a:buNone/>
            </a:pPr>
            <a:endParaRPr sz="2400" u="sng">
              <a:solidFill>
                <a:schemeClr val="hlink"/>
              </a:solidFill>
              <a:latin typeface="Calibri"/>
              <a:ea typeface="Calibri"/>
              <a:cs typeface="Calibri"/>
              <a:sym typeface="Calibri"/>
              <a:hlinkClick r:id="rId5"/>
            </a:endParaRPr>
          </a:p>
        </p:txBody>
      </p:sp>
      <p:sp>
        <p:nvSpPr>
          <p:cNvPr id="253" name="Google Shape;253;p31"/>
          <p:cNvSpPr txBox="1"/>
          <p:nvPr/>
        </p:nvSpPr>
        <p:spPr>
          <a:xfrm>
            <a:off x="6096000" y="1797425"/>
            <a:ext cx="5566500" cy="41070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those with </a:t>
            </a:r>
            <a:r>
              <a:rPr lang="en-GB" sz="2400" b="1">
                <a:solidFill>
                  <a:schemeClr val="dk1"/>
                </a:solidFill>
                <a:latin typeface="Calibri"/>
                <a:ea typeface="Calibri"/>
                <a:cs typeface="Calibri"/>
                <a:sym typeface="Calibri"/>
              </a:rPr>
              <a:t>SEN</a:t>
            </a:r>
            <a:r>
              <a:rPr lang="en-GB" sz="2400">
                <a:solidFill>
                  <a:schemeClr val="dk1"/>
                </a:solidFill>
                <a:latin typeface="Calibri"/>
                <a:ea typeface="Calibri"/>
                <a:cs typeface="Calibri"/>
                <a:sym typeface="Calibri"/>
              </a:rPr>
              <a:t>:</a:t>
            </a:r>
            <a:endParaRPr/>
          </a:p>
          <a:p>
            <a:pPr marL="0" marR="0" lvl="0" indent="0" algn="just" rtl="0">
              <a:lnSpc>
                <a:spcPct val="90000"/>
              </a:lnSpc>
              <a:spcBef>
                <a:spcPts val="1000"/>
              </a:spcBef>
              <a:spcAft>
                <a:spcPts val="0"/>
              </a:spcAft>
              <a:buClr>
                <a:schemeClr val="dk1"/>
              </a:buClr>
              <a:buSzPts val="2400"/>
              <a:buFont typeface="Arial"/>
              <a:buNone/>
            </a:pPr>
            <a:r>
              <a:rPr lang="en-GB" sz="1900">
                <a:solidFill>
                  <a:schemeClr val="dk1"/>
                </a:solidFill>
                <a:latin typeface="Calibri"/>
                <a:ea typeface="Calibri"/>
                <a:cs typeface="Calibri"/>
                <a:sym typeface="Calibri"/>
              </a:rPr>
              <a:t>For children with SEND, we understand that attendance can sometimes be impacted by additional challenges. We work in partnership with families to identify barriers to attendance and collaborate on practical solutions to overcome them. Our highly skilled SEND team provides tailored support for both children and parents, ensuring strategies are in place to promote consistent attendance and engagement. This may include personalised routines, emotional regulation support, and adjustments to the school day where appropriate. </a:t>
            </a:r>
            <a:r>
              <a:rPr lang="en-GB" sz="1900" b="1">
                <a:solidFill>
                  <a:schemeClr val="dk1"/>
                </a:solidFill>
                <a:latin typeface="Calibri"/>
                <a:ea typeface="Calibri"/>
                <a:cs typeface="Calibri"/>
                <a:sym typeface="Calibri"/>
              </a:rPr>
              <a:t>By working together,</a:t>
            </a:r>
            <a:r>
              <a:rPr lang="en-GB" sz="1900">
                <a:solidFill>
                  <a:schemeClr val="dk1"/>
                </a:solidFill>
                <a:latin typeface="Calibri"/>
                <a:ea typeface="Calibri"/>
                <a:cs typeface="Calibri"/>
                <a:sym typeface="Calibri"/>
              </a:rPr>
              <a:t> we aim to remove obstacles and help every child feel a sense of belonging and security within our school community.</a:t>
            </a:r>
            <a:endParaRPr sz="19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1100"/>
              <a:buFont typeface="Arial"/>
              <a:buNone/>
            </a:pPr>
            <a:endParaRPr sz="1100">
              <a:solidFill>
                <a:schemeClr val="dk1"/>
              </a:solidFill>
              <a:latin typeface="Calibri"/>
              <a:ea typeface="Calibri"/>
              <a:cs typeface="Calibri"/>
              <a:sym typeface="Calibri"/>
            </a:endParaRPr>
          </a:p>
        </p:txBody>
      </p:sp>
      <p:pic>
        <p:nvPicPr>
          <p:cNvPr id="254" name="Google Shape;254;p31"/>
          <p:cNvPicPr preferRelativeResize="0"/>
          <p:nvPr/>
        </p:nvPicPr>
        <p:blipFill>
          <a:blip r:embed="rId6">
            <a:alphaModFix/>
          </a:blip>
          <a:stretch>
            <a:fillRect/>
          </a:stretch>
        </p:blipFill>
        <p:spPr>
          <a:xfrm>
            <a:off x="10256201" y="208200"/>
            <a:ext cx="1507850" cy="15078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32"/>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Transitions</a:t>
            </a:r>
            <a:endParaRPr/>
          </a:p>
        </p:txBody>
      </p:sp>
      <p:sp>
        <p:nvSpPr>
          <p:cNvPr id="260" name="Google Shape;260;p32"/>
          <p:cNvSpPr/>
          <p:nvPr/>
        </p:nvSpPr>
        <p:spPr>
          <a:xfrm>
            <a:off x="6516675" y="5914950"/>
            <a:ext cx="5145900" cy="749400"/>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700" u="sng">
                <a:solidFill>
                  <a:schemeClr val="hlink"/>
                </a:solidFill>
                <a:hlinkClick r:id="rId3"/>
              </a:rPr>
              <a:t>Pilton Bluecoat C of E Academy - Admissions</a:t>
            </a:r>
            <a:endParaRPr sz="2100">
              <a:solidFill>
                <a:schemeClr val="dk1"/>
              </a:solidFill>
              <a:highlight>
                <a:srgbClr val="FF0000"/>
              </a:highlight>
              <a:latin typeface="Calibri"/>
              <a:ea typeface="Calibri"/>
              <a:cs typeface="Calibri"/>
              <a:sym typeface="Calibri"/>
            </a:endParaRPr>
          </a:p>
        </p:txBody>
      </p:sp>
      <p:sp>
        <p:nvSpPr>
          <p:cNvPr id="261" name="Google Shape;261;p32"/>
          <p:cNvSpPr txBox="1"/>
          <p:nvPr/>
        </p:nvSpPr>
        <p:spPr>
          <a:xfrm>
            <a:off x="440025" y="1806400"/>
            <a:ext cx="5888700" cy="49797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a:t>
            </a:r>
            <a:r>
              <a:rPr lang="en-GB" sz="2400" b="1">
                <a:solidFill>
                  <a:schemeClr val="dk1"/>
                </a:solidFill>
                <a:latin typeface="Calibri"/>
                <a:ea typeface="Calibri"/>
                <a:cs typeface="Calibri"/>
                <a:sym typeface="Calibri"/>
              </a:rPr>
              <a:t>ALL</a:t>
            </a:r>
            <a:r>
              <a:rPr lang="en-GB" sz="2400">
                <a:solidFill>
                  <a:schemeClr val="dk1"/>
                </a:solidFill>
                <a:latin typeface="Calibri"/>
                <a:ea typeface="Calibri"/>
                <a:cs typeface="Calibri"/>
                <a:sym typeface="Calibri"/>
              </a:rPr>
              <a:t> children:</a:t>
            </a:r>
            <a:endParaRPr sz="2400">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GB" sz="1800">
                <a:solidFill>
                  <a:schemeClr val="dk1"/>
                </a:solidFill>
                <a:latin typeface="Calibri"/>
                <a:ea typeface="Calibri"/>
                <a:cs typeface="Calibri"/>
                <a:sym typeface="Calibri"/>
              </a:rPr>
              <a:t>We ensure smooth transitions for all pupils. </a:t>
            </a:r>
            <a:r>
              <a:rPr lang="en-GB" sz="1800" b="1">
                <a:solidFill>
                  <a:schemeClr val="dk1"/>
                </a:solidFill>
                <a:latin typeface="Calibri"/>
                <a:ea typeface="Calibri"/>
                <a:cs typeface="Calibri"/>
                <a:sym typeface="Calibri"/>
              </a:rPr>
              <a:t>For Year 2 moving into Year 3, </a:t>
            </a:r>
            <a:r>
              <a:rPr lang="en-GB" sz="1800">
                <a:solidFill>
                  <a:schemeClr val="dk1"/>
                </a:solidFill>
                <a:latin typeface="Calibri"/>
                <a:ea typeface="Calibri"/>
                <a:cs typeface="Calibri"/>
                <a:sym typeface="Calibri"/>
              </a:rPr>
              <a:t>transition activities begin in the spring and summer terms of year 2, helping children feel prepared and confident in their new environment. Teachers take time to get to know pupils before they join Bluecoat Academy, and consistency is supported by having the same SENDCo and Assistant SENDCo across both schools so successful adaptations can continue.</a:t>
            </a:r>
            <a:endParaRPr sz="1800">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GB" sz="1800">
                <a:solidFill>
                  <a:schemeClr val="dk1"/>
                </a:solidFill>
                <a:latin typeface="Calibri"/>
                <a:ea typeface="Calibri"/>
                <a:cs typeface="Calibri"/>
                <a:sym typeface="Calibri"/>
              </a:rPr>
              <a:t>For Year 6 moving into Year 7, we work closely with Pilton Community College, sharing key information with Year Heads, SENDCo, and staff. All pupils take part in transition visits to meet teachers and explore their new school.</a:t>
            </a:r>
            <a:endParaRPr sz="1800">
              <a:solidFill>
                <a:schemeClr val="dk1"/>
              </a:solidFill>
              <a:latin typeface="Calibri"/>
              <a:ea typeface="Calibri"/>
              <a:cs typeface="Calibri"/>
              <a:sym typeface="Calibri"/>
            </a:endParaRPr>
          </a:p>
          <a:p>
            <a:pPr marL="0" marR="0" lvl="0" indent="0" algn="just" rtl="0">
              <a:lnSpc>
                <a:spcPct val="90000"/>
              </a:lnSpc>
              <a:spcBef>
                <a:spcPts val="1200"/>
              </a:spcBef>
              <a:spcAft>
                <a:spcPts val="0"/>
              </a:spcAft>
              <a:buNone/>
            </a:pPr>
            <a:r>
              <a:rPr lang="en-GB" sz="2000" u="sng">
                <a:solidFill>
                  <a:schemeClr val="hlink"/>
                </a:solidFill>
                <a:latin typeface="Calibri"/>
                <a:ea typeface="Calibri"/>
                <a:cs typeface="Calibri"/>
                <a:sym typeface="Calibri"/>
                <a:hlinkClick r:id="rId4"/>
              </a:rPr>
              <a:t>Transitions - Support for schools and settings</a:t>
            </a:r>
            <a:endParaRPr/>
          </a:p>
          <a:p>
            <a:pPr marL="228600" marR="0" lvl="0" indent="-76200" algn="just" rtl="0">
              <a:lnSpc>
                <a:spcPct val="90000"/>
              </a:lnSpc>
              <a:spcBef>
                <a:spcPts val="1000"/>
              </a:spcBef>
              <a:spcAft>
                <a:spcPts val="0"/>
              </a:spcAft>
              <a:buClr>
                <a:schemeClr val="dk1"/>
              </a:buClr>
              <a:buSzPts val="2400"/>
              <a:buFont typeface="Arial"/>
              <a:buNone/>
            </a:pPr>
            <a:endParaRPr sz="2400" u="sng">
              <a:solidFill>
                <a:schemeClr val="hlink"/>
              </a:solidFill>
              <a:latin typeface="Calibri"/>
              <a:ea typeface="Calibri"/>
              <a:cs typeface="Calibri"/>
              <a:sym typeface="Calibri"/>
              <a:hlinkClick r:id="rId5"/>
            </a:endParaRPr>
          </a:p>
        </p:txBody>
      </p:sp>
      <p:sp>
        <p:nvSpPr>
          <p:cNvPr id="262" name="Google Shape;262;p32"/>
          <p:cNvSpPr txBox="1"/>
          <p:nvPr/>
        </p:nvSpPr>
        <p:spPr>
          <a:xfrm>
            <a:off x="6516675" y="1797425"/>
            <a:ext cx="5145900" cy="39966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those with </a:t>
            </a:r>
            <a:r>
              <a:rPr lang="en-GB" sz="2400" b="1">
                <a:solidFill>
                  <a:schemeClr val="dk1"/>
                </a:solidFill>
                <a:latin typeface="Calibri"/>
                <a:ea typeface="Calibri"/>
                <a:cs typeface="Calibri"/>
                <a:sym typeface="Calibri"/>
              </a:rPr>
              <a:t>SEN</a:t>
            </a:r>
            <a:r>
              <a:rPr lang="en-GB" sz="2400">
                <a:solidFill>
                  <a:schemeClr val="dk1"/>
                </a:solidFill>
                <a:latin typeface="Calibri"/>
                <a:ea typeface="Calibri"/>
                <a:cs typeface="Calibri"/>
                <a:sym typeface="Calibri"/>
              </a:rPr>
              <a:t>:</a:t>
            </a:r>
            <a:endParaRPr/>
          </a:p>
          <a:p>
            <a:pPr marL="0" marR="0" lvl="0" indent="0" algn="just" rtl="0">
              <a:lnSpc>
                <a:spcPct val="90000"/>
              </a:lnSpc>
              <a:spcBef>
                <a:spcPts val="1000"/>
              </a:spcBef>
              <a:spcAft>
                <a:spcPts val="0"/>
              </a:spcAft>
              <a:buClr>
                <a:schemeClr val="dk1"/>
              </a:buClr>
              <a:buSzPts val="2400"/>
              <a:buFont typeface="Arial"/>
              <a:buNone/>
            </a:pPr>
            <a:r>
              <a:rPr lang="en-GB" sz="1900">
                <a:solidFill>
                  <a:schemeClr val="dk1"/>
                </a:solidFill>
                <a:latin typeface="Calibri"/>
                <a:ea typeface="Calibri"/>
                <a:cs typeface="Calibri"/>
                <a:sym typeface="Calibri"/>
              </a:rPr>
              <a:t>For children with SEND, we provide additional support to make transitions as smooth and anxiety-free as possible. This could include:</a:t>
            </a:r>
            <a:endParaRPr sz="1900">
              <a:solidFill>
                <a:schemeClr val="dk1"/>
              </a:solidFill>
              <a:latin typeface="Calibri"/>
              <a:ea typeface="Calibri"/>
              <a:cs typeface="Calibri"/>
              <a:sym typeface="Calibri"/>
            </a:endParaRPr>
          </a:p>
          <a:p>
            <a:pPr marL="457200" marR="0" lvl="0" indent="-349250" algn="just" rtl="0">
              <a:lnSpc>
                <a:spcPct val="90000"/>
              </a:lnSpc>
              <a:spcBef>
                <a:spcPts val="100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Extra visits to their new school, time to explore classrooms and key areas.</a:t>
            </a:r>
            <a:endParaRPr sz="1900">
              <a:solidFill>
                <a:schemeClr val="dk1"/>
              </a:solidFill>
              <a:latin typeface="Calibri"/>
              <a:ea typeface="Calibri"/>
              <a:cs typeface="Calibri"/>
              <a:sym typeface="Calibri"/>
            </a:endParaRPr>
          </a:p>
          <a:p>
            <a:pPr marL="457200" marR="0" lvl="0" indent="-349250" algn="just" rtl="0">
              <a:lnSpc>
                <a:spcPct val="90000"/>
              </a:lnSpc>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Opportunities to practise walking to school and enter the building.</a:t>
            </a:r>
            <a:endParaRPr sz="1900">
              <a:solidFill>
                <a:schemeClr val="dk1"/>
              </a:solidFill>
              <a:latin typeface="Calibri"/>
              <a:ea typeface="Calibri"/>
              <a:cs typeface="Calibri"/>
              <a:sym typeface="Calibri"/>
            </a:endParaRPr>
          </a:p>
          <a:p>
            <a:pPr marL="457200" marR="0" lvl="0" indent="-349250" algn="just" rtl="0">
              <a:lnSpc>
                <a:spcPct val="90000"/>
              </a:lnSpc>
              <a:spcBef>
                <a:spcPts val="0"/>
              </a:spcBef>
              <a:spcAft>
                <a:spcPts val="0"/>
              </a:spcAft>
              <a:buClr>
                <a:schemeClr val="dk1"/>
              </a:buClr>
              <a:buSzPts val="1900"/>
              <a:buFont typeface="Calibri"/>
              <a:buChar char="●"/>
            </a:pPr>
            <a:r>
              <a:rPr lang="en-GB" sz="1900">
                <a:solidFill>
                  <a:schemeClr val="dk1"/>
                </a:solidFill>
                <a:latin typeface="Calibri"/>
                <a:ea typeface="Calibri"/>
                <a:cs typeface="Calibri"/>
                <a:sym typeface="Calibri"/>
              </a:rPr>
              <a:t>Meet staff in advance to build the foundations of new, trusting relationships.</a:t>
            </a:r>
            <a:endParaRPr sz="19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None/>
            </a:pPr>
            <a:r>
              <a:rPr lang="en-GB" sz="1900">
                <a:solidFill>
                  <a:schemeClr val="dk1"/>
                </a:solidFill>
                <a:latin typeface="Calibri"/>
                <a:ea typeface="Calibri"/>
                <a:cs typeface="Calibri"/>
                <a:sym typeface="Calibri"/>
              </a:rPr>
              <a:t>These enhanced steps help reduce anxiety and ensure children feel confident and secure as they move into Year 3 or Year 7</a:t>
            </a:r>
            <a:endParaRPr sz="1100">
              <a:solidFill>
                <a:schemeClr val="dk1"/>
              </a:solidFill>
              <a:latin typeface="Calibri"/>
              <a:ea typeface="Calibri"/>
              <a:cs typeface="Calibri"/>
              <a:sym typeface="Calibri"/>
            </a:endParaRPr>
          </a:p>
        </p:txBody>
      </p:sp>
      <p:pic>
        <p:nvPicPr>
          <p:cNvPr id="263" name="Google Shape;263;p32"/>
          <p:cNvPicPr preferRelativeResize="0"/>
          <p:nvPr/>
        </p:nvPicPr>
        <p:blipFill>
          <a:blip r:embed="rId6">
            <a:alphaModFix/>
          </a:blip>
          <a:stretch>
            <a:fillRect/>
          </a:stretch>
        </p:blipFill>
        <p:spPr>
          <a:xfrm>
            <a:off x="10256201" y="247750"/>
            <a:ext cx="1428750" cy="142875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3"/>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Working in Partnership with Parent Carers</a:t>
            </a:r>
            <a:endParaRPr/>
          </a:p>
        </p:txBody>
      </p:sp>
      <p:sp>
        <p:nvSpPr>
          <p:cNvPr id="269" name="Google Shape;269;p33"/>
          <p:cNvSpPr/>
          <p:nvPr/>
        </p:nvSpPr>
        <p:spPr>
          <a:xfrm>
            <a:off x="440025" y="5963900"/>
            <a:ext cx="5387100" cy="684300"/>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500" u="sng">
                <a:solidFill>
                  <a:schemeClr val="hlink"/>
                </a:solidFill>
                <a:hlinkClick r:id="rId3"/>
              </a:rPr>
              <a:t>Pilton Bluecoat - Parent and Carer Code of Conduct </a:t>
            </a:r>
            <a:endParaRPr sz="1800">
              <a:highlight>
                <a:srgbClr val="FF0000"/>
              </a:highlight>
            </a:endParaRPr>
          </a:p>
        </p:txBody>
      </p:sp>
      <p:sp>
        <p:nvSpPr>
          <p:cNvPr id="270" name="Google Shape;270;p33"/>
          <p:cNvSpPr txBox="1"/>
          <p:nvPr/>
        </p:nvSpPr>
        <p:spPr>
          <a:xfrm>
            <a:off x="440025" y="1806403"/>
            <a:ext cx="5387100" cy="39543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a:t>
            </a:r>
            <a:r>
              <a:rPr lang="en-GB" sz="2400" b="1">
                <a:solidFill>
                  <a:schemeClr val="dk1"/>
                </a:solidFill>
                <a:latin typeface="Calibri"/>
                <a:ea typeface="Calibri"/>
                <a:cs typeface="Calibri"/>
                <a:sym typeface="Calibri"/>
              </a:rPr>
              <a:t>ALL</a:t>
            </a:r>
            <a:r>
              <a:rPr lang="en-GB" sz="2400">
                <a:solidFill>
                  <a:schemeClr val="dk1"/>
                </a:solidFill>
                <a:latin typeface="Calibri"/>
                <a:ea typeface="Calibri"/>
                <a:cs typeface="Calibri"/>
                <a:sym typeface="Calibri"/>
              </a:rPr>
              <a:t> children:</a:t>
            </a:r>
            <a:endParaRPr/>
          </a:p>
          <a:p>
            <a:pPr marL="0" marR="0" lvl="0" indent="0" algn="l" rtl="0">
              <a:lnSpc>
                <a:spcPct val="90000"/>
              </a:lnSpc>
              <a:spcBef>
                <a:spcPts val="1000"/>
              </a:spcBef>
              <a:spcAft>
                <a:spcPts val="0"/>
              </a:spcAft>
              <a:buNone/>
            </a:pPr>
            <a:r>
              <a:rPr lang="en-GB" sz="1700">
                <a:latin typeface="Calibri"/>
                <a:ea typeface="Calibri"/>
                <a:cs typeface="Calibri"/>
                <a:sym typeface="Calibri"/>
              </a:rPr>
              <a:t>We believe strong communication and collaboration with parents and carers is essential for every child’s success. All </a:t>
            </a:r>
            <a:r>
              <a:rPr lang="en-GB" sz="1700" b="1">
                <a:latin typeface="Calibri"/>
                <a:ea typeface="Calibri"/>
                <a:cs typeface="Calibri"/>
                <a:sym typeface="Calibri"/>
              </a:rPr>
              <a:t>teachers are available on the door each morning</a:t>
            </a:r>
            <a:r>
              <a:rPr lang="en-GB" sz="1700">
                <a:latin typeface="Calibri"/>
                <a:ea typeface="Calibri"/>
                <a:cs typeface="Calibri"/>
                <a:sym typeface="Calibri"/>
              </a:rPr>
              <a:t> for informal conversations, and they remain the first point of contact for any concerns. </a:t>
            </a:r>
            <a:r>
              <a:rPr lang="en-GB" sz="1700" b="1">
                <a:latin typeface="Calibri"/>
                <a:ea typeface="Calibri"/>
                <a:cs typeface="Calibri"/>
                <a:sym typeface="Calibri"/>
              </a:rPr>
              <a:t>Termly parents’ evening </a:t>
            </a:r>
            <a:r>
              <a:rPr lang="en-GB" sz="1700">
                <a:latin typeface="Calibri"/>
                <a:ea typeface="Calibri"/>
                <a:cs typeface="Calibri"/>
                <a:sym typeface="Calibri"/>
              </a:rPr>
              <a:t>appointments are highly encouraged to review progress and discuss next steps. In addition, we offer</a:t>
            </a:r>
            <a:r>
              <a:rPr lang="en-GB" sz="1700" b="1">
                <a:latin typeface="Calibri"/>
                <a:ea typeface="Calibri"/>
                <a:cs typeface="Calibri"/>
                <a:sym typeface="Calibri"/>
              </a:rPr>
              <a:t> parent workshops </a:t>
            </a:r>
            <a:r>
              <a:rPr lang="en-GB" sz="1700">
                <a:latin typeface="Calibri"/>
                <a:ea typeface="Calibri"/>
                <a:cs typeface="Calibri"/>
                <a:sym typeface="Calibri"/>
              </a:rPr>
              <a:t>throughout the year to provide practical strategies and guidance to support learning at home. By working together and maintaining open communication, we ensure that every child receives consistent support both in school and at home.</a:t>
            </a:r>
            <a:endParaRPr sz="1700">
              <a:latin typeface="Calibri"/>
              <a:ea typeface="Calibri"/>
              <a:cs typeface="Calibri"/>
              <a:sym typeface="Calibri"/>
            </a:endParaRPr>
          </a:p>
          <a:p>
            <a:pPr marL="0" marR="0" lvl="0" indent="0" algn="l" rtl="0">
              <a:lnSpc>
                <a:spcPct val="90000"/>
              </a:lnSpc>
              <a:spcBef>
                <a:spcPts val="1000"/>
              </a:spcBef>
              <a:spcAft>
                <a:spcPts val="0"/>
              </a:spcAft>
              <a:buNone/>
            </a:pPr>
            <a:r>
              <a:rPr lang="en-GB" sz="1900" u="sng">
                <a:solidFill>
                  <a:schemeClr val="hlink"/>
                </a:solidFill>
                <a:latin typeface="Calibri"/>
                <a:ea typeface="Calibri"/>
                <a:cs typeface="Calibri"/>
                <a:sym typeface="Calibri"/>
                <a:hlinkClick r:id="rId4"/>
              </a:rPr>
              <a:t>Working in partnership with parent carers - Support for schools and settings</a:t>
            </a:r>
            <a:endParaRPr sz="1300"/>
          </a:p>
          <a:p>
            <a:pPr marL="228600" marR="0" lvl="0" indent="-76200" algn="just" rtl="0">
              <a:lnSpc>
                <a:spcPct val="90000"/>
              </a:lnSpc>
              <a:spcBef>
                <a:spcPts val="1000"/>
              </a:spcBef>
              <a:spcAft>
                <a:spcPts val="0"/>
              </a:spcAft>
              <a:buClr>
                <a:schemeClr val="dk1"/>
              </a:buClr>
              <a:buSzPts val="2400"/>
              <a:buFont typeface="Arial"/>
              <a:buNone/>
            </a:pPr>
            <a:endParaRPr sz="2000">
              <a:latin typeface="Calibri"/>
              <a:ea typeface="Calibri"/>
              <a:cs typeface="Calibri"/>
              <a:sym typeface="Calibri"/>
            </a:endParaRPr>
          </a:p>
        </p:txBody>
      </p:sp>
      <p:sp>
        <p:nvSpPr>
          <p:cNvPr id="271" name="Google Shape;271;p33"/>
          <p:cNvSpPr txBox="1"/>
          <p:nvPr/>
        </p:nvSpPr>
        <p:spPr>
          <a:xfrm>
            <a:off x="6096000" y="1797425"/>
            <a:ext cx="5566339" cy="486335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those with </a:t>
            </a:r>
            <a:r>
              <a:rPr lang="en-GB" sz="2400" b="1">
                <a:solidFill>
                  <a:schemeClr val="dk1"/>
                </a:solidFill>
                <a:latin typeface="Calibri"/>
                <a:ea typeface="Calibri"/>
                <a:cs typeface="Calibri"/>
                <a:sym typeface="Calibri"/>
              </a:rPr>
              <a:t>SEN</a:t>
            </a:r>
            <a:r>
              <a:rPr lang="en-GB" sz="2400">
                <a:solidFill>
                  <a:schemeClr val="dk1"/>
                </a:solidFill>
                <a:latin typeface="Calibri"/>
                <a:ea typeface="Calibri"/>
                <a:cs typeface="Calibri"/>
                <a:sym typeface="Calibri"/>
              </a:rPr>
              <a:t>:</a:t>
            </a:r>
            <a:endParaRPr/>
          </a:p>
          <a:p>
            <a:pPr marL="0" lvl="0" indent="0" algn="l" rtl="0">
              <a:lnSpc>
                <a:spcPct val="115000"/>
              </a:lnSpc>
              <a:spcBef>
                <a:spcPts val="1200"/>
              </a:spcBef>
              <a:spcAft>
                <a:spcPts val="0"/>
              </a:spcAft>
              <a:buClr>
                <a:schemeClr val="dk1"/>
              </a:buClr>
              <a:buSzPts val="1100"/>
              <a:buFont typeface="Arial"/>
              <a:buNone/>
            </a:pPr>
            <a:r>
              <a:rPr lang="en-GB" sz="1500">
                <a:solidFill>
                  <a:schemeClr val="dk1"/>
                </a:solidFill>
                <a:latin typeface="Calibri"/>
                <a:ea typeface="Calibri"/>
                <a:cs typeface="Calibri"/>
                <a:sym typeface="Calibri"/>
              </a:rPr>
              <a:t>We actively work in partnership with parents and carers to support the needs of each child. Families are encouraged to attend </a:t>
            </a:r>
            <a:r>
              <a:rPr lang="en-GB" sz="1500" b="1">
                <a:solidFill>
                  <a:schemeClr val="dk1"/>
                </a:solidFill>
                <a:latin typeface="Calibri"/>
                <a:ea typeface="Calibri"/>
                <a:cs typeface="Calibri"/>
                <a:sym typeface="Calibri"/>
              </a:rPr>
              <a:t>termly Support Plan reviews</a:t>
            </a:r>
            <a:r>
              <a:rPr lang="en-GB" sz="1500">
                <a:solidFill>
                  <a:schemeClr val="dk1"/>
                </a:solidFill>
                <a:latin typeface="Calibri"/>
                <a:ea typeface="Calibri"/>
                <a:cs typeface="Calibri"/>
                <a:sym typeface="Calibri"/>
              </a:rPr>
              <a:t>, where we celebrate progress, review outcomes, and agree on next steps together. </a:t>
            </a:r>
            <a:endParaRPr sz="1500">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GB" sz="1500">
                <a:solidFill>
                  <a:schemeClr val="dk1"/>
                </a:solidFill>
                <a:latin typeface="Calibri"/>
                <a:ea typeface="Calibri"/>
                <a:cs typeface="Calibri"/>
                <a:sym typeface="Calibri"/>
              </a:rPr>
              <a:t>Parental views are always recorded on Support Plans, as we value and prioritise the voice of parents in shaping provision. By working collaboratively towards common goals, we ensure that support is consistent and effective both at home and in school.</a:t>
            </a:r>
            <a:endParaRPr sz="1500">
              <a:solidFill>
                <a:schemeClr val="dk1"/>
              </a:solidFill>
              <a:latin typeface="Calibri"/>
              <a:ea typeface="Calibri"/>
              <a:cs typeface="Calibri"/>
              <a:sym typeface="Calibri"/>
            </a:endParaRPr>
          </a:p>
          <a:p>
            <a:pPr marL="0" lvl="0" indent="0" algn="l" rtl="0">
              <a:lnSpc>
                <a:spcPct val="115000"/>
              </a:lnSpc>
              <a:spcBef>
                <a:spcPts val="1200"/>
              </a:spcBef>
              <a:spcAft>
                <a:spcPts val="0"/>
              </a:spcAft>
              <a:buClr>
                <a:schemeClr val="dk1"/>
              </a:buClr>
              <a:buSzPts val="1100"/>
              <a:buFont typeface="Arial"/>
              <a:buNone/>
            </a:pPr>
            <a:r>
              <a:rPr lang="en-GB" sz="1500">
                <a:solidFill>
                  <a:schemeClr val="dk1"/>
                </a:solidFill>
                <a:latin typeface="Calibri"/>
                <a:ea typeface="Calibri"/>
                <a:cs typeface="Calibri"/>
                <a:sym typeface="Calibri"/>
              </a:rPr>
              <a:t>For children with an </a:t>
            </a:r>
            <a:r>
              <a:rPr lang="en-GB" sz="1500" b="1">
                <a:solidFill>
                  <a:schemeClr val="dk1"/>
                </a:solidFill>
                <a:latin typeface="Calibri"/>
                <a:ea typeface="Calibri"/>
                <a:cs typeface="Calibri"/>
                <a:sym typeface="Calibri"/>
              </a:rPr>
              <a:t>Education, Health and Care Plan (EHCP)</a:t>
            </a:r>
            <a:r>
              <a:rPr lang="en-GB" sz="1500">
                <a:solidFill>
                  <a:schemeClr val="dk1"/>
                </a:solidFill>
                <a:latin typeface="Calibri"/>
                <a:ea typeface="Calibri"/>
                <a:cs typeface="Calibri"/>
                <a:sym typeface="Calibri"/>
              </a:rPr>
              <a:t>, parents and carers are fully involved in the </a:t>
            </a:r>
            <a:r>
              <a:rPr lang="en-GB" sz="1500" b="1">
                <a:solidFill>
                  <a:schemeClr val="dk1"/>
                </a:solidFill>
                <a:latin typeface="Calibri"/>
                <a:ea typeface="Calibri"/>
                <a:cs typeface="Calibri"/>
                <a:sym typeface="Calibri"/>
              </a:rPr>
              <a:t>Annual Review process</a:t>
            </a:r>
            <a:r>
              <a:rPr lang="en-GB" sz="1500">
                <a:solidFill>
                  <a:schemeClr val="dk1"/>
                </a:solidFill>
                <a:latin typeface="Calibri"/>
                <a:ea typeface="Calibri"/>
                <a:cs typeface="Calibri"/>
                <a:sym typeface="Calibri"/>
              </a:rPr>
              <a:t>. Formal review meetings are held each year to evaluate progress towards EHCP outcomes, update targets where necessary, and agree on future provision. Parents’ views are gathered in advance and form a key part of the review, ensuring their voice is central to decision-making.</a:t>
            </a:r>
            <a:endParaRPr sz="2000">
              <a:solidFill>
                <a:schemeClr val="dk1"/>
              </a:solidFill>
              <a:highlight>
                <a:srgbClr val="FFFF00"/>
              </a:highlight>
              <a:latin typeface="Calibri"/>
              <a:ea typeface="Calibri"/>
              <a:cs typeface="Calibri"/>
              <a:sym typeface="Calibri"/>
            </a:endParaRPr>
          </a:p>
          <a:p>
            <a:pPr marL="0" marR="0" lvl="0" indent="0" algn="just" rtl="0">
              <a:lnSpc>
                <a:spcPct val="90000"/>
              </a:lnSpc>
              <a:spcBef>
                <a:spcPts val="12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5"/>
            </a:endParaRPr>
          </a:p>
        </p:txBody>
      </p:sp>
      <p:pic>
        <p:nvPicPr>
          <p:cNvPr id="272" name="Google Shape;272;p33"/>
          <p:cNvPicPr preferRelativeResize="0"/>
          <p:nvPr/>
        </p:nvPicPr>
        <p:blipFill>
          <a:blip r:embed="rId6">
            <a:alphaModFix/>
          </a:blip>
          <a:stretch>
            <a:fillRect/>
          </a:stretch>
        </p:blipFill>
        <p:spPr>
          <a:xfrm>
            <a:off x="10138176" y="236725"/>
            <a:ext cx="1450800" cy="14508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34"/>
          <p:cNvSpPr txBox="1"/>
          <p:nvPr/>
        </p:nvSpPr>
        <p:spPr>
          <a:xfrm>
            <a:off x="923365" y="32103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Working in Partnership with Children</a:t>
            </a:r>
            <a:endParaRPr/>
          </a:p>
        </p:txBody>
      </p:sp>
      <p:sp>
        <p:nvSpPr>
          <p:cNvPr id="278" name="Google Shape;278;p34"/>
          <p:cNvSpPr txBox="1"/>
          <p:nvPr/>
        </p:nvSpPr>
        <p:spPr>
          <a:xfrm>
            <a:off x="440017" y="1806390"/>
            <a:ext cx="5387044" cy="486335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a:t>
            </a:r>
            <a:r>
              <a:rPr lang="en-GB" sz="2400" b="1">
                <a:solidFill>
                  <a:schemeClr val="dk1"/>
                </a:solidFill>
                <a:latin typeface="Calibri"/>
                <a:ea typeface="Calibri"/>
                <a:cs typeface="Calibri"/>
                <a:sym typeface="Calibri"/>
              </a:rPr>
              <a:t>ALL</a:t>
            </a:r>
            <a:r>
              <a:rPr lang="en-GB" sz="2400">
                <a:solidFill>
                  <a:schemeClr val="dk1"/>
                </a:solidFill>
                <a:latin typeface="Calibri"/>
                <a:ea typeface="Calibri"/>
                <a:cs typeface="Calibri"/>
                <a:sym typeface="Calibri"/>
              </a:rPr>
              <a:t> children:</a:t>
            </a:r>
            <a:endParaRPr/>
          </a:p>
          <a:p>
            <a:pPr marL="0" marR="0" lvl="0" indent="0" algn="just" rtl="0">
              <a:lnSpc>
                <a:spcPct val="90000"/>
              </a:lnSpc>
              <a:spcBef>
                <a:spcPts val="1000"/>
              </a:spcBef>
              <a:spcAft>
                <a:spcPts val="0"/>
              </a:spcAft>
              <a:buNone/>
            </a:pPr>
            <a:r>
              <a:rPr lang="en-GB" sz="2000">
                <a:latin typeface="Calibri"/>
                <a:ea typeface="Calibri"/>
                <a:cs typeface="Calibri"/>
                <a:sym typeface="Calibri"/>
              </a:rPr>
              <a:t>The voice of the child is central to everything we do. We have a strong School Council that works alongside leaders to help improve our school. During school reviews, monitoring activities, and governor visits, children’s views are always captured and valued. We also create opportunities for pupils to connect with children in other schools and even other countries to share ideas and experiences. Accurate assessment and constructive feedback help pupils understand what they need to do to improve, empowering them to take ownership of their learning.</a:t>
            </a:r>
            <a:endParaRPr sz="2000">
              <a:latin typeface="Calibri"/>
              <a:ea typeface="Calibri"/>
              <a:cs typeface="Calibri"/>
              <a:sym typeface="Calibri"/>
            </a:endParaRPr>
          </a:p>
          <a:p>
            <a:pPr marL="0" marR="0" lvl="0" indent="0" algn="just" rtl="0">
              <a:lnSpc>
                <a:spcPct val="90000"/>
              </a:lnSpc>
              <a:spcBef>
                <a:spcPts val="1000"/>
              </a:spcBef>
              <a:spcAft>
                <a:spcPts val="0"/>
              </a:spcAft>
              <a:buNone/>
            </a:pPr>
            <a:r>
              <a:rPr lang="en-GB" sz="2000" u="sng">
                <a:solidFill>
                  <a:schemeClr val="hlink"/>
                </a:solidFill>
                <a:latin typeface="Calibri"/>
                <a:ea typeface="Calibri"/>
                <a:cs typeface="Calibri"/>
                <a:sym typeface="Calibri"/>
                <a:hlinkClick r:id="rId3"/>
              </a:rPr>
              <a:t>Working in partnership with children and young people - Support for schools and settings</a:t>
            </a:r>
            <a:endParaRPr sz="20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None/>
            </a:pPr>
            <a:endParaRPr/>
          </a:p>
        </p:txBody>
      </p:sp>
      <p:sp>
        <p:nvSpPr>
          <p:cNvPr id="279" name="Google Shape;279;p34"/>
          <p:cNvSpPr txBox="1"/>
          <p:nvPr/>
        </p:nvSpPr>
        <p:spPr>
          <a:xfrm>
            <a:off x="6096000" y="1797425"/>
            <a:ext cx="5566339" cy="486335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just" rtl="0">
              <a:lnSpc>
                <a:spcPct val="90000"/>
              </a:lnSpc>
              <a:spcBef>
                <a:spcPts val="0"/>
              </a:spcBef>
              <a:spcAft>
                <a:spcPts val="0"/>
              </a:spcAft>
              <a:buClr>
                <a:schemeClr val="dk1"/>
              </a:buClr>
              <a:buSzPts val="2400"/>
              <a:buFont typeface="Arial"/>
              <a:buNone/>
            </a:pPr>
            <a:r>
              <a:rPr lang="en-GB" sz="2400">
                <a:solidFill>
                  <a:schemeClr val="dk1"/>
                </a:solidFill>
                <a:latin typeface="Calibri"/>
                <a:ea typeface="Calibri"/>
                <a:cs typeface="Calibri"/>
                <a:sym typeface="Calibri"/>
              </a:rPr>
              <a:t>For those with </a:t>
            </a:r>
            <a:r>
              <a:rPr lang="en-GB" sz="2400" b="1">
                <a:solidFill>
                  <a:schemeClr val="dk1"/>
                </a:solidFill>
                <a:latin typeface="Calibri"/>
                <a:ea typeface="Calibri"/>
                <a:cs typeface="Calibri"/>
                <a:sym typeface="Calibri"/>
              </a:rPr>
              <a:t>SEN</a:t>
            </a:r>
            <a:r>
              <a:rPr lang="en-GB" sz="2400">
                <a:solidFill>
                  <a:schemeClr val="dk1"/>
                </a:solidFill>
                <a:latin typeface="Calibri"/>
                <a:ea typeface="Calibri"/>
                <a:cs typeface="Calibri"/>
                <a:sym typeface="Calibri"/>
              </a:rPr>
              <a:t>:</a:t>
            </a:r>
            <a:endParaRPr/>
          </a:p>
          <a:p>
            <a:pPr marL="0" marR="0" lvl="0" indent="0" algn="l" rtl="0">
              <a:lnSpc>
                <a:spcPct val="90000"/>
              </a:lnSpc>
              <a:spcBef>
                <a:spcPts val="1000"/>
              </a:spcBef>
              <a:spcAft>
                <a:spcPts val="0"/>
              </a:spcAft>
              <a:buNone/>
            </a:pPr>
            <a:r>
              <a:rPr lang="en-GB" sz="2000">
                <a:solidFill>
                  <a:schemeClr val="dk1"/>
                </a:solidFill>
                <a:latin typeface="Calibri"/>
                <a:ea typeface="Calibri"/>
                <a:cs typeface="Calibri"/>
                <a:sym typeface="Calibri"/>
              </a:rPr>
              <a:t>We actively involve children with SEND in decisions about their education. Their voice is central when reviewing progress towards outcomes or small-step targets. </a:t>
            </a:r>
            <a:endParaRPr sz="2000">
              <a:solidFill>
                <a:schemeClr val="dk1"/>
              </a:solidFill>
              <a:latin typeface="Calibri"/>
              <a:ea typeface="Calibri"/>
              <a:cs typeface="Calibri"/>
              <a:sym typeface="Calibri"/>
            </a:endParaRPr>
          </a:p>
          <a:p>
            <a:pPr marL="0" marR="0" lvl="0" indent="0" algn="l" rtl="0">
              <a:lnSpc>
                <a:spcPct val="90000"/>
              </a:lnSpc>
              <a:spcBef>
                <a:spcPts val="1000"/>
              </a:spcBef>
              <a:spcAft>
                <a:spcPts val="0"/>
              </a:spcAft>
              <a:buNone/>
            </a:pPr>
            <a:r>
              <a:rPr lang="en-GB" sz="2000">
                <a:solidFill>
                  <a:schemeClr val="dk1"/>
                </a:solidFill>
                <a:latin typeface="Calibri"/>
                <a:ea typeface="Calibri"/>
                <a:cs typeface="Calibri"/>
                <a:sym typeface="Calibri"/>
              </a:rPr>
              <a:t>Opportunities are built into the Assess, Plan, Do, Review process and termly reviews for pupils to share how they feel about their learning and what helps them succeed. </a:t>
            </a:r>
            <a:endParaRPr sz="2000">
              <a:solidFill>
                <a:schemeClr val="dk1"/>
              </a:solidFill>
              <a:latin typeface="Calibri"/>
              <a:ea typeface="Calibri"/>
              <a:cs typeface="Calibri"/>
              <a:sym typeface="Calibri"/>
            </a:endParaRPr>
          </a:p>
          <a:p>
            <a:pPr marL="0" marR="0" lvl="0" indent="0" algn="l" rtl="0">
              <a:lnSpc>
                <a:spcPct val="90000"/>
              </a:lnSpc>
              <a:spcBef>
                <a:spcPts val="1000"/>
              </a:spcBef>
              <a:spcAft>
                <a:spcPts val="0"/>
              </a:spcAft>
              <a:buNone/>
            </a:pPr>
            <a:r>
              <a:rPr lang="en-GB" sz="2000">
                <a:solidFill>
                  <a:schemeClr val="dk1"/>
                </a:solidFill>
                <a:latin typeface="Calibri"/>
                <a:ea typeface="Calibri"/>
                <a:cs typeface="Calibri"/>
                <a:sym typeface="Calibri"/>
              </a:rPr>
              <a:t>Staff use child-friendly approaches, such as visual prompts and structured conversations, to ensure pupils can express their views confidently. This collaborative approach helps children understand their progress and take ownership of their learning journey.</a:t>
            </a:r>
            <a:endParaRPr/>
          </a:p>
          <a:p>
            <a:pPr marL="0" marR="0" lvl="0" indent="0" algn="just" rtl="0">
              <a:lnSpc>
                <a:spcPct val="90000"/>
              </a:lnSpc>
              <a:spcBef>
                <a:spcPts val="1000"/>
              </a:spcBef>
              <a:spcAft>
                <a:spcPts val="0"/>
              </a:spcAft>
              <a:buClr>
                <a:schemeClr val="dk1"/>
              </a:buClr>
              <a:buSzPts val="2400"/>
              <a:buFont typeface="Arial"/>
              <a:buNone/>
            </a:pPr>
            <a:endParaRPr sz="2400">
              <a:solidFill>
                <a:schemeClr val="dk1"/>
              </a:solidFill>
              <a:latin typeface="Calibri"/>
              <a:ea typeface="Calibri"/>
              <a:cs typeface="Calibri"/>
              <a:sym typeface="Calibri"/>
            </a:endParaRPr>
          </a:p>
          <a:p>
            <a:pPr marL="0" marR="0" lvl="0" indent="0" algn="just" rtl="0">
              <a:lnSpc>
                <a:spcPct val="90000"/>
              </a:lnSpc>
              <a:spcBef>
                <a:spcPts val="1000"/>
              </a:spcBef>
              <a:spcAft>
                <a:spcPts val="0"/>
              </a:spcAft>
              <a:buClr>
                <a:schemeClr val="dk1"/>
              </a:buClr>
              <a:buSzPts val="1100"/>
              <a:buFont typeface="Arial"/>
              <a:buNone/>
            </a:pPr>
            <a:endParaRPr sz="1100" u="sng">
              <a:solidFill>
                <a:schemeClr val="hlink"/>
              </a:solidFill>
              <a:latin typeface="Calibri"/>
              <a:ea typeface="Calibri"/>
              <a:cs typeface="Calibri"/>
              <a:sym typeface="Calibri"/>
              <a:hlinkClick r:id="rId4"/>
            </a:endParaRPr>
          </a:p>
        </p:txBody>
      </p:sp>
      <p:pic>
        <p:nvPicPr>
          <p:cNvPr id="280" name="Google Shape;280;p34"/>
          <p:cNvPicPr preferRelativeResize="0"/>
          <p:nvPr/>
        </p:nvPicPr>
        <p:blipFill>
          <a:blip r:embed="rId5">
            <a:alphaModFix/>
          </a:blip>
          <a:stretch>
            <a:fillRect/>
          </a:stretch>
        </p:blipFill>
        <p:spPr>
          <a:xfrm>
            <a:off x="10366901" y="81725"/>
            <a:ext cx="1521475" cy="15214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35"/>
          <p:cNvSpPr txBox="1"/>
          <p:nvPr/>
        </p:nvSpPr>
        <p:spPr>
          <a:xfrm>
            <a:off x="923365" y="213459"/>
            <a:ext cx="8731624"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How will I know if my child has SEN?</a:t>
            </a:r>
            <a:endParaRPr/>
          </a:p>
        </p:txBody>
      </p:sp>
      <p:sp>
        <p:nvSpPr>
          <p:cNvPr id="286" name="Google Shape;286;p35"/>
          <p:cNvSpPr txBox="1"/>
          <p:nvPr/>
        </p:nvSpPr>
        <p:spPr>
          <a:xfrm>
            <a:off x="775447" y="2185623"/>
            <a:ext cx="10515600" cy="4351338"/>
          </a:xfrm>
          <a:prstGeom prst="rect">
            <a:avLst/>
          </a:prstGeom>
          <a:noFill/>
          <a:ln>
            <a:noFill/>
          </a:ln>
        </p:spPr>
        <p:txBody>
          <a:bodyPr spcFirstLastPara="1" wrap="square" lIns="91425" tIns="45700" rIns="91425" bIns="45700" anchor="t" anchorCtr="0">
            <a:noAutofit/>
          </a:bodyPr>
          <a:lstStyle/>
          <a:p>
            <a:pPr marL="228600" marR="0" lvl="0" indent="-50800" algn="l" rtl="0">
              <a:lnSpc>
                <a:spcPct val="90000"/>
              </a:lnSpc>
              <a:spcBef>
                <a:spcPts val="0"/>
              </a:spcBef>
              <a:spcAft>
                <a:spcPts val="0"/>
              </a:spcAft>
              <a:buClr>
                <a:schemeClr val="dk1"/>
              </a:buClr>
              <a:buSzPts val="2800"/>
              <a:buFont typeface="Arial"/>
              <a:buNone/>
            </a:pPr>
            <a:endParaRPr sz="2800">
              <a:solidFill>
                <a:schemeClr val="dk1"/>
              </a:solidFill>
              <a:highlight>
                <a:srgbClr val="FFFF00"/>
              </a:highlight>
              <a:latin typeface="Calibri"/>
              <a:ea typeface="Calibri"/>
              <a:cs typeface="Calibri"/>
              <a:sym typeface="Calibri"/>
            </a:endParaRPr>
          </a:p>
        </p:txBody>
      </p:sp>
      <p:sp>
        <p:nvSpPr>
          <p:cNvPr id="287" name="Google Shape;287;p35"/>
          <p:cNvSpPr txBox="1"/>
          <p:nvPr/>
        </p:nvSpPr>
        <p:spPr>
          <a:xfrm>
            <a:off x="143432" y="1719737"/>
            <a:ext cx="6562167" cy="500379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200"/>
              <a:buFont typeface="Arial"/>
              <a:buChar char="•"/>
            </a:pPr>
            <a:r>
              <a:rPr lang="en-GB" sz="2200">
                <a:solidFill>
                  <a:schemeClr val="dk1"/>
                </a:solidFill>
                <a:latin typeface="Calibri"/>
                <a:ea typeface="Calibri"/>
                <a:cs typeface="Calibri"/>
                <a:sym typeface="Calibri"/>
              </a:rPr>
              <a:t>Making ordinarily available inclusive provision available to all children means that fewer will require additional targeted support. </a:t>
            </a:r>
            <a:endParaRPr/>
          </a:p>
          <a:p>
            <a:pPr marL="228600" marR="0" lvl="0" indent="-228600" algn="just" rtl="0">
              <a:lnSpc>
                <a:spcPct val="90000"/>
              </a:lnSpc>
              <a:spcBef>
                <a:spcPts val="1000"/>
              </a:spcBef>
              <a:spcAft>
                <a:spcPts val="0"/>
              </a:spcAft>
              <a:buClr>
                <a:schemeClr val="dk1"/>
              </a:buClr>
              <a:buSzPts val="2200"/>
              <a:buFont typeface="Arial"/>
              <a:buChar char="•"/>
            </a:pPr>
            <a:r>
              <a:rPr lang="en-GB" sz="2200">
                <a:solidFill>
                  <a:schemeClr val="dk1"/>
                </a:solidFill>
                <a:latin typeface="Calibri"/>
                <a:ea typeface="Calibri"/>
                <a:cs typeface="Calibri"/>
                <a:sym typeface="Calibri"/>
              </a:rPr>
              <a:t>Where OAIP is not meeting the child’s educational needs and support is required that is </a:t>
            </a:r>
            <a:r>
              <a:rPr lang="en-GB" sz="2200" b="1">
                <a:solidFill>
                  <a:schemeClr val="dk1"/>
                </a:solidFill>
                <a:latin typeface="Calibri"/>
                <a:ea typeface="Calibri"/>
                <a:cs typeface="Calibri"/>
                <a:sym typeface="Calibri"/>
              </a:rPr>
              <a:t>‘additional to and different from’</a:t>
            </a:r>
            <a:r>
              <a:rPr lang="en-GB" sz="2200">
                <a:solidFill>
                  <a:schemeClr val="dk1"/>
                </a:solidFill>
                <a:latin typeface="Calibri"/>
                <a:ea typeface="Calibri"/>
                <a:cs typeface="Calibri"/>
                <a:sym typeface="Calibri"/>
              </a:rPr>
              <a:t> support which is available to other children of the same age, then a child or young person is identified as having </a:t>
            </a:r>
            <a:r>
              <a:rPr lang="en-GB" sz="2200" i="1">
                <a:solidFill>
                  <a:schemeClr val="dk1"/>
                </a:solidFill>
                <a:latin typeface="Calibri"/>
                <a:ea typeface="Calibri"/>
                <a:cs typeface="Calibri"/>
                <a:sym typeface="Calibri"/>
              </a:rPr>
              <a:t>special educational needs</a:t>
            </a:r>
            <a:r>
              <a:rPr lang="en-GB" sz="2200">
                <a:solidFill>
                  <a:schemeClr val="dk1"/>
                </a:solidFill>
                <a:latin typeface="Calibri"/>
                <a:ea typeface="Calibri"/>
                <a:cs typeface="Calibri"/>
                <a:sym typeface="Calibri"/>
              </a:rPr>
              <a:t>.</a:t>
            </a:r>
            <a:endParaRPr/>
          </a:p>
          <a:p>
            <a:pPr marL="228600" marR="0" lvl="0" indent="-228600" algn="just" rtl="0">
              <a:lnSpc>
                <a:spcPct val="90000"/>
              </a:lnSpc>
              <a:spcBef>
                <a:spcPts val="1000"/>
              </a:spcBef>
              <a:spcAft>
                <a:spcPts val="0"/>
              </a:spcAft>
              <a:buClr>
                <a:schemeClr val="dk1"/>
              </a:buClr>
              <a:buSzPts val="2200"/>
              <a:buFont typeface="Arial"/>
              <a:buChar char="•"/>
            </a:pPr>
            <a:r>
              <a:rPr lang="en-GB" sz="2200" b="1">
                <a:solidFill>
                  <a:schemeClr val="dk1"/>
                </a:solidFill>
                <a:latin typeface="Calibri"/>
                <a:ea typeface="Calibri"/>
                <a:cs typeface="Calibri"/>
                <a:sym typeface="Calibri"/>
              </a:rPr>
              <a:t>All</a:t>
            </a:r>
            <a:r>
              <a:rPr lang="en-GB" sz="2200">
                <a:solidFill>
                  <a:schemeClr val="dk1"/>
                </a:solidFill>
                <a:latin typeface="Calibri"/>
                <a:ea typeface="Calibri"/>
                <a:cs typeface="Calibri"/>
                <a:sym typeface="Calibri"/>
              </a:rPr>
              <a:t> children in mainstream schools will be able to have at least some of their needs met through ordinarily available inclusive provision, </a:t>
            </a:r>
            <a:r>
              <a:rPr lang="en-GB" sz="2200" b="1">
                <a:solidFill>
                  <a:schemeClr val="dk1"/>
                </a:solidFill>
                <a:latin typeface="Calibri"/>
                <a:ea typeface="Calibri"/>
                <a:cs typeface="Calibri"/>
                <a:sym typeface="Calibri"/>
              </a:rPr>
              <a:t>some</a:t>
            </a:r>
            <a:r>
              <a:rPr lang="en-GB" sz="2200">
                <a:solidFill>
                  <a:schemeClr val="dk1"/>
                </a:solidFill>
                <a:latin typeface="Calibri"/>
                <a:ea typeface="Calibri"/>
                <a:cs typeface="Calibri"/>
                <a:sym typeface="Calibri"/>
              </a:rPr>
              <a:t> children may need some provision that is part of the ordinarily available targeted support and a </a:t>
            </a:r>
            <a:r>
              <a:rPr lang="en-GB" sz="2200" b="1">
                <a:solidFill>
                  <a:schemeClr val="dk1"/>
                </a:solidFill>
                <a:latin typeface="Calibri"/>
                <a:ea typeface="Calibri"/>
                <a:cs typeface="Calibri"/>
                <a:sym typeface="Calibri"/>
              </a:rPr>
              <a:t>few</a:t>
            </a:r>
            <a:r>
              <a:rPr lang="en-GB" sz="2200">
                <a:solidFill>
                  <a:schemeClr val="dk1"/>
                </a:solidFill>
                <a:latin typeface="Calibri"/>
                <a:ea typeface="Calibri"/>
                <a:cs typeface="Calibri"/>
                <a:sym typeface="Calibri"/>
              </a:rPr>
              <a:t> children will need external or specialist assessment, advice or support.</a:t>
            </a:r>
            <a:endParaRPr/>
          </a:p>
        </p:txBody>
      </p:sp>
      <p:pic>
        <p:nvPicPr>
          <p:cNvPr id="288" name="Google Shape;288;p35"/>
          <p:cNvPicPr preferRelativeResize="0"/>
          <p:nvPr/>
        </p:nvPicPr>
        <p:blipFill rotWithShape="1">
          <a:blip r:embed="rId3">
            <a:alphaModFix/>
          </a:blip>
          <a:srcRect l="711" r="18529" b="17747"/>
          <a:stretch/>
        </p:blipFill>
        <p:spPr>
          <a:xfrm>
            <a:off x="6911787" y="1711360"/>
            <a:ext cx="5085230" cy="2898852"/>
          </a:xfrm>
          <a:prstGeom prst="rect">
            <a:avLst/>
          </a:prstGeom>
          <a:noFill/>
          <a:ln>
            <a:noFill/>
          </a:ln>
        </p:spPr>
      </p:pic>
      <p:sp>
        <p:nvSpPr>
          <p:cNvPr id="289" name="Google Shape;289;p35"/>
          <p:cNvSpPr/>
          <p:nvPr/>
        </p:nvSpPr>
        <p:spPr>
          <a:xfrm>
            <a:off x="7214695" y="4801840"/>
            <a:ext cx="4726296" cy="1948583"/>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just" rtl="0">
              <a:spcBef>
                <a:spcPts val="0"/>
              </a:spcBef>
              <a:spcAft>
                <a:spcPts val="0"/>
              </a:spcAft>
              <a:buNone/>
            </a:pPr>
            <a:r>
              <a:rPr lang="en-GB" sz="2000">
                <a:solidFill>
                  <a:schemeClr val="dk1"/>
                </a:solidFill>
                <a:latin typeface="Calibri"/>
                <a:ea typeface="Calibri"/>
                <a:cs typeface="Calibri"/>
                <a:sym typeface="Calibri"/>
              </a:rPr>
              <a:t>In line with the </a:t>
            </a:r>
            <a:r>
              <a:rPr lang="en-GB" sz="2000" i="1">
                <a:solidFill>
                  <a:schemeClr val="dk1"/>
                </a:solidFill>
                <a:latin typeface="Calibri"/>
                <a:ea typeface="Calibri"/>
                <a:cs typeface="Calibri"/>
                <a:sym typeface="Calibri"/>
              </a:rPr>
              <a:t>SEND Code of Practice</a:t>
            </a:r>
            <a:r>
              <a:rPr lang="en-GB" sz="2000">
                <a:solidFill>
                  <a:schemeClr val="dk1"/>
                </a:solidFill>
                <a:latin typeface="Calibri"/>
                <a:ea typeface="Calibri"/>
                <a:cs typeface="Calibri"/>
                <a:sym typeface="Calibri"/>
              </a:rPr>
              <a:t>, we will always inform parents/carers if special educational provision is being put in place for your child and they are being placed on the school’s SEND register. </a:t>
            </a:r>
            <a:endParaRPr/>
          </a:p>
        </p:txBody>
      </p:sp>
      <p:pic>
        <p:nvPicPr>
          <p:cNvPr id="290" name="Google Shape;290;p35"/>
          <p:cNvPicPr preferRelativeResize="0"/>
          <p:nvPr/>
        </p:nvPicPr>
        <p:blipFill>
          <a:blip r:embed="rId4">
            <a:alphaModFix/>
          </a:blip>
          <a:stretch>
            <a:fillRect/>
          </a:stretch>
        </p:blipFill>
        <p:spPr>
          <a:xfrm>
            <a:off x="10144076" y="152400"/>
            <a:ext cx="1558950" cy="15589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36"/>
          <p:cNvSpPr txBox="1"/>
          <p:nvPr/>
        </p:nvSpPr>
        <p:spPr>
          <a:xfrm>
            <a:off x="2388121" y="923932"/>
            <a:ext cx="9515060" cy="4708241"/>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dk1"/>
              </a:buClr>
              <a:buSzPts val="4400"/>
              <a:buFont typeface="Arial"/>
              <a:buNone/>
            </a:pPr>
            <a:r>
              <a:rPr lang="en-GB" sz="4400" b="1">
                <a:solidFill>
                  <a:schemeClr val="dk1"/>
                </a:solidFill>
                <a:latin typeface="Calibri"/>
                <a:ea typeface="Calibri"/>
                <a:cs typeface="Calibri"/>
                <a:sym typeface="Calibri"/>
              </a:rPr>
              <a:t>Definition of Special Educational Needs</a:t>
            </a:r>
            <a:endParaRPr/>
          </a:p>
          <a:p>
            <a:pPr marL="0" marR="0" lvl="0" indent="0" algn="ctr" rtl="0">
              <a:lnSpc>
                <a:spcPct val="90000"/>
              </a:lnSpc>
              <a:spcBef>
                <a:spcPts val="1000"/>
              </a:spcBef>
              <a:spcAft>
                <a:spcPts val="0"/>
              </a:spcAft>
              <a:buClr>
                <a:schemeClr val="dk1"/>
              </a:buClr>
              <a:buSzPts val="3200"/>
              <a:buFont typeface="Arial"/>
              <a:buNone/>
            </a:pPr>
            <a:r>
              <a:rPr lang="en-GB" sz="3200">
                <a:solidFill>
                  <a:schemeClr val="dk1"/>
                </a:solidFill>
                <a:latin typeface="Calibri"/>
                <a:ea typeface="Calibri"/>
                <a:cs typeface="Calibri"/>
                <a:sym typeface="Calibri"/>
              </a:rPr>
              <a:t>(taken from SEND Code of Practice: 0 to 25 years – January 2015)</a:t>
            </a:r>
            <a:endParaRPr/>
          </a:p>
          <a:p>
            <a:pPr marL="0" marR="0" lvl="0" indent="0" algn="ctr" rtl="0">
              <a:lnSpc>
                <a:spcPct val="90000"/>
              </a:lnSpc>
              <a:spcBef>
                <a:spcPts val="1000"/>
              </a:spcBef>
              <a:spcAft>
                <a:spcPts val="0"/>
              </a:spcAft>
              <a:buClr>
                <a:schemeClr val="dk1"/>
              </a:buClr>
              <a:buSzPts val="2000"/>
              <a:buFont typeface="Arial"/>
              <a:buNone/>
            </a:pPr>
            <a:endParaRPr sz="2000">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2800"/>
              <a:buFont typeface="Arial"/>
              <a:buNone/>
            </a:pPr>
            <a:r>
              <a:rPr lang="en-GB" sz="2800" i="1">
                <a:solidFill>
                  <a:schemeClr val="dk1"/>
                </a:solidFill>
                <a:latin typeface="Calibri"/>
                <a:ea typeface="Calibri"/>
                <a:cs typeface="Calibri"/>
                <a:sym typeface="Calibri"/>
              </a:rPr>
              <a:t>A pupil has SEN if they have a learning difficulty or disability which calls for special educational provision to be made for them. Namely provision that is different from or additional to that normally available to pupils of the same age. Making higher quality teaching normally available to the whole class is likely to mean that fewer pupils will require such support. (6.15 pg 94)</a:t>
            </a:r>
            <a:endParaRPr/>
          </a:p>
          <a:p>
            <a:pPr marL="0" marR="0" lvl="0" indent="0" algn="ctr" rtl="0">
              <a:lnSpc>
                <a:spcPct val="90000"/>
              </a:lnSpc>
              <a:spcBef>
                <a:spcPts val="1000"/>
              </a:spcBef>
              <a:spcAft>
                <a:spcPts val="0"/>
              </a:spcAft>
              <a:buClr>
                <a:schemeClr val="dk1"/>
              </a:buClr>
              <a:buSzPts val="3200"/>
              <a:buFont typeface="Arial"/>
              <a:buNone/>
            </a:pPr>
            <a:endParaRPr sz="3200">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2000"/>
              <a:buFont typeface="Arial"/>
              <a:buNone/>
            </a:pPr>
            <a:endParaRPr sz="2000">
              <a:solidFill>
                <a:schemeClr val="dk1"/>
              </a:solidFill>
              <a:latin typeface="Calibri"/>
              <a:ea typeface="Calibri"/>
              <a:cs typeface="Calibri"/>
              <a:sym typeface="Calibri"/>
            </a:endParaRPr>
          </a:p>
        </p:txBody>
      </p:sp>
      <p:pic>
        <p:nvPicPr>
          <p:cNvPr id="296" name="Google Shape;296;p36" descr="SEN - new support for children - National Resource Centre for Supplementary  Education"/>
          <p:cNvPicPr preferRelativeResize="0"/>
          <p:nvPr/>
        </p:nvPicPr>
        <p:blipFill rotWithShape="1">
          <a:blip r:embed="rId3">
            <a:alphaModFix/>
          </a:blip>
          <a:srcRect/>
          <a:stretch/>
        </p:blipFill>
        <p:spPr>
          <a:xfrm>
            <a:off x="315717" y="3980561"/>
            <a:ext cx="1855304" cy="2537168"/>
          </a:xfrm>
          <a:prstGeom prst="rect">
            <a:avLst/>
          </a:prstGeom>
          <a:noFill/>
          <a:ln w="9525" cap="flat" cmpd="sng">
            <a:solidFill>
              <a:schemeClr val="dk1"/>
            </a:solidFill>
            <a:prstDash val="solid"/>
            <a:round/>
            <a:headEnd type="none" w="sm" len="sm"/>
            <a:tailEnd type="none" w="sm" len="sm"/>
          </a:ln>
        </p:spPr>
      </p:pic>
      <p:pic>
        <p:nvPicPr>
          <p:cNvPr id="297" name="Google Shape;297;p36"/>
          <p:cNvPicPr preferRelativeResize="0"/>
          <p:nvPr/>
        </p:nvPicPr>
        <p:blipFill rotWithShape="1">
          <a:blip r:embed="rId4">
            <a:alphaModFix/>
          </a:blip>
          <a:srcRect/>
          <a:stretch/>
        </p:blipFill>
        <p:spPr>
          <a:xfrm>
            <a:off x="208141" y="199190"/>
            <a:ext cx="1988992" cy="1242168"/>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37"/>
          <p:cNvSpPr txBox="1"/>
          <p:nvPr/>
        </p:nvSpPr>
        <p:spPr>
          <a:xfrm>
            <a:off x="2357327" y="234662"/>
            <a:ext cx="9090991"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dk1"/>
              </a:buClr>
              <a:buSzPct val="100000"/>
              <a:buFont typeface="Calibri"/>
              <a:buNone/>
            </a:pPr>
            <a:r>
              <a:rPr lang="en-GB" sz="4400" b="1">
                <a:solidFill>
                  <a:schemeClr val="dk1"/>
                </a:solidFill>
                <a:latin typeface="Calibri"/>
                <a:ea typeface="Calibri"/>
                <a:cs typeface="Calibri"/>
                <a:sym typeface="Calibri"/>
              </a:rPr>
              <a:t>What if my child has a diagnosis, disability or identified need?</a:t>
            </a:r>
            <a:endParaRPr/>
          </a:p>
        </p:txBody>
      </p:sp>
      <p:sp>
        <p:nvSpPr>
          <p:cNvPr id="303" name="Google Shape;303;p37"/>
          <p:cNvSpPr txBox="1"/>
          <p:nvPr/>
        </p:nvSpPr>
        <p:spPr>
          <a:xfrm>
            <a:off x="251013" y="1685365"/>
            <a:ext cx="8187582" cy="5011271"/>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Under the </a:t>
            </a:r>
            <a:r>
              <a:rPr lang="en-GB" sz="2100" i="1">
                <a:solidFill>
                  <a:schemeClr val="dk1"/>
                </a:solidFill>
                <a:latin typeface="Calibri"/>
                <a:ea typeface="Calibri"/>
                <a:cs typeface="Calibri"/>
                <a:sym typeface="Calibri"/>
              </a:rPr>
              <a:t>Equality Act 2010</a:t>
            </a:r>
            <a:r>
              <a:rPr lang="en-GB" sz="2100">
                <a:solidFill>
                  <a:schemeClr val="dk1"/>
                </a:solidFill>
                <a:latin typeface="Calibri"/>
                <a:ea typeface="Calibri"/>
                <a:cs typeface="Calibri"/>
                <a:sym typeface="Calibri"/>
              </a:rPr>
              <a:t>, a disability is ‘a physical or mental impairment which has a long term and substantial adverse effect on their ability to carry out normal day-to-day activities’.</a:t>
            </a:r>
            <a:endParaRPr/>
          </a:p>
          <a:p>
            <a:pPr marL="228600" marR="0" lvl="0" indent="-228600" algn="just" rtl="0">
              <a:lnSpc>
                <a:spcPct val="90000"/>
              </a:lnSpc>
              <a:spcBef>
                <a:spcPts val="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Finding out your child has a disability, specific diagnosis e.g. ADHD or Autism or an identified need e.g. hearing impairment, slow processing speed or poor working memory, can be a confusing and emotional time.</a:t>
            </a:r>
            <a:endParaRPr/>
          </a:p>
          <a:p>
            <a:pPr marL="228600" marR="0" lvl="0" indent="-228600" algn="just" rtl="0">
              <a:lnSpc>
                <a:spcPct val="90000"/>
              </a:lnSpc>
              <a:spcBef>
                <a:spcPts val="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As well as dealing with your own concerns, you may also need to offer advice to other family members and coordinate contact and information from a number of different professionals. At some stage you will want to find out more about your child’s condition, need or disability itself. </a:t>
            </a:r>
            <a:endParaRPr/>
          </a:p>
          <a:p>
            <a:pPr marL="228600" marR="0" lvl="0" indent="-228600" algn="just" rtl="0">
              <a:lnSpc>
                <a:spcPct val="90000"/>
              </a:lnSpc>
              <a:spcBef>
                <a:spcPts val="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To help capture all of this valuable and important information about your child, we will work with you to develop a </a:t>
            </a:r>
            <a:r>
              <a:rPr lang="en-GB" sz="2100" i="1">
                <a:solidFill>
                  <a:schemeClr val="dk1"/>
                </a:solidFill>
                <a:latin typeface="Calibri"/>
                <a:ea typeface="Calibri"/>
                <a:cs typeface="Calibri"/>
                <a:sym typeface="Calibri"/>
              </a:rPr>
              <a:t>‘Pupil Passport’</a:t>
            </a:r>
            <a:r>
              <a:rPr lang="en-GB" sz="2100">
                <a:solidFill>
                  <a:schemeClr val="dk1"/>
                </a:solidFill>
                <a:latin typeface="Calibri"/>
                <a:ea typeface="Calibri"/>
                <a:cs typeface="Calibri"/>
                <a:sym typeface="Calibri"/>
              </a:rPr>
              <a:t> that can then be shared with all adults who support them.</a:t>
            </a:r>
            <a:endParaRPr/>
          </a:p>
          <a:p>
            <a:pPr marL="228600" marR="0" lvl="0" indent="-228600" algn="just" rtl="0">
              <a:lnSpc>
                <a:spcPct val="90000"/>
              </a:lnSpc>
              <a:spcBef>
                <a:spcPts val="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At Pilton Bluecoat all children at </a:t>
            </a:r>
            <a:r>
              <a:rPr lang="en-GB" sz="2100" b="1">
                <a:solidFill>
                  <a:schemeClr val="dk1"/>
                </a:solidFill>
                <a:latin typeface="Calibri"/>
                <a:ea typeface="Calibri"/>
                <a:cs typeface="Calibri"/>
                <a:sym typeface="Calibri"/>
              </a:rPr>
              <a:t>SEN Support</a:t>
            </a:r>
            <a:r>
              <a:rPr lang="en-GB" sz="2100">
                <a:solidFill>
                  <a:schemeClr val="dk1"/>
                </a:solidFill>
                <a:latin typeface="Calibri"/>
                <a:ea typeface="Calibri"/>
                <a:cs typeface="Calibri"/>
                <a:sym typeface="Calibri"/>
              </a:rPr>
              <a:t>, with an </a:t>
            </a:r>
            <a:r>
              <a:rPr lang="en-GB" sz="2100" b="1">
                <a:solidFill>
                  <a:schemeClr val="dk1"/>
                </a:solidFill>
                <a:latin typeface="Calibri"/>
                <a:ea typeface="Calibri"/>
                <a:cs typeface="Calibri"/>
                <a:sym typeface="Calibri"/>
              </a:rPr>
              <a:t>EHCP</a:t>
            </a:r>
            <a:r>
              <a:rPr lang="en-GB" sz="2100">
                <a:solidFill>
                  <a:schemeClr val="dk1"/>
                </a:solidFill>
                <a:latin typeface="Calibri"/>
                <a:ea typeface="Calibri"/>
                <a:cs typeface="Calibri"/>
                <a:sym typeface="Calibri"/>
              </a:rPr>
              <a:t> and those with a </a:t>
            </a:r>
            <a:r>
              <a:rPr lang="en-GB" sz="2100" b="1">
                <a:solidFill>
                  <a:schemeClr val="dk1"/>
                </a:solidFill>
                <a:latin typeface="Calibri"/>
                <a:ea typeface="Calibri"/>
                <a:cs typeface="Calibri"/>
                <a:sym typeface="Calibri"/>
              </a:rPr>
              <a:t>Highlighted Need</a:t>
            </a:r>
            <a:r>
              <a:rPr lang="en-GB" sz="2100">
                <a:solidFill>
                  <a:schemeClr val="dk1"/>
                </a:solidFill>
                <a:latin typeface="Calibri"/>
                <a:ea typeface="Calibri"/>
                <a:cs typeface="Calibri"/>
                <a:sym typeface="Calibri"/>
              </a:rPr>
              <a:t> will have a pupil passport. </a:t>
            </a:r>
            <a:endParaRPr/>
          </a:p>
          <a:p>
            <a:pPr marL="228600" marR="0" lvl="0" indent="-88900" algn="just" rtl="0">
              <a:lnSpc>
                <a:spcPct val="90000"/>
              </a:lnSpc>
              <a:spcBef>
                <a:spcPts val="0"/>
              </a:spcBef>
              <a:spcAft>
                <a:spcPts val="0"/>
              </a:spcAft>
              <a:buClr>
                <a:schemeClr val="dk1"/>
              </a:buClr>
              <a:buSzPts val="2200"/>
              <a:buFont typeface="Arial"/>
              <a:buNone/>
            </a:pPr>
            <a:endParaRPr sz="2200">
              <a:solidFill>
                <a:schemeClr val="dk1"/>
              </a:solidFill>
              <a:latin typeface="Calibri"/>
              <a:ea typeface="Calibri"/>
              <a:cs typeface="Calibri"/>
              <a:sym typeface="Calibri"/>
            </a:endParaRPr>
          </a:p>
          <a:p>
            <a:pPr marL="228600" marR="0" lvl="0" indent="-101600" algn="just" rtl="0">
              <a:lnSpc>
                <a:spcPct val="90000"/>
              </a:lnSpc>
              <a:spcBef>
                <a:spcPts val="0"/>
              </a:spcBef>
              <a:spcAft>
                <a:spcPts val="0"/>
              </a:spcAft>
              <a:buClr>
                <a:schemeClr val="dk1"/>
              </a:buClr>
              <a:buSzPts val="2000"/>
              <a:buFont typeface="Arial"/>
              <a:buNone/>
            </a:pPr>
            <a:endParaRPr sz="2000">
              <a:solidFill>
                <a:schemeClr val="dk1"/>
              </a:solidFill>
              <a:latin typeface="Calibri"/>
              <a:ea typeface="Calibri"/>
              <a:cs typeface="Calibri"/>
              <a:sym typeface="Calibri"/>
            </a:endParaRPr>
          </a:p>
          <a:p>
            <a:pPr marL="0" marR="0" lvl="0" indent="0" algn="just" rtl="0">
              <a:lnSpc>
                <a:spcPct val="90000"/>
              </a:lnSpc>
              <a:spcBef>
                <a:spcPts val="0"/>
              </a:spcBef>
              <a:spcAft>
                <a:spcPts val="0"/>
              </a:spcAft>
              <a:buClr>
                <a:schemeClr val="dk1"/>
              </a:buClr>
              <a:buSzPts val="2000"/>
              <a:buFont typeface="Arial"/>
              <a:buNone/>
            </a:pPr>
            <a:endParaRPr sz="2000">
              <a:solidFill>
                <a:schemeClr val="dk1"/>
              </a:solidFill>
              <a:latin typeface="Calibri"/>
              <a:ea typeface="Calibri"/>
              <a:cs typeface="Calibri"/>
              <a:sym typeface="Calibri"/>
            </a:endParaRPr>
          </a:p>
        </p:txBody>
      </p:sp>
      <p:pic>
        <p:nvPicPr>
          <p:cNvPr id="304" name="Google Shape;304;p37"/>
          <p:cNvPicPr preferRelativeResize="0"/>
          <p:nvPr/>
        </p:nvPicPr>
        <p:blipFill rotWithShape="1">
          <a:blip r:embed="rId3">
            <a:alphaModFix/>
          </a:blip>
          <a:srcRect/>
          <a:stretch/>
        </p:blipFill>
        <p:spPr>
          <a:xfrm>
            <a:off x="9057163" y="1577917"/>
            <a:ext cx="2581224" cy="3648375"/>
          </a:xfrm>
          <a:prstGeom prst="rect">
            <a:avLst/>
          </a:prstGeom>
          <a:noFill/>
          <a:ln>
            <a:noFill/>
          </a:ln>
        </p:spPr>
      </p:pic>
      <p:sp>
        <p:nvSpPr>
          <p:cNvPr id="305" name="Google Shape;305;p37"/>
          <p:cNvSpPr/>
          <p:nvPr/>
        </p:nvSpPr>
        <p:spPr>
          <a:xfrm>
            <a:off x="8588189" y="5235257"/>
            <a:ext cx="3433482" cy="1534676"/>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600">
                <a:solidFill>
                  <a:schemeClr val="dk1"/>
                </a:solidFill>
                <a:latin typeface="Calibri"/>
                <a:ea typeface="Calibri"/>
                <a:cs typeface="Calibri"/>
                <a:sym typeface="Calibri"/>
              </a:rPr>
              <a:t>Children will be identified as having a </a:t>
            </a:r>
            <a:r>
              <a:rPr lang="en-GB" sz="1600" i="1">
                <a:solidFill>
                  <a:schemeClr val="dk1"/>
                </a:solidFill>
                <a:latin typeface="Calibri"/>
                <a:ea typeface="Calibri"/>
                <a:cs typeface="Calibri"/>
                <a:sym typeface="Calibri"/>
              </a:rPr>
              <a:t>‘Highlighted Need’</a:t>
            </a:r>
            <a:r>
              <a:rPr lang="en-GB" sz="1600">
                <a:solidFill>
                  <a:schemeClr val="dk1"/>
                </a:solidFill>
                <a:latin typeface="Calibri"/>
                <a:ea typeface="Calibri"/>
                <a:cs typeface="Calibri"/>
                <a:sym typeface="Calibri"/>
              </a:rPr>
              <a:t> when they have a disability, specific diagnosis or identified need that can be met within the school’s OAIP.</a:t>
            </a:r>
            <a:endParaRPr/>
          </a:p>
        </p:txBody>
      </p:sp>
      <p:pic>
        <p:nvPicPr>
          <p:cNvPr id="306" name="Google Shape;306;p37"/>
          <p:cNvPicPr preferRelativeResize="0"/>
          <p:nvPr/>
        </p:nvPicPr>
        <p:blipFill>
          <a:blip r:embed="rId4">
            <a:alphaModFix/>
          </a:blip>
          <a:stretch>
            <a:fillRect/>
          </a:stretch>
        </p:blipFill>
        <p:spPr>
          <a:xfrm>
            <a:off x="615626" y="152400"/>
            <a:ext cx="1534675" cy="153467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38"/>
          <p:cNvSpPr txBox="1"/>
          <p:nvPr/>
        </p:nvSpPr>
        <p:spPr>
          <a:xfrm>
            <a:off x="304410" y="189923"/>
            <a:ext cx="9090991"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dk1"/>
              </a:buClr>
              <a:buSzPct val="100000"/>
              <a:buFont typeface="Calibri"/>
              <a:buNone/>
            </a:pPr>
            <a:r>
              <a:rPr lang="en-GB" sz="4400" b="1">
                <a:solidFill>
                  <a:schemeClr val="dk1"/>
                </a:solidFill>
                <a:latin typeface="Calibri"/>
                <a:ea typeface="Calibri"/>
                <a:cs typeface="Calibri"/>
                <a:sym typeface="Calibri"/>
              </a:rPr>
              <a:t>How are decisions made about what support my child needs?</a:t>
            </a:r>
            <a:endParaRPr/>
          </a:p>
        </p:txBody>
      </p:sp>
      <p:sp>
        <p:nvSpPr>
          <p:cNvPr id="312" name="Google Shape;312;p38"/>
          <p:cNvSpPr txBox="1"/>
          <p:nvPr/>
        </p:nvSpPr>
        <p:spPr>
          <a:xfrm>
            <a:off x="4697507" y="1719738"/>
            <a:ext cx="7261412" cy="500379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Where a child is identified as having SEN then the school needs to put the appropriate support and provision in place to remove the barriers to learning. </a:t>
            </a:r>
            <a:endParaRPr/>
          </a:p>
          <a:p>
            <a:pPr marL="228600" marR="0" lvl="0" indent="-228600" algn="just" rtl="0">
              <a:lnSpc>
                <a:spcPct val="9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This process involves a 4-step cycle of </a:t>
            </a:r>
            <a:r>
              <a:rPr lang="en-GB" sz="2000" i="1">
                <a:solidFill>
                  <a:schemeClr val="dk1"/>
                </a:solidFill>
                <a:latin typeface="Calibri"/>
                <a:ea typeface="Calibri"/>
                <a:cs typeface="Calibri"/>
                <a:sym typeface="Calibri"/>
              </a:rPr>
              <a:t>assess – plan – do – review</a:t>
            </a:r>
            <a:r>
              <a:rPr lang="en-GB" sz="2000">
                <a:solidFill>
                  <a:schemeClr val="dk1"/>
                </a:solidFill>
                <a:latin typeface="Calibri"/>
                <a:ea typeface="Calibri"/>
                <a:cs typeface="Calibri"/>
                <a:sym typeface="Calibri"/>
              </a:rPr>
              <a:t>. The cycle should be repeated regularly to evaluate the impact of support and interventions so that the child receives more of what is working. </a:t>
            </a:r>
            <a:endParaRPr/>
          </a:p>
          <a:p>
            <a:pPr marL="228600" marR="0" lvl="0" indent="-228600" algn="just" rtl="0">
              <a:lnSpc>
                <a:spcPct val="9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Successive cycles should draw on more detailed assessments and may involve external support where this is required. This is known as the </a:t>
            </a:r>
            <a:r>
              <a:rPr lang="en-GB" sz="2000" i="1">
                <a:solidFill>
                  <a:schemeClr val="dk1"/>
                </a:solidFill>
                <a:latin typeface="Calibri"/>
                <a:ea typeface="Calibri"/>
                <a:cs typeface="Calibri"/>
                <a:sym typeface="Calibri"/>
              </a:rPr>
              <a:t>graduated approach</a:t>
            </a:r>
            <a:r>
              <a:rPr lang="en-GB" sz="2000">
                <a:solidFill>
                  <a:schemeClr val="dk1"/>
                </a:solidFill>
                <a:latin typeface="Calibri"/>
                <a:ea typeface="Calibri"/>
                <a:cs typeface="Calibri"/>
                <a:sym typeface="Calibri"/>
              </a:rPr>
              <a:t>.</a:t>
            </a:r>
            <a:endParaRPr/>
          </a:p>
          <a:p>
            <a:pPr marL="228600" marR="0" lvl="0" indent="-228600" algn="just" rtl="0">
              <a:lnSpc>
                <a:spcPct val="9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The graduated approach is an ongoing form of assessment and support. It is not a single one-time process. This is because the support might not yet be right for the child and/or the needs of a child may change over time and the support will need to adjust to meet this change.</a:t>
            </a:r>
            <a:endParaRPr/>
          </a:p>
          <a:p>
            <a:pPr marL="228600" marR="0" lvl="0" indent="-228600" algn="just" rtl="0">
              <a:lnSpc>
                <a:spcPct val="90000"/>
              </a:lnSpc>
              <a:spcBef>
                <a:spcPts val="0"/>
              </a:spcBef>
              <a:spcAft>
                <a:spcPts val="0"/>
              </a:spcAft>
              <a:buClr>
                <a:schemeClr val="dk1"/>
              </a:buClr>
              <a:buSzPts val="2000"/>
              <a:buFont typeface="Arial"/>
              <a:buChar char="•"/>
            </a:pPr>
            <a:r>
              <a:rPr lang="en-GB" sz="2000">
                <a:solidFill>
                  <a:schemeClr val="dk1"/>
                </a:solidFill>
                <a:latin typeface="Calibri"/>
                <a:ea typeface="Calibri"/>
                <a:cs typeface="Calibri"/>
                <a:sym typeface="Calibri"/>
              </a:rPr>
              <a:t>OAIP remains the foundation of inclusive practice and provision for those children who also require targeted support and/ or specific or specialist inputs.</a:t>
            </a:r>
            <a:endParaRPr/>
          </a:p>
        </p:txBody>
      </p:sp>
      <p:pic>
        <p:nvPicPr>
          <p:cNvPr id="313" name="Google Shape;313;p38"/>
          <p:cNvPicPr preferRelativeResize="0"/>
          <p:nvPr/>
        </p:nvPicPr>
        <p:blipFill rotWithShape="1">
          <a:blip r:embed="rId3">
            <a:alphaModFix/>
          </a:blip>
          <a:srcRect l="2568" t="2865" b="2057"/>
          <a:stretch/>
        </p:blipFill>
        <p:spPr>
          <a:xfrm>
            <a:off x="233082" y="1850679"/>
            <a:ext cx="4370878" cy="4532191"/>
          </a:xfrm>
          <a:prstGeom prst="rect">
            <a:avLst/>
          </a:prstGeom>
          <a:noFill/>
          <a:ln>
            <a:noFill/>
          </a:ln>
        </p:spPr>
      </p:pic>
      <p:pic>
        <p:nvPicPr>
          <p:cNvPr id="314" name="Google Shape;314;p38"/>
          <p:cNvPicPr preferRelativeResize="0"/>
          <p:nvPr/>
        </p:nvPicPr>
        <p:blipFill rotWithShape="1">
          <a:blip r:embed="rId4">
            <a:alphaModFix/>
          </a:blip>
          <a:srcRect/>
          <a:stretch/>
        </p:blipFill>
        <p:spPr>
          <a:xfrm>
            <a:off x="9695033" y="329803"/>
            <a:ext cx="2201131" cy="100239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39"/>
          <p:cNvSpPr txBox="1"/>
          <p:nvPr/>
        </p:nvSpPr>
        <p:spPr>
          <a:xfrm>
            <a:off x="2208352" y="222077"/>
            <a:ext cx="8229600"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rmAutofit lnSpcReduction="10000"/>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What kinds of SEN are provided for at Pilton Bluecoat?</a:t>
            </a:r>
            <a:endParaRPr/>
          </a:p>
        </p:txBody>
      </p:sp>
      <p:grpSp>
        <p:nvGrpSpPr>
          <p:cNvPr id="320" name="Google Shape;320;p39"/>
          <p:cNvGrpSpPr/>
          <p:nvPr/>
        </p:nvGrpSpPr>
        <p:grpSpPr>
          <a:xfrm>
            <a:off x="99442" y="1677334"/>
            <a:ext cx="6445887" cy="2707909"/>
            <a:chOff x="-799076" y="-81900"/>
            <a:chExt cx="3778025" cy="1856361"/>
          </a:xfrm>
        </p:grpSpPr>
        <p:sp>
          <p:nvSpPr>
            <p:cNvPr id="321" name="Google Shape;321;p39"/>
            <p:cNvSpPr/>
            <p:nvPr/>
          </p:nvSpPr>
          <p:spPr>
            <a:xfrm rot="-5400000">
              <a:off x="506127" y="-698361"/>
              <a:ext cx="1856361" cy="3089283"/>
            </a:xfrm>
            <a:prstGeom prst="round1Rect">
              <a:avLst>
                <a:gd name="adj" fmla="val 16667"/>
              </a:avLst>
            </a:prstGeom>
            <a:solidFill>
              <a:srgbClr val="0000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322" name="Google Shape;322;p39"/>
            <p:cNvSpPr txBox="1"/>
            <p:nvPr/>
          </p:nvSpPr>
          <p:spPr>
            <a:xfrm>
              <a:off x="-799076" y="-53847"/>
              <a:ext cx="3089283" cy="1392270"/>
            </a:xfrm>
            <a:prstGeom prst="rect">
              <a:avLst/>
            </a:prstGeom>
            <a:noFill/>
            <a:ln>
              <a:noFill/>
            </a:ln>
          </p:spPr>
          <p:txBody>
            <a:bodyPr spcFirstLastPara="1" wrap="square" lIns="85325" tIns="85325" rIns="85325" bIns="85325" anchor="ctr" anchorCtr="0">
              <a:noAutofit/>
            </a:bodyPr>
            <a:lstStyle/>
            <a:p>
              <a:pPr marL="0" marR="0" lvl="0" indent="0" algn="ctr" rtl="0">
                <a:lnSpc>
                  <a:spcPct val="90000"/>
                </a:lnSpc>
                <a:spcBef>
                  <a:spcPts val="0"/>
                </a:spcBef>
                <a:spcAft>
                  <a:spcPts val="0"/>
                </a:spcAft>
                <a:buClr>
                  <a:srgbClr val="000000"/>
                </a:buClr>
                <a:buSzPts val="1600"/>
                <a:buFont typeface="Calibri"/>
                <a:buNone/>
              </a:pPr>
              <a:r>
                <a:rPr lang="en-GB" sz="1600" b="1">
                  <a:solidFill>
                    <a:srgbClr val="000000"/>
                  </a:solidFill>
                  <a:latin typeface="Calibri"/>
                  <a:ea typeface="Calibri"/>
                  <a:cs typeface="Calibri"/>
                  <a:sym typeface="Calibri"/>
                </a:rPr>
                <a:t>			Cognition and Learning:</a:t>
              </a:r>
              <a:endParaRPr/>
            </a:p>
            <a:p>
              <a:pPr marL="0" marR="0" lvl="0" indent="0" algn="ctr" rtl="0">
                <a:lnSpc>
                  <a:spcPct val="90000"/>
                </a:lnSpc>
                <a:spcBef>
                  <a:spcPts val="56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Accessing the curriculum</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Executive functioning</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Handwriting</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Coordination</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Reading fluency and comprehension</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Number facts and calculating</a:t>
              </a:r>
              <a:endParaRPr sz="1400" b="1">
                <a:solidFill>
                  <a:schemeClr val="lt1"/>
                </a:solidFill>
                <a:latin typeface="Calibri"/>
                <a:ea typeface="Calibri"/>
                <a:cs typeface="Calibri"/>
                <a:sym typeface="Calibri"/>
              </a:endParaRPr>
            </a:p>
          </p:txBody>
        </p:sp>
      </p:grpSp>
      <p:grpSp>
        <p:nvGrpSpPr>
          <p:cNvPr id="323" name="Google Shape;323;p39"/>
          <p:cNvGrpSpPr/>
          <p:nvPr/>
        </p:nvGrpSpPr>
        <p:grpSpPr>
          <a:xfrm>
            <a:off x="6188773" y="1646181"/>
            <a:ext cx="4886138" cy="3103617"/>
            <a:chOff x="2758283" y="66389"/>
            <a:chExt cx="2667518" cy="1544272"/>
          </a:xfrm>
        </p:grpSpPr>
        <p:sp>
          <p:nvSpPr>
            <p:cNvPr id="324" name="Google Shape;324;p39"/>
            <p:cNvSpPr/>
            <p:nvPr/>
          </p:nvSpPr>
          <p:spPr>
            <a:xfrm>
              <a:off x="2758283" y="81899"/>
              <a:ext cx="2647949" cy="1528762"/>
            </a:xfrm>
            <a:prstGeom prst="round1Rect">
              <a:avLst>
                <a:gd name="adj" fmla="val 16667"/>
              </a:avLst>
            </a:prstGeom>
            <a:solidFill>
              <a:srgbClr val="CFE2F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325" name="Google Shape;325;p39"/>
            <p:cNvSpPr txBox="1"/>
            <p:nvPr/>
          </p:nvSpPr>
          <p:spPr>
            <a:xfrm>
              <a:off x="2851221" y="66389"/>
              <a:ext cx="2574580" cy="1146571"/>
            </a:xfrm>
            <a:prstGeom prst="rect">
              <a:avLst/>
            </a:prstGeom>
            <a:solidFill>
              <a:srgbClr val="CFE2F3"/>
            </a:solidFill>
            <a:ln>
              <a:noFill/>
            </a:ln>
          </p:spPr>
          <p:txBody>
            <a:bodyPr spcFirstLastPara="1" wrap="square" lIns="85325" tIns="85325" rIns="85325" bIns="85325" anchor="ctr" anchorCtr="0">
              <a:noAutofit/>
            </a:bodyPr>
            <a:lstStyle/>
            <a:p>
              <a:pPr marL="0" marR="0" lvl="0" indent="0" algn="ctr" rtl="0">
                <a:lnSpc>
                  <a:spcPct val="90000"/>
                </a:lnSpc>
                <a:spcBef>
                  <a:spcPts val="0"/>
                </a:spcBef>
                <a:spcAft>
                  <a:spcPts val="0"/>
                </a:spcAft>
                <a:buClr>
                  <a:srgbClr val="000000"/>
                </a:buClr>
                <a:buSzPts val="1600"/>
                <a:buFont typeface="Calibri"/>
                <a:buNone/>
              </a:pPr>
              <a:r>
                <a:rPr lang="en-GB" sz="1600" b="1">
                  <a:solidFill>
                    <a:srgbClr val="000000"/>
                  </a:solidFill>
                  <a:latin typeface="Calibri"/>
                  <a:ea typeface="Calibri"/>
                  <a:cs typeface="Calibri"/>
                  <a:sym typeface="Calibri"/>
                </a:rPr>
                <a:t>Social, Emotional and Mental Health Needs:</a:t>
              </a:r>
              <a:endParaRPr sz="1600" b="1">
                <a:solidFill>
                  <a:srgbClr val="000000"/>
                </a:solidFill>
                <a:latin typeface="Calibri"/>
                <a:ea typeface="Calibri"/>
                <a:cs typeface="Calibri"/>
                <a:sym typeface="Calibri"/>
              </a:endParaRPr>
            </a:p>
            <a:p>
              <a:pPr marL="0" marR="0" lvl="0" indent="0" algn="ctr" rtl="0">
                <a:lnSpc>
                  <a:spcPct val="90000"/>
                </a:lnSpc>
                <a:spcBef>
                  <a:spcPts val="560"/>
                </a:spcBef>
                <a:spcAft>
                  <a:spcPts val="0"/>
                </a:spcAft>
                <a:buClr>
                  <a:schemeClr val="lt1"/>
                </a:buClr>
                <a:buSzPts val="1200"/>
                <a:buFont typeface="Calibri"/>
                <a:buNone/>
              </a:pPr>
              <a:r>
                <a:rPr lang="en-GB" sz="1200" b="1">
                  <a:solidFill>
                    <a:schemeClr val="lt1"/>
                  </a:solidFill>
                  <a:latin typeface="Calibri"/>
                  <a:ea typeface="Calibri"/>
                  <a:cs typeface="Calibri"/>
                  <a:sym typeface="Calibri"/>
                </a:rPr>
                <a:t>			</a:t>
              </a:r>
              <a:r>
                <a:rPr lang="en-GB" sz="1400" b="1">
                  <a:solidFill>
                    <a:schemeClr val="lt1"/>
                  </a:solidFill>
                  <a:latin typeface="Calibri"/>
                  <a:ea typeface="Calibri"/>
                  <a:cs typeface="Calibri"/>
                  <a:sym typeface="Calibri"/>
                </a:rPr>
                <a:t>Attention and Engagement</a:t>
              </a:r>
              <a:endParaRPr sz="1400" b="1">
                <a:solidFill>
                  <a:schemeClr val="lt1"/>
                </a:solidFill>
                <a:latin typeface="Calibri"/>
                <a:ea typeface="Calibri"/>
                <a:cs typeface="Calibri"/>
                <a:sym typeface="Calibri"/>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			Relationships</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			Social understanding</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			Self-esteem and resilience</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			Emotional regulation</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			Wellbeing and mental health</a:t>
              </a:r>
              <a:endParaRPr sz="1400" b="1">
                <a:solidFill>
                  <a:schemeClr val="lt1"/>
                </a:solidFill>
                <a:latin typeface="Calibri"/>
                <a:ea typeface="Calibri"/>
                <a:cs typeface="Calibri"/>
                <a:sym typeface="Calibri"/>
              </a:endParaRPr>
            </a:p>
          </p:txBody>
        </p:sp>
      </p:grpSp>
      <p:grpSp>
        <p:nvGrpSpPr>
          <p:cNvPr id="326" name="Google Shape;326;p39"/>
          <p:cNvGrpSpPr/>
          <p:nvPr/>
        </p:nvGrpSpPr>
        <p:grpSpPr>
          <a:xfrm>
            <a:off x="214462" y="3981679"/>
            <a:ext cx="6108690" cy="2628189"/>
            <a:chOff x="-439290" y="1610662"/>
            <a:chExt cx="3197572" cy="1528762"/>
          </a:xfrm>
        </p:grpSpPr>
        <p:sp>
          <p:nvSpPr>
            <p:cNvPr id="327" name="Google Shape;327;p39"/>
            <p:cNvSpPr/>
            <p:nvPr/>
          </p:nvSpPr>
          <p:spPr>
            <a:xfrm rot="10800000">
              <a:off x="110333" y="1610662"/>
              <a:ext cx="2647949" cy="1528762"/>
            </a:xfrm>
            <a:prstGeom prst="round1Rect">
              <a:avLst>
                <a:gd name="adj" fmla="val 16667"/>
              </a:avLst>
            </a:prstGeom>
            <a:solidFill>
              <a:srgbClr val="CFE2F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328" name="Google Shape;328;p39"/>
            <p:cNvSpPr txBox="1"/>
            <p:nvPr/>
          </p:nvSpPr>
          <p:spPr>
            <a:xfrm>
              <a:off x="-439290" y="1953401"/>
              <a:ext cx="2647949" cy="1146571"/>
            </a:xfrm>
            <a:prstGeom prst="rect">
              <a:avLst/>
            </a:prstGeom>
            <a:noFill/>
            <a:ln>
              <a:noFill/>
            </a:ln>
          </p:spPr>
          <p:txBody>
            <a:bodyPr spcFirstLastPara="1" wrap="square" lIns="99550" tIns="99550" rIns="99550" bIns="99550" anchor="ctr" anchorCtr="0">
              <a:noAutofit/>
            </a:bodyPr>
            <a:lstStyle/>
            <a:p>
              <a:pPr marL="0" marR="0" lvl="0" indent="0" algn="ctr" rtl="0">
                <a:lnSpc>
                  <a:spcPct val="90000"/>
                </a:lnSpc>
                <a:spcBef>
                  <a:spcPts val="0"/>
                </a:spcBef>
                <a:spcAft>
                  <a:spcPts val="0"/>
                </a:spcAft>
                <a:buClr>
                  <a:srgbClr val="000000"/>
                </a:buClr>
                <a:buSzPts val="1600"/>
                <a:buFont typeface="Calibri"/>
                <a:buNone/>
              </a:pPr>
              <a:r>
                <a:rPr lang="en-GB" sz="1600" b="1">
                  <a:solidFill>
                    <a:srgbClr val="000000"/>
                  </a:solidFill>
                  <a:latin typeface="Calibri"/>
                  <a:ea typeface="Calibri"/>
                  <a:cs typeface="Calibri"/>
                  <a:sym typeface="Calibri"/>
                </a:rPr>
                <a:t>Communication and Interaction:</a:t>
              </a:r>
              <a:endParaRPr/>
            </a:p>
            <a:p>
              <a:pPr marL="0" marR="0" lvl="0" indent="0" algn="ctr" rtl="0">
                <a:lnSpc>
                  <a:spcPct val="90000"/>
                </a:lnSpc>
                <a:spcBef>
                  <a:spcPts val="56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Speech clarity</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Attention and listening</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Receptive language</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Expressive language</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Sensory processing and integration</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Social communication</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Attention and listening</a:t>
              </a:r>
              <a:endParaRPr sz="1400" b="1">
                <a:solidFill>
                  <a:schemeClr val="lt1"/>
                </a:solidFill>
                <a:latin typeface="Calibri"/>
                <a:ea typeface="Calibri"/>
                <a:cs typeface="Calibri"/>
                <a:sym typeface="Calibri"/>
              </a:endParaRPr>
            </a:p>
            <a:p>
              <a:pPr marL="0" marR="0" lvl="0" indent="0" algn="ctr" rtl="0">
                <a:lnSpc>
                  <a:spcPct val="90000"/>
                </a:lnSpc>
                <a:spcBef>
                  <a:spcPts val="490"/>
                </a:spcBef>
                <a:spcAft>
                  <a:spcPts val="0"/>
                </a:spcAft>
                <a:buClr>
                  <a:schemeClr val="dk1"/>
                </a:buClr>
                <a:buSzPts val="1400"/>
                <a:buFont typeface="Calibri"/>
                <a:buNone/>
              </a:pPr>
              <a:endParaRPr sz="1400">
                <a:solidFill>
                  <a:schemeClr val="lt1"/>
                </a:solidFill>
                <a:latin typeface="Calibri"/>
                <a:ea typeface="Calibri"/>
                <a:cs typeface="Calibri"/>
                <a:sym typeface="Calibri"/>
              </a:endParaRPr>
            </a:p>
          </p:txBody>
        </p:sp>
      </p:grpSp>
      <p:grpSp>
        <p:nvGrpSpPr>
          <p:cNvPr id="329" name="Google Shape;329;p39"/>
          <p:cNvGrpSpPr/>
          <p:nvPr/>
        </p:nvGrpSpPr>
        <p:grpSpPr>
          <a:xfrm>
            <a:off x="6188763" y="3981680"/>
            <a:ext cx="4850296" cy="2628189"/>
            <a:chOff x="2758283" y="1610662"/>
            <a:chExt cx="2647949" cy="1528762"/>
          </a:xfrm>
        </p:grpSpPr>
        <p:sp>
          <p:nvSpPr>
            <p:cNvPr id="330" name="Google Shape;330;p39"/>
            <p:cNvSpPr/>
            <p:nvPr/>
          </p:nvSpPr>
          <p:spPr>
            <a:xfrm rot="5400000">
              <a:off x="3317877" y="1051068"/>
              <a:ext cx="1528762" cy="2647949"/>
            </a:xfrm>
            <a:prstGeom prst="round1Rect">
              <a:avLst>
                <a:gd name="adj" fmla="val 16667"/>
              </a:avLst>
            </a:prstGeom>
            <a:solidFill>
              <a:srgbClr val="0000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331" name="Google Shape;331;p39"/>
            <p:cNvSpPr txBox="1"/>
            <p:nvPr/>
          </p:nvSpPr>
          <p:spPr>
            <a:xfrm>
              <a:off x="2758283" y="1950452"/>
              <a:ext cx="2647949" cy="1146571"/>
            </a:xfrm>
            <a:prstGeom prst="rect">
              <a:avLst/>
            </a:prstGeom>
            <a:noFill/>
            <a:ln>
              <a:noFill/>
            </a:ln>
          </p:spPr>
          <p:txBody>
            <a:bodyPr spcFirstLastPara="1" wrap="square" lIns="85325" tIns="85325" rIns="85325" bIns="85325" anchor="ctr" anchorCtr="0">
              <a:noAutofit/>
            </a:bodyPr>
            <a:lstStyle/>
            <a:p>
              <a:pPr marL="0" marR="0" lvl="0" indent="0" algn="ctr" rtl="0">
                <a:lnSpc>
                  <a:spcPct val="90000"/>
                </a:lnSpc>
                <a:spcBef>
                  <a:spcPts val="0"/>
                </a:spcBef>
                <a:spcAft>
                  <a:spcPts val="0"/>
                </a:spcAft>
                <a:buClr>
                  <a:srgbClr val="000000"/>
                </a:buClr>
                <a:buSzPts val="1600"/>
                <a:buFont typeface="Calibri"/>
                <a:buNone/>
              </a:pPr>
              <a:r>
                <a:rPr lang="en-GB" sz="1600" b="1">
                  <a:solidFill>
                    <a:srgbClr val="000000"/>
                  </a:solidFill>
                  <a:latin typeface="Calibri"/>
                  <a:ea typeface="Calibri"/>
                  <a:cs typeface="Calibri"/>
                  <a:sym typeface="Calibri"/>
                </a:rPr>
                <a:t>Sensory and/or Physical:</a:t>
              </a:r>
              <a:endParaRPr/>
            </a:p>
            <a:p>
              <a:pPr marL="0" marR="0" lvl="0" indent="0" algn="ctr" rtl="0">
                <a:lnSpc>
                  <a:spcPct val="90000"/>
                </a:lnSpc>
                <a:spcBef>
                  <a:spcPts val="56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Visual Impairment (VI)</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Hearing Impairment (HI)</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Multi-Sensory Impairment (MSI)</a:t>
              </a:r>
              <a:endParaRPr/>
            </a:p>
            <a:p>
              <a:pPr marL="0" marR="0" lvl="0" indent="0" algn="ctr" rtl="0">
                <a:lnSpc>
                  <a:spcPct val="90000"/>
                </a:lnSpc>
                <a:spcBef>
                  <a:spcPts val="490"/>
                </a:spcBef>
                <a:spcAft>
                  <a:spcPts val="0"/>
                </a:spcAft>
                <a:buClr>
                  <a:schemeClr val="lt1"/>
                </a:buClr>
                <a:buSzPts val="1400"/>
                <a:buFont typeface="Calibri"/>
                <a:buNone/>
              </a:pPr>
              <a:r>
                <a:rPr lang="en-GB" sz="1400" b="1">
                  <a:solidFill>
                    <a:schemeClr val="lt1"/>
                  </a:solidFill>
                  <a:latin typeface="Calibri"/>
                  <a:ea typeface="Calibri"/>
                  <a:cs typeface="Calibri"/>
                  <a:sym typeface="Calibri"/>
                </a:rPr>
                <a:t>Physical Disability (PD)</a:t>
              </a:r>
              <a:endParaRPr/>
            </a:p>
          </p:txBody>
        </p:sp>
      </p:grpSp>
      <p:sp>
        <p:nvSpPr>
          <p:cNvPr id="332" name="Google Shape;332;p39"/>
          <p:cNvSpPr/>
          <p:nvPr/>
        </p:nvSpPr>
        <p:spPr>
          <a:xfrm>
            <a:off x="4129248" y="3160631"/>
            <a:ext cx="4167976" cy="1536232"/>
          </a:xfrm>
          <a:prstGeom prst="roundRect">
            <a:avLst>
              <a:gd name="adj" fmla="val 16667"/>
            </a:avLst>
          </a:prstGeom>
          <a:solidFill>
            <a:srgbClr val="FEE599"/>
          </a:solidFill>
          <a:ln w="19050"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3" name="Google Shape;333;p39"/>
          <p:cNvSpPr txBox="1"/>
          <p:nvPr/>
        </p:nvSpPr>
        <p:spPr>
          <a:xfrm>
            <a:off x="4227137" y="3250903"/>
            <a:ext cx="3972197" cy="1386247"/>
          </a:xfrm>
          <a:prstGeom prst="rect">
            <a:avLst/>
          </a:prstGeom>
          <a:solidFill>
            <a:srgbClr val="FEE599"/>
          </a:solid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Clr>
                <a:schemeClr val="dk1"/>
              </a:buClr>
              <a:buSzPts val="2400"/>
              <a:buFont typeface="Calibri"/>
              <a:buNone/>
            </a:pPr>
            <a:r>
              <a:rPr lang="en-GB" sz="2400">
                <a:solidFill>
                  <a:schemeClr val="dk1"/>
                </a:solidFill>
                <a:latin typeface="Calibri"/>
                <a:ea typeface="Calibri"/>
                <a:cs typeface="Calibri"/>
                <a:sym typeface="Calibri"/>
              </a:rPr>
              <a:t>Types of Special Educational Needs and Disabilities</a:t>
            </a:r>
            <a:endParaRPr/>
          </a:p>
        </p:txBody>
      </p:sp>
      <p:pic>
        <p:nvPicPr>
          <p:cNvPr id="334" name="Google Shape;334;p39"/>
          <p:cNvPicPr preferRelativeResize="0"/>
          <p:nvPr/>
        </p:nvPicPr>
        <p:blipFill>
          <a:blip r:embed="rId3">
            <a:alphaModFix/>
          </a:blip>
          <a:stretch>
            <a:fillRect/>
          </a:stretch>
        </p:blipFill>
        <p:spPr>
          <a:xfrm>
            <a:off x="152400" y="152400"/>
            <a:ext cx="1536250" cy="153625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40"/>
          <p:cNvSpPr txBox="1"/>
          <p:nvPr/>
        </p:nvSpPr>
        <p:spPr>
          <a:xfrm>
            <a:off x="191767" y="230217"/>
            <a:ext cx="10252115" cy="1625475"/>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rmAutofit lnSpcReduction="20000"/>
          </a:bodyPr>
          <a:lstStyle/>
          <a:p>
            <a:pPr marL="0" marR="0" lvl="0" indent="0" algn="ctr" rtl="0">
              <a:lnSpc>
                <a:spcPct val="90000"/>
              </a:lnSpc>
              <a:spcBef>
                <a:spcPts val="0"/>
              </a:spcBef>
              <a:spcAft>
                <a:spcPts val="0"/>
              </a:spcAft>
              <a:buClr>
                <a:schemeClr val="dk1"/>
              </a:buClr>
              <a:buSzPts val="4400"/>
              <a:buFont typeface="Calibri"/>
              <a:buNone/>
            </a:pPr>
            <a:r>
              <a:rPr lang="en-GB" sz="4400" b="1">
                <a:solidFill>
                  <a:schemeClr val="dk1"/>
                </a:solidFill>
                <a:latin typeface="Calibri"/>
                <a:ea typeface="Calibri"/>
                <a:cs typeface="Calibri"/>
                <a:sym typeface="Calibri"/>
              </a:rPr>
              <a:t>What if my child’s needs are complex and I feel they can no longer be met by Pilton Bluecoats provision?</a:t>
            </a:r>
            <a:endParaRPr/>
          </a:p>
        </p:txBody>
      </p:sp>
      <p:sp>
        <p:nvSpPr>
          <p:cNvPr id="340" name="Google Shape;340;p40"/>
          <p:cNvSpPr txBox="1"/>
          <p:nvPr/>
        </p:nvSpPr>
        <p:spPr>
          <a:xfrm>
            <a:off x="191767" y="2061883"/>
            <a:ext cx="10720618" cy="4661646"/>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200"/>
              <a:buFont typeface="Arial"/>
              <a:buChar char="•"/>
            </a:pPr>
            <a:r>
              <a:rPr lang="en-GB" sz="2200">
                <a:solidFill>
                  <a:schemeClr val="dk1"/>
                </a:solidFill>
                <a:latin typeface="Calibri"/>
                <a:ea typeface="Calibri"/>
                <a:cs typeface="Calibri"/>
                <a:sym typeface="Calibri"/>
              </a:rPr>
              <a:t>Where children have more complex needs, we would always do our best to make reasonable adjustments and devise an appropriate plan to meet their needs.</a:t>
            </a:r>
            <a:endParaRPr/>
          </a:p>
          <a:p>
            <a:pPr marL="228600" marR="0" lvl="0" indent="-228600" algn="just" rtl="0">
              <a:lnSpc>
                <a:spcPct val="90000"/>
              </a:lnSpc>
              <a:spcBef>
                <a:spcPts val="1000"/>
              </a:spcBef>
              <a:spcAft>
                <a:spcPts val="0"/>
              </a:spcAft>
              <a:buClr>
                <a:schemeClr val="dk1"/>
              </a:buClr>
              <a:buSzPts val="2200"/>
              <a:buFont typeface="Arial"/>
              <a:buChar char="•"/>
            </a:pPr>
            <a:r>
              <a:rPr lang="en-GB" sz="2200">
                <a:solidFill>
                  <a:schemeClr val="dk1"/>
                </a:solidFill>
                <a:latin typeface="Calibri"/>
                <a:ea typeface="Calibri"/>
                <a:cs typeface="Calibri"/>
                <a:sym typeface="Calibri"/>
              </a:rPr>
              <a:t>We recognise however, that as a mainstream setting, it may not always be possible to fully meet the needs of every child and that sometimes this may mean that a move to an alternative/specialist provision is in the best interests of your child. </a:t>
            </a:r>
            <a:endParaRPr/>
          </a:p>
          <a:p>
            <a:pPr marL="228600" marR="0" lvl="0" indent="-228600" algn="just" rtl="0">
              <a:lnSpc>
                <a:spcPct val="90000"/>
              </a:lnSpc>
              <a:spcBef>
                <a:spcPts val="1000"/>
              </a:spcBef>
              <a:spcAft>
                <a:spcPts val="0"/>
              </a:spcAft>
              <a:buClr>
                <a:schemeClr val="dk1"/>
              </a:buClr>
              <a:buSzPts val="2200"/>
              <a:buFont typeface="Arial"/>
              <a:buChar char="•"/>
            </a:pPr>
            <a:r>
              <a:rPr lang="en-GB" sz="2200">
                <a:solidFill>
                  <a:schemeClr val="dk1"/>
                </a:solidFill>
                <a:latin typeface="Calibri"/>
                <a:ea typeface="Calibri"/>
                <a:cs typeface="Calibri"/>
                <a:sym typeface="Calibri"/>
              </a:rPr>
              <a:t>We understand that this can be an upsetting and confusing time for families therefore we will:</a:t>
            </a:r>
            <a:endParaRPr/>
          </a:p>
          <a:p>
            <a:pPr marL="685800" marR="0" lvl="1" indent="-228600" algn="just" rtl="0">
              <a:lnSpc>
                <a:spcPct val="90000"/>
              </a:lnSpc>
              <a:spcBef>
                <a:spcPts val="500"/>
              </a:spcBef>
              <a:spcAft>
                <a:spcPts val="0"/>
              </a:spcAft>
              <a:buClr>
                <a:schemeClr val="dk1"/>
              </a:buClr>
              <a:buSzPts val="1600"/>
              <a:buFont typeface="Arial"/>
              <a:buChar char="•"/>
            </a:pPr>
            <a:r>
              <a:rPr lang="en-GB" sz="1600" b="0" i="0" u="none" strike="noStrike" cap="none">
                <a:solidFill>
                  <a:schemeClr val="dk1"/>
                </a:solidFill>
                <a:latin typeface="Calibri"/>
                <a:ea typeface="Calibri"/>
                <a:cs typeface="Calibri"/>
                <a:sym typeface="Calibri"/>
              </a:rPr>
              <a:t>Support you in understanding the process of making a ‘</a:t>
            </a:r>
            <a:r>
              <a:rPr lang="en-GB" sz="1600" b="0" i="1" u="none" strike="noStrike" cap="none">
                <a:solidFill>
                  <a:schemeClr val="dk1"/>
                </a:solidFill>
                <a:latin typeface="Calibri"/>
                <a:ea typeface="Calibri"/>
                <a:cs typeface="Calibri"/>
                <a:sym typeface="Calibri"/>
              </a:rPr>
              <a:t>Request for Statutory Assessment</a:t>
            </a:r>
            <a:r>
              <a:rPr lang="en-GB" sz="1600" b="0" i="0" u="none" strike="noStrike" cap="none">
                <a:solidFill>
                  <a:schemeClr val="dk1"/>
                </a:solidFill>
                <a:latin typeface="Calibri"/>
                <a:ea typeface="Calibri"/>
                <a:cs typeface="Calibri"/>
                <a:sym typeface="Calibri"/>
              </a:rPr>
              <a:t>’ to consider if an Education, Health &amp; Care Plan (EHCP) would be a suitable method of support (if your child doesn’t have one). </a:t>
            </a:r>
            <a:endParaRPr/>
          </a:p>
          <a:p>
            <a:pPr marL="685800" marR="0" lvl="1" indent="-228600" algn="just" rtl="0">
              <a:lnSpc>
                <a:spcPct val="90000"/>
              </a:lnSpc>
              <a:spcBef>
                <a:spcPts val="500"/>
              </a:spcBef>
              <a:spcAft>
                <a:spcPts val="0"/>
              </a:spcAft>
              <a:buClr>
                <a:schemeClr val="dk1"/>
              </a:buClr>
              <a:buSzPts val="1600"/>
              <a:buFont typeface="Arial"/>
              <a:buChar char="•"/>
            </a:pPr>
            <a:r>
              <a:rPr lang="en-GB" sz="1600" b="0" i="0" u="none" strike="noStrike" cap="none">
                <a:solidFill>
                  <a:schemeClr val="dk1"/>
                </a:solidFill>
                <a:latin typeface="Calibri"/>
                <a:ea typeface="Calibri"/>
                <a:cs typeface="Calibri"/>
                <a:sym typeface="Calibri"/>
              </a:rPr>
              <a:t>Arrange an </a:t>
            </a:r>
            <a:r>
              <a:rPr lang="en-GB" sz="1600" b="0" i="1" u="none" strike="noStrike" cap="none">
                <a:solidFill>
                  <a:schemeClr val="dk1"/>
                </a:solidFill>
                <a:latin typeface="Calibri"/>
                <a:ea typeface="Calibri"/>
                <a:cs typeface="Calibri"/>
                <a:sym typeface="Calibri"/>
              </a:rPr>
              <a:t>‘Early Annual Review’</a:t>
            </a:r>
            <a:r>
              <a:rPr lang="en-GB" sz="1600" b="0" i="0" u="none" strike="noStrike" cap="none">
                <a:solidFill>
                  <a:schemeClr val="dk1"/>
                </a:solidFill>
                <a:latin typeface="Calibri"/>
                <a:ea typeface="Calibri"/>
                <a:cs typeface="Calibri"/>
                <a:sym typeface="Calibri"/>
              </a:rPr>
              <a:t> if your child does have an EHCP, so their placement (Section I) can be reviewed.</a:t>
            </a:r>
            <a:endParaRPr/>
          </a:p>
          <a:p>
            <a:pPr marL="685800" marR="0" lvl="1" indent="-228600" algn="just" rtl="0">
              <a:lnSpc>
                <a:spcPct val="90000"/>
              </a:lnSpc>
              <a:spcBef>
                <a:spcPts val="500"/>
              </a:spcBef>
              <a:spcAft>
                <a:spcPts val="0"/>
              </a:spcAft>
              <a:buClr>
                <a:schemeClr val="dk1"/>
              </a:buClr>
              <a:buSzPts val="1600"/>
              <a:buFont typeface="Arial"/>
              <a:buChar char="•"/>
            </a:pPr>
            <a:r>
              <a:rPr lang="en-GB" sz="1600" b="0" i="0" u="none" strike="noStrike" cap="none">
                <a:solidFill>
                  <a:schemeClr val="dk1"/>
                </a:solidFill>
                <a:latin typeface="Calibri"/>
                <a:ea typeface="Calibri"/>
                <a:cs typeface="Calibri"/>
                <a:sym typeface="Calibri"/>
              </a:rPr>
              <a:t>Put you in touch with support services that may be able to help e.g. Devon Information Advice and Support (DiAS)</a:t>
            </a:r>
            <a:endParaRPr/>
          </a:p>
          <a:p>
            <a:pPr marL="685800" marR="0" lvl="1" indent="-228600" algn="just" rtl="0">
              <a:lnSpc>
                <a:spcPct val="90000"/>
              </a:lnSpc>
              <a:spcBef>
                <a:spcPts val="500"/>
              </a:spcBef>
              <a:spcAft>
                <a:spcPts val="0"/>
              </a:spcAft>
              <a:buClr>
                <a:schemeClr val="dk1"/>
              </a:buClr>
              <a:buSzPts val="1600"/>
              <a:buFont typeface="Arial"/>
              <a:buChar char="•"/>
            </a:pPr>
            <a:r>
              <a:rPr lang="en-GB" sz="1600" b="0" i="0" u="none" strike="noStrike" cap="none">
                <a:solidFill>
                  <a:schemeClr val="dk1"/>
                </a:solidFill>
                <a:latin typeface="Calibri"/>
                <a:ea typeface="Calibri"/>
                <a:cs typeface="Calibri"/>
                <a:sym typeface="Calibri"/>
              </a:rPr>
              <a:t>Ensure we follow the advice laid out by specialist professionals.</a:t>
            </a:r>
            <a:endParaRPr/>
          </a:p>
          <a:p>
            <a:pPr marL="685800" marR="0" lvl="1" indent="-228600" algn="just" rtl="0">
              <a:lnSpc>
                <a:spcPct val="90000"/>
              </a:lnSpc>
              <a:spcBef>
                <a:spcPts val="500"/>
              </a:spcBef>
              <a:spcAft>
                <a:spcPts val="0"/>
              </a:spcAft>
              <a:buClr>
                <a:schemeClr val="dk1"/>
              </a:buClr>
              <a:buSzPts val="1600"/>
              <a:buFont typeface="Arial"/>
              <a:buChar char="•"/>
            </a:pPr>
            <a:r>
              <a:rPr lang="en-GB" sz="1600" b="0" i="0" u="none" strike="noStrike" cap="none">
                <a:solidFill>
                  <a:schemeClr val="dk1"/>
                </a:solidFill>
                <a:latin typeface="Calibri"/>
                <a:ea typeface="Calibri"/>
                <a:cs typeface="Calibri"/>
                <a:sym typeface="Calibri"/>
              </a:rPr>
              <a:t>Consider whether support from our Trust Family Support Worker would be appropriate. </a:t>
            </a:r>
            <a:endParaRPr/>
          </a:p>
          <a:p>
            <a:pPr marL="685800" marR="0" lvl="1" indent="-228600" algn="just" rtl="0">
              <a:lnSpc>
                <a:spcPct val="90000"/>
              </a:lnSpc>
              <a:spcBef>
                <a:spcPts val="500"/>
              </a:spcBef>
              <a:spcAft>
                <a:spcPts val="0"/>
              </a:spcAft>
              <a:buClr>
                <a:schemeClr val="dk1"/>
              </a:buClr>
              <a:buSzPts val="1600"/>
              <a:buFont typeface="Arial"/>
              <a:buChar char="•"/>
            </a:pPr>
            <a:r>
              <a:rPr lang="en-GB" sz="1600" b="0" i="0" u="none" strike="noStrike" cap="none">
                <a:solidFill>
                  <a:schemeClr val="dk1"/>
                </a:solidFill>
                <a:latin typeface="Calibri"/>
                <a:ea typeface="Calibri"/>
                <a:cs typeface="Calibri"/>
                <a:sym typeface="Calibri"/>
              </a:rPr>
              <a:t>Liaise closely with staff at your child’s new school should one be identified to ensure the transition is as smooth as possible.</a:t>
            </a:r>
            <a:endParaRPr/>
          </a:p>
        </p:txBody>
      </p:sp>
      <p:pic>
        <p:nvPicPr>
          <p:cNvPr id="341" name="Google Shape;341;p40" descr="DiAS Logo (Link to homepage)"/>
          <p:cNvPicPr preferRelativeResize="0"/>
          <p:nvPr/>
        </p:nvPicPr>
        <p:blipFill rotWithShape="1">
          <a:blip r:embed="rId3">
            <a:alphaModFix/>
          </a:blip>
          <a:srcRect/>
          <a:stretch/>
        </p:blipFill>
        <p:spPr>
          <a:xfrm>
            <a:off x="11052856" y="2361314"/>
            <a:ext cx="994858" cy="753916"/>
          </a:xfrm>
          <a:prstGeom prst="rect">
            <a:avLst/>
          </a:prstGeom>
          <a:noFill/>
          <a:ln>
            <a:noFill/>
          </a:ln>
        </p:spPr>
      </p:pic>
      <p:pic>
        <p:nvPicPr>
          <p:cNvPr id="342" name="Google Shape;342;p40"/>
          <p:cNvPicPr preferRelativeResize="0"/>
          <p:nvPr/>
        </p:nvPicPr>
        <p:blipFill rotWithShape="1">
          <a:blip r:embed="rId4">
            <a:alphaModFix/>
          </a:blip>
          <a:srcRect/>
          <a:stretch/>
        </p:blipFill>
        <p:spPr>
          <a:xfrm>
            <a:off x="11052856" y="3358711"/>
            <a:ext cx="994859" cy="453058"/>
          </a:xfrm>
          <a:prstGeom prst="rect">
            <a:avLst/>
          </a:prstGeom>
          <a:noFill/>
          <a:ln>
            <a:noFill/>
          </a:ln>
        </p:spPr>
      </p:pic>
      <p:pic>
        <p:nvPicPr>
          <p:cNvPr id="343" name="Google Shape;343;p40"/>
          <p:cNvPicPr preferRelativeResize="0"/>
          <p:nvPr/>
        </p:nvPicPr>
        <p:blipFill rotWithShape="1">
          <a:blip r:embed="rId5">
            <a:alphaModFix/>
          </a:blip>
          <a:srcRect/>
          <a:stretch/>
        </p:blipFill>
        <p:spPr>
          <a:xfrm>
            <a:off x="10999066" y="4109034"/>
            <a:ext cx="1141479" cy="494249"/>
          </a:xfrm>
          <a:prstGeom prst="rect">
            <a:avLst/>
          </a:prstGeom>
          <a:noFill/>
          <a:ln>
            <a:noFill/>
          </a:ln>
        </p:spPr>
      </p:pic>
      <p:pic>
        <p:nvPicPr>
          <p:cNvPr id="344" name="Google Shape;344;p40"/>
          <p:cNvPicPr preferRelativeResize="0"/>
          <p:nvPr/>
        </p:nvPicPr>
        <p:blipFill rotWithShape="1">
          <a:blip r:embed="rId6">
            <a:alphaModFix/>
          </a:blip>
          <a:srcRect/>
          <a:stretch/>
        </p:blipFill>
        <p:spPr>
          <a:xfrm>
            <a:off x="11043694" y="4997737"/>
            <a:ext cx="1074726" cy="425910"/>
          </a:xfrm>
          <a:prstGeom prst="rect">
            <a:avLst/>
          </a:prstGeom>
          <a:noFill/>
          <a:ln>
            <a:noFill/>
          </a:ln>
        </p:spPr>
      </p:pic>
      <p:pic>
        <p:nvPicPr>
          <p:cNvPr id="345" name="Google Shape;345;p40" descr="https://www.parentcarerforumdevon.org/wp-content/uploads/2021/02/Full-Logo-Gradient.png"/>
          <p:cNvPicPr preferRelativeResize="0"/>
          <p:nvPr/>
        </p:nvPicPr>
        <p:blipFill rotWithShape="1">
          <a:blip r:embed="rId7">
            <a:alphaModFix/>
          </a:blip>
          <a:srcRect/>
          <a:stretch/>
        </p:blipFill>
        <p:spPr>
          <a:xfrm>
            <a:off x="10992611" y="5673283"/>
            <a:ext cx="1154565" cy="664764"/>
          </a:xfrm>
          <a:prstGeom prst="rect">
            <a:avLst/>
          </a:prstGeom>
          <a:noFill/>
          <a:ln>
            <a:noFill/>
          </a:ln>
        </p:spPr>
      </p:pic>
      <p:pic>
        <p:nvPicPr>
          <p:cNvPr id="346" name="Google Shape;346;p40"/>
          <p:cNvPicPr preferRelativeResize="0"/>
          <p:nvPr/>
        </p:nvPicPr>
        <p:blipFill>
          <a:blip r:embed="rId8">
            <a:alphaModFix/>
          </a:blip>
          <a:stretch>
            <a:fillRect/>
          </a:stretch>
        </p:blipFill>
        <p:spPr>
          <a:xfrm>
            <a:off x="10611226" y="289363"/>
            <a:ext cx="1507200" cy="15072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41"/>
          <p:cNvSpPr txBox="1"/>
          <p:nvPr/>
        </p:nvSpPr>
        <p:spPr>
          <a:xfrm>
            <a:off x="135800" y="193575"/>
            <a:ext cx="10039500" cy="1282200"/>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rmAutofit fontScale="92500"/>
          </a:bodyPr>
          <a:lstStyle/>
          <a:p>
            <a:pPr marL="0" marR="0" lvl="0" indent="0" algn="ctr" rtl="0">
              <a:lnSpc>
                <a:spcPct val="90000"/>
              </a:lnSpc>
              <a:spcBef>
                <a:spcPts val="0"/>
              </a:spcBef>
              <a:spcAft>
                <a:spcPts val="0"/>
              </a:spcAft>
              <a:buClr>
                <a:schemeClr val="dk1"/>
              </a:buClr>
              <a:buSzPct val="100000"/>
              <a:buFont typeface="Calibri"/>
              <a:buNone/>
            </a:pPr>
            <a:r>
              <a:rPr lang="en-GB" sz="4400" b="1">
                <a:solidFill>
                  <a:schemeClr val="dk1"/>
                </a:solidFill>
                <a:latin typeface="Calibri"/>
                <a:ea typeface="Calibri"/>
                <a:cs typeface="Calibri"/>
                <a:sym typeface="Calibri"/>
              </a:rPr>
              <a:t>Who should I contact for more information or if I am concerned about my child?</a:t>
            </a:r>
            <a:endParaRPr/>
          </a:p>
        </p:txBody>
      </p:sp>
      <p:sp>
        <p:nvSpPr>
          <p:cNvPr id="352" name="Google Shape;352;p41"/>
          <p:cNvSpPr txBox="1"/>
          <p:nvPr/>
        </p:nvSpPr>
        <p:spPr>
          <a:xfrm>
            <a:off x="259977" y="1683877"/>
            <a:ext cx="8946780" cy="500379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100"/>
              <a:buFont typeface="Arial"/>
              <a:buChar char="•"/>
            </a:pPr>
            <a:r>
              <a:rPr lang="en-GB" sz="2100" b="1">
                <a:solidFill>
                  <a:schemeClr val="dk1"/>
                </a:solidFill>
                <a:latin typeface="Calibri"/>
                <a:ea typeface="Calibri"/>
                <a:cs typeface="Calibri"/>
                <a:sym typeface="Calibri"/>
              </a:rPr>
              <a:t>Your child’s class teacher should always be your first point of contact. </a:t>
            </a:r>
            <a:endParaRPr/>
          </a:p>
          <a:p>
            <a:pPr marL="228600" marR="0" lvl="0" indent="-228600" algn="just" rtl="0">
              <a:lnSpc>
                <a:spcPct val="90000"/>
              </a:lnSpc>
              <a:spcBef>
                <a:spcPts val="100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The </a:t>
            </a:r>
            <a:r>
              <a:rPr lang="en-GB" sz="2100" i="1">
                <a:solidFill>
                  <a:schemeClr val="dk1"/>
                </a:solidFill>
                <a:latin typeface="Calibri"/>
                <a:ea typeface="Calibri"/>
                <a:cs typeface="Calibri"/>
                <a:sym typeface="Calibri"/>
              </a:rPr>
              <a:t>SEND Code of Practice</a:t>
            </a:r>
            <a:r>
              <a:rPr lang="en-GB" sz="2100">
                <a:solidFill>
                  <a:schemeClr val="dk1"/>
                </a:solidFill>
                <a:latin typeface="Calibri"/>
                <a:ea typeface="Calibri"/>
                <a:cs typeface="Calibri"/>
                <a:sym typeface="Calibri"/>
              </a:rPr>
              <a:t> is clear that teachers are both accountable and responsible for the progress and development of all children in their class, including those who access support from other members of staff and external professionals, and those with SEND. </a:t>
            </a:r>
            <a:endParaRPr/>
          </a:p>
          <a:p>
            <a:pPr marL="228600" marR="0" lvl="0" indent="-228600" algn="just" rtl="0">
              <a:lnSpc>
                <a:spcPct val="90000"/>
              </a:lnSpc>
              <a:spcBef>
                <a:spcPts val="100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Where necessary, the class teacher can then liaise with other members of staff e.g. the school SENDCo or escalate your concerns whilst retaining oversight of the provision in place for your child. </a:t>
            </a:r>
            <a:endParaRPr/>
          </a:p>
          <a:p>
            <a:pPr marL="228600" marR="0" lvl="0" indent="-228600" algn="just" rtl="0">
              <a:lnSpc>
                <a:spcPct val="90000"/>
              </a:lnSpc>
              <a:spcBef>
                <a:spcPts val="100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Where your child does not have SEN but there is a shared concern with their progress or development, this may mean that, in the </a:t>
            </a:r>
            <a:r>
              <a:rPr lang="en-GB" sz="2100" b="1">
                <a:solidFill>
                  <a:schemeClr val="dk1"/>
                </a:solidFill>
                <a:latin typeface="Calibri"/>
                <a:ea typeface="Calibri"/>
                <a:cs typeface="Calibri"/>
                <a:sym typeface="Calibri"/>
              </a:rPr>
              <a:t>short term</a:t>
            </a:r>
            <a:r>
              <a:rPr lang="en-GB" sz="2100">
                <a:solidFill>
                  <a:schemeClr val="dk1"/>
                </a:solidFill>
                <a:latin typeface="Calibri"/>
                <a:ea typeface="Calibri"/>
                <a:cs typeface="Calibri"/>
                <a:sym typeface="Calibri"/>
              </a:rPr>
              <a:t>, they are placed on the school’s</a:t>
            </a:r>
            <a:r>
              <a:rPr lang="en-GB" sz="2100" i="1">
                <a:solidFill>
                  <a:schemeClr val="dk1"/>
                </a:solidFill>
                <a:latin typeface="Calibri"/>
                <a:ea typeface="Calibri"/>
                <a:cs typeface="Calibri"/>
                <a:sym typeface="Calibri"/>
              </a:rPr>
              <a:t> ‘Monitoring List’ </a:t>
            </a:r>
            <a:r>
              <a:rPr lang="en-GB" sz="2100">
                <a:solidFill>
                  <a:schemeClr val="dk1"/>
                </a:solidFill>
                <a:latin typeface="Calibri"/>
                <a:ea typeface="Calibri"/>
                <a:cs typeface="Calibri"/>
                <a:sym typeface="Calibri"/>
              </a:rPr>
              <a:t>whilst this concern is explored further and appropriate provision to support them is identified.</a:t>
            </a:r>
            <a:endParaRPr/>
          </a:p>
          <a:p>
            <a:pPr marL="228600" marR="0" lvl="0" indent="-228600" algn="just" rtl="0">
              <a:lnSpc>
                <a:spcPct val="90000"/>
              </a:lnSpc>
              <a:spcBef>
                <a:spcPts val="1000"/>
              </a:spcBef>
              <a:spcAft>
                <a:spcPts val="0"/>
              </a:spcAft>
              <a:buClr>
                <a:schemeClr val="dk1"/>
              </a:buClr>
              <a:buSzPts val="2100"/>
              <a:buFont typeface="Arial"/>
              <a:buChar char="•"/>
            </a:pPr>
            <a:r>
              <a:rPr lang="en-GB" sz="2100">
                <a:solidFill>
                  <a:schemeClr val="dk1"/>
                </a:solidFill>
                <a:latin typeface="Calibri"/>
                <a:ea typeface="Calibri"/>
                <a:cs typeface="Calibri"/>
                <a:sym typeface="Calibri"/>
              </a:rPr>
              <a:t>This is the first step within the school’s </a:t>
            </a:r>
            <a:r>
              <a:rPr lang="en-GB" sz="2100" i="1">
                <a:solidFill>
                  <a:schemeClr val="dk1"/>
                </a:solidFill>
                <a:latin typeface="Calibri"/>
                <a:ea typeface="Calibri"/>
                <a:cs typeface="Calibri"/>
                <a:sym typeface="Calibri"/>
              </a:rPr>
              <a:t>graduated approach</a:t>
            </a:r>
            <a:r>
              <a:rPr lang="en-GB" sz="2100">
                <a:solidFill>
                  <a:schemeClr val="dk1"/>
                </a:solidFill>
                <a:latin typeface="Calibri"/>
                <a:ea typeface="Calibri"/>
                <a:cs typeface="Calibri"/>
                <a:sym typeface="Calibri"/>
              </a:rPr>
              <a:t> and the </a:t>
            </a:r>
            <a:r>
              <a:rPr lang="en-GB" sz="2100" i="1">
                <a:solidFill>
                  <a:schemeClr val="dk1"/>
                </a:solidFill>
                <a:latin typeface="Calibri"/>
                <a:ea typeface="Calibri"/>
                <a:cs typeface="Calibri"/>
                <a:sym typeface="Calibri"/>
              </a:rPr>
              <a:t>assess-plan-do-review</a:t>
            </a:r>
            <a:r>
              <a:rPr lang="en-GB" sz="2100">
                <a:solidFill>
                  <a:schemeClr val="dk1"/>
                </a:solidFill>
                <a:latin typeface="Calibri"/>
                <a:ea typeface="Calibri"/>
                <a:cs typeface="Calibri"/>
                <a:sym typeface="Calibri"/>
              </a:rPr>
              <a:t> cycle will then be implemented to evaluate the effectiveness of the support in place and decide the most appropriate next steps. </a:t>
            </a:r>
            <a:endParaRPr sz="2200">
              <a:solidFill>
                <a:schemeClr val="dk1"/>
              </a:solidFill>
              <a:latin typeface="Calibri"/>
              <a:ea typeface="Calibri"/>
              <a:cs typeface="Calibri"/>
              <a:sym typeface="Calibri"/>
            </a:endParaRPr>
          </a:p>
        </p:txBody>
      </p:sp>
      <p:grpSp>
        <p:nvGrpSpPr>
          <p:cNvPr id="353" name="Google Shape;353;p41"/>
          <p:cNvGrpSpPr/>
          <p:nvPr/>
        </p:nvGrpSpPr>
        <p:grpSpPr>
          <a:xfrm>
            <a:off x="9297896" y="1924262"/>
            <a:ext cx="2858243" cy="4325280"/>
            <a:chOff x="9297896" y="1924262"/>
            <a:chExt cx="2858243" cy="4325280"/>
          </a:xfrm>
        </p:grpSpPr>
        <p:grpSp>
          <p:nvGrpSpPr>
            <p:cNvPr id="354" name="Google Shape;354;p41"/>
            <p:cNvGrpSpPr/>
            <p:nvPr/>
          </p:nvGrpSpPr>
          <p:grpSpPr>
            <a:xfrm>
              <a:off x="9297896" y="1924262"/>
              <a:ext cx="2858243" cy="4325280"/>
              <a:chOff x="9297896" y="1924262"/>
              <a:chExt cx="2858243" cy="4325280"/>
            </a:xfrm>
          </p:grpSpPr>
          <p:pic>
            <p:nvPicPr>
              <p:cNvPr id="355" name="Google Shape;355;p41" descr="The Assess, Plan, Do, Review Cycle"/>
              <p:cNvPicPr preferRelativeResize="0"/>
              <p:nvPr/>
            </p:nvPicPr>
            <p:blipFill rotWithShape="1">
              <a:blip r:embed="rId3">
                <a:alphaModFix/>
              </a:blip>
              <a:srcRect/>
              <a:stretch/>
            </p:blipFill>
            <p:spPr>
              <a:xfrm>
                <a:off x="9297896" y="2043954"/>
                <a:ext cx="2858243" cy="4205588"/>
              </a:xfrm>
              <a:prstGeom prst="rect">
                <a:avLst/>
              </a:prstGeom>
              <a:noFill/>
              <a:ln>
                <a:noFill/>
              </a:ln>
            </p:spPr>
          </p:pic>
          <p:sp>
            <p:nvSpPr>
              <p:cNvPr id="356" name="Google Shape;356;p41"/>
              <p:cNvSpPr/>
              <p:nvPr/>
            </p:nvSpPr>
            <p:spPr>
              <a:xfrm rot="-5400000">
                <a:off x="10440572" y="2022711"/>
                <a:ext cx="1222348" cy="1025450"/>
              </a:xfrm>
              <a:prstGeom prst="chord">
                <a:avLst>
                  <a:gd name="adj1" fmla="val 5386006"/>
                  <a:gd name="adj2" fmla="val 16200000"/>
                </a:avLst>
              </a:prstGeom>
              <a:solidFill>
                <a:srgbClr val="CC006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57" name="Google Shape;357;p41"/>
              <p:cNvSpPr txBox="1"/>
              <p:nvPr/>
            </p:nvSpPr>
            <p:spPr>
              <a:xfrm>
                <a:off x="10539022" y="2519081"/>
                <a:ext cx="1017976" cy="5078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900" b="1">
                    <a:solidFill>
                      <a:schemeClr val="lt1"/>
                    </a:solidFill>
                    <a:latin typeface="Calibri"/>
                    <a:ea typeface="Calibri"/>
                    <a:cs typeface="Calibri"/>
                    <a:sym typeface="Calibri"/>
                  </a:rPr>
                  <a:t>OAIP through whole school inclusive systems</a:t>
                </a:r>
                <a:endParaRPr/>
              </a:p>
            </p:txBody>
          </p:sp>
        </p:grpSp>
        <p:sp>
          <p:nvSpPr>
            <p:cNvPr id="358" name="Google Shape;358;p41"/>
            <p:cNvSpPr txBox="1"/>
            <p:nvPr/>
          </p:nvSpPr>
          <p:spPr>
            <a:xfrm>
              <a:off x="10241695" y="5200087"/>
              <a:ext cx="1017976" cy="230832"/>
            </a:xfrm>
            <a:prstGeom prst="rect">
              <a:avLst/>
            </a:prstGeom>
            <a:solidFill>
              <a:srgbClr val="009692"/>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900" b="1">
                  <a:solidFill>
                    <a:schemeClr val="lt1"/>
                  </a:solidFill>
                  <a:latin typeface="Calibri"/>
                  <a:ea typeface="Calibri"/>
                  <a:cs typeface="Calibri"/>
                  <a:sym typeface="Calibri"/>
                </a:rPr>
                <a:t>MONITORING</a:t>
              </a:r>
              <a:endParaRPr/>
            </a:p>
          </p:txBody>
        </p:sp>
        <p:sp>
          <p:nvSpPr>
            <p:cNvPr id="359" name="Google Shape;359;p41"/>
            <p:cNvSpPr/>
            <p:nvPr/>
          </p:nvSpPr>
          <p:spPr>
            <a:xfrm>
              <a:off x="9538446" y="3408090"/>
              <a:ext cx="779929" cy="742569"/>
            </a:xfrm>
            <a:prstGeom prst="ellipse">
              <a:avLst/>
            </a:prstGeom>
            <a:solidFill>
              <a:srgbClr val="4D009A"/>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800" b="1">
                  <a:solidFill>
                    <a:schemeClr val="lt1"/>
                  </a:solidFill>
                  <a:latin typeface="Calibri"/>
                  <a:ea typeface="Calibri"/>
                  <a:cs typeface="Calibri"/>
                  <a:sym typeface="Calibri"/>
                </a:rPr>
                <a:t>Progress means support is no longer required</a:t>
              </a:r>
              <a:endParaRPr/>
            </a:p>
          </p:txBody>
        </p:sp>
      </p:grpSp>
      <p:pic>
        <p:nvPicPr>
          <p:cNvPr id="360" name="Google Shape;360;p41"/>
          <p:cNvPicPr preferRelativeResize="0"/>
          <p:nvPr/>
        </p:nvPicPr>
        <p:blipFill>
          <a:blip r:embed="rId4">
            <a:alphaModFix/>
          </a:blip>
          <a:stretch>
            <a:fillRect/>
          </a:stretch>
        </p:blipFill>
        <p:spPr>
          <a:xfrm>
            <a:off x="10409701" y="219450"/>
            <a:ext cx="1464425" cy="14644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42"/>
          <p:cNvSpPr txBox="1"/>
          <p:nvPr/>
        </p:nvSpPr>
        <p:spPr>
          <a:xfrm>
            <a:off x="914009" y="278776"/>
            <a:ext cx="9090991" cy="1282154"/>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dk1"/>
              </a:buClr>
              <a:buSzPct val="100000"/>
              <a:buFont typeface="Calibri"/>
              <a:buNone/>
            </a:pPr>
            <a:r>
              <a:rPr lang="en-GB" sz="4400" b="1">
                <a:solidFill>
                  <a:schemeClr val="dk1"/>
                </a:solidFill>
                <a:latin typeface="Calibri"/>
                <a:ea typeface="Calibri"/>
                <a:cs typeface="Calibri"/>
                <a:sym typeface="Calibri"/>
              </a:rPr>
              <a:t>What should I do if I am not satisfied with a decision or what is happening?</a:t>
            </a:r>
            <a:endParaRPr/>
          </a:p>
        </p:txBody>
      </p:sp>
      <p:sp>
        <p:nvSpPr>
          <p:cNvPr id="366" name="Google Shape;366;p42"/>
          <p:cNvSpPr txBox="1"/>
          <p:nvPr/>
        </p:nvSpPr>
        <p:spPr>
          <a:xfrm>
            <a:off x="259977" y="1683877"/>
            <a:ext cx="8946780" cy="5003792"/>
          </a:xfrm>
          <a:prstGeom prst="rect">
            <a:avLst/>
          </a:prstGeom>
          <a:solidFill>
            <a:srgbClr val="DBDBDB"/>
          </a:solidFill>
          <a:ln w="76200"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just" rtl="0">
              <a:lnSpc>
                <a:spcPct val="90000"/>
              </a:lnSpc>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Your first point of contact should be the person responsible – this may be your child’s class teacher, the school SENDCo or the Head of School. </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You are encouraged to speak to them first and explain your concerns. </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If you are not satisfied that your concern has been addressed, then please ask for the contact details of the most appropriate senior member of staff. </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If you still feel the issues are unresolved, then please follow the Trust’s Complaints Procedure &amp; Policy.</a:t>
            </a:r>
            <a:endParaRPr/>
          </a:p>
          <a:p>
            <a:pPr marL="228600" marR="0" lvl="0" indent="-228600" algn="just" rtl="0">
              <a:lnSpc>
                <a:spcPct val="90000"/>
              </a:lnSpc>
              <a:spcBef>
                <a:spcPts val="100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If your concern is with the Local Authority, then please contact Devon Information Advice and Support (DiAS) or Parent Carer Forum Devon. </a:t>
            </a:r>
            <a:endParaRPr/>
          </a:p>
        </p:txBody>
      </p:sp>
      <p:sp>
        <p:nvSpPr>
          <p:cNvPr id="367" name="Google Shape;367;p42"/>
          <p:cNvSpPr/>
          <p:nvPr/>
        </p:nvSpPr>
        <p:spPr>
          <a:xfrm>
            <a:off x="9339902" y="1794056"/>
            <a:ext cx="2754061" cy="1428750"/>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lvl="0" indent="0" algn="ctr" rtl="0">
              <a:spcBef>
                <a:spcPts val="0"/>
              </a:spcBef>
              <a:spcAft>
                <a:spcPts val="0"/>
              </a:spcAft>
              <a:buNone/>
            </a:pPr>
            <a:endParaRPr sz="1800">
              <a:solidFill>
                <a:schemeClr val="dk1"/>
              </a:solidFill>
              <a:latin typeface="Calibri"/>
              <a:ea typeface="Calibri"/>
              <a:cs typeface="Calibri"/>
              <a:sym typeface="Calibri"/>
            </a:endParaRPr>
          </a:p>
          <a:p>
            <a:pPr marL="0" marR="0" lvl="0" indent="0" algn="ctr" rtl="0">
              <a:spcBef>
                <a:spcPts val="0"/>
              </a:spcBef>
              <a:spcAft>
                <a:spcPts val="0"/>
              </a:spcAft>
              <a:buNone/>
            </a:pPr>
            <a:r>
              <a:rPr lang="en-GB" sz="1600" u="sng">
                <a:solidFill>
                  <a:schemeClr val="hlink"/>
                </a:solidFill>
                <a:hlinkClick r:id="rId3"/>
              </a:rPr>
              <a:t>Pilton Bluecoat C of E Academy - TEAM TRUST POLICIES</a:t>
            </a:r>
            <a:endParaRPr sz="2300">
              <a:solidFill>
                <a:schemeClr val="dk1"/>
              </a:solidFill>
              <a:latin typeface="Calibri"/>
              <a:ea typeface="Calibri"/>
              <a:cs typeface="Calibri"/>
              <a:sym typeface="Calibri"/>
            </a:endParaRPr>
          </a:p>
        </p:txBody>
      </p:sp>
      <p:pic>
        <p:nvPicPr>
          <p:cNvPr id="368" name="Google Shape;368;p42" descr="TEAM Multi-Academy Trust"/>
          <p:cNvPicPr preferRelativeResize="0"/>
          <p:nvPr/>
        </p:nvPicPr>
        <p:blipFill rotWithShape="1">
          <a:blip r:embed="rId4">
            <a:alphaModFix/>
          </a:blip>
          <a:srcRect/>
          <a:stretch/>
        </p:blipFill>
        <p:spPr>
          <a:xfrm>
            <a:off x="10381128" y="132982"/>
            <a:ext cx="1550895" cy="1550895"/>
          </a:xfrm>
          <a:prstGeom prst="rect">
            <a:avLst/>
          </a:prstGeom>
          <a:noFill/>
          <a:ln>
            <a:noFill/>
          </a:ln>
        </p:spPr>
      </p:pic>
      <p:sp>
        <p:nvSpPr>
          <p:cNvPr id="369" name="Google Shape;369;p42"/>
          <p:cNvSpPr/>
          <p:nvPr/>
        </p:nvSpPr>
        <p:spPr>
          <a:xfrm>
            <a:off x="9339902" y="3433482"/>
            <a:ext cx="2754061" cy="1428750"/>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b" anchorCtr="0">
            <a:noAutofit/>
          </a:bodyPr>
          <a:lstStyle/>
          <a:p>
            <a:pPr marL="0" marR="0" lvl="0" indent="0" algn="ctr" rtl="0">
              <a:spcBef>
                <a:spcPts val="0"/>
              </a:spcBef>
              <a:spcAft>
                <a:spcPts val="0"/>
              </a:spcAft>
              <a:buNone/>
            </a:pPr>
            <a:endParaRPr sz="1800" u="sng">
              <a:solidFill>
                <a:schemeClr val="hlink"/>
              </a:solidFill>
              <a:latin typeface="Calibri"/>
              <a:ea typeface="Calibri"/>
              <a:cs typeface="Calibri"/>
              <a:sym typeface="Calibri"/>
              <a:hlinkClick r:id="rId5"/>
            </a:endParaRPr>
          </a:p>
          <a:p>
            <a:pPr marL="0" marR="0" lvl="0" indent="0" algn="ctr" rtl="0">
              <a:spcBef>
                <a:spcPts val="0"/>
              </a:spcBef>
              <a:spcAft>
                <a:spcPts val="0"/>
              </a:spcAft>
              <a:buNone/>
            </a:pPr>
            <a:endParaRPr sz="1800" u="sng">
              <a:solidFill>
                <a:schemeClr val="hlink"/>
              </a:solidFill>
              <a:latin typeface="Calibri"/>
              <a:ea typeface="Calibri"/>
              <a:cs typeface="Calibri"/>
              <a:sym typeface="Calibri"/>
              <a:hlinkClick r:id="rId5"/>
            </a:endParaRPr>
          </a:p>
          <a:p>
            <a:pPr marL="0" marR="0" lvl="0" indent="0" algn="ctr" rtl="0">
              <a:spcBef>
                <a:spcPts val="0"/>
              </a:spcBef>
              <a:spcAft>
                <a:spcPts val="0"/>
              </a:spcAft>
              <a:buNone/>
            </a:pPr>
            <a:r>
              <a:rPr lang="en-GB" sz="1800" u="sng">
                <a:solidFill>
                  <a:schemeClr val="hlink"/>
                </a:solidFill>
                <a:latin typeface="Calibri"/>
                <a:ea typeface="Calibri"/>
                <a:cs typeface="Calibri"/>
                <a:sym typeface="Calibri"/>
                <a:hlinkClick r:id="rId5"/>
              </a:rPr>
              <a:t>Devon Information Advice and Support</a:t>
            </a:r>
            <a:endParaRPr sz="1800">
              <a:solidFill>
                <a:schemeClr val="dk1"/>
              </a:solidFill>
              <a:latin typeface="Calibri"/>
              <a:ea typeface="Calibri"/>
              <a:cs typeface="Calibri"/>
              <a:sym typeface="Calibri"/>
            </a:endParaRPr>
          </a:p>
        </p:txBody>
      </p:sp>
      <p:pic>
        <p:nvPicPr>
          <p:cNvPr id="370" name="Google Shape;370;p42" descr="DiAS Logo (Link to homepage)"/>
          <p:cNvPicPr preferRelativeResize="0"/>
          <p:nvPr/>
        </p:nvPicPr>
        <p:blipFill rotWithShape="1">
          <a:blip r:embed="rId6">
            <a:alphaModFix/>
          </a:blip>
          <a:srcRect/>
          <a:stretch/>
        </p:blipFill>
        <p:spPr>
          <a:xfrm>
            <a:off x="10250880" y="3459428"/>
            <a:ext cx="932103" cy="706359"/>
          </a:xfrm>
          <a:prstGeom prst="rect">
            <a:avLst/>
          </a:prstGeom>
          <a:noFill/>
          <a:ln>
            <a:noFill/>
          </a:ln>
        </p:spPr>
      </p:pic>
      <p:sp>
        <p:nvSpPr>
          <p:cNvPr id="371" name="Google Shape;371;p42"/>
          <p:cNvSpPr/>
          <p:nvPr/>
        </p:nvSpPr>
        <p:spPr>
          <a:xfrm>
            <a:off x="9357829" y="5072908"/>
            <a:ext cx="2754061" cy="1428750"/>
          </a:xfrm>
          <a:prstGeom prst="roundRect">
            <a:avLst>
              <a:gd name="adj" fmla="val 16667"/>
            </a:avLst>
          </a:prstGeom>
          <a:solidFill>
            <a:srgbClr val="DBDBDB"/>
          </a:solidFill>
          <a:ln w="19050" cap="flat" cmpd="sng">
            <a:solidFill>
              <a:schemeClr val="dk1"/>
            </a:solidFill>
            <a:prstDash val="solid"/>
            <a:miter lim="800000"/>
            <a:headEnd type="none" w="sm" len="sm"/>
            <a:tailEnd type="none" w="sm" len="sm"/>
          </a:ln>
        </p:spPr>
        <p:txBody>
          <a:bodyPr spcFirstLastPara="1" wrap="square" lIns="91425" tIns="45700" rIns="91425" bIns="45700" anchor="b" anchorCtr="0">
            <a:noAutofit/>
          </a:bodyPr>
          <a:lstStyle/>
          <a:p>
            <a:pPr marL="0" marR="0" lvl="0" indent="0" algn="ctr" rtl="0">
              <a:spcBef>
                <a:spcPts val="0"/>
              </a:spcBef>
              <a:spcAft>
                <a:spcPts val="0"/>
              </a:spcAft>
              <a:buNone/>
            </a:pPr>
            <a:r>
              <a:rPr lang="en-GB" sz="1800" u="sng">
                <a:solidFill>
                  <a:schemeClr val="hlink"/>
                </a:solidFill>
                <a:latin typeface="Calibri"/>
                <a:ea typeface="Calibri"/>
                <a:cs typeface="Calibri"/>
                <a:sym typeface="Calibri"/>
                <a:hlinkClick r:id="rId7"/>
              </a:rPr>
              <a:t>Parent Carer Forum Devon</a:t>
            </a:r>
            <a:endParaRPr sz="1800" u="sng">
              <a:solidFill>
                <a:schemeClr val="hlink"/>
              </a:solidFill>
              <a:latin typeface="Calibri"/>
              <a:ea typeface="Calibri"/>
              <a:cs typeface="Calibri"/>
              <a:sym typeface="Calibri"/>
              <a:hlinkClick r:id="rId5"/>
            </a:endParaRPr>
          </a:p>
        </p:txBody>
      </p:sp>
      <p:pic>
        <p:nvPicPr>
          <p:cNvPr id="372" name="Google Shape;372;p42" descr="https://www.parentcarerforumdevon.org/wp-content/uploads/2021/02/Full-Logo-Gradient.png"/>
          <p:cNvPicPr preferRelativeResize="0"/>
          <p:nvPr/>
        </p:nvPicPr>
        <p:blipFill rotWithShape="1">
          <a:blip r:embed="rId8">
            <a:alphaModFix/>
          </a:blip>
          <a:srcRect/>
          <a:stretch/>
        </p:blipFill>
        <p:spPr>
          <a:xfrm>
            <a:off x="10139648" y="5122519"/>
            <a:ext cx="1154565" cy="664764"/>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5445</Words>
  <Application>Microsoft Office PowerPoint</Application>
  <PresentationFormat>Widescreen</PresentationFormat>
  <Paragraphs>272</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Calibri</vt:lpstr>
      <vt:lpstr>Office Theme</vt:lpstr>
      <vt:lpstr>Pilton Bluecoat Academy</vt:lpstr>
      <vt:lpstr>PowerPoint Presentation</vt:lpstr>
      <vt:lpstr>PowerPoint Presentation</vt:lpstr>
      <vt:lpstr>PowerPoint Presentation</vt:lpstr>
      <vt:lpstr>Our Drivers</vt:lpstr>
      <vt:lpstr>Building Learning Power</vt:lpstr>
      <vt:lpstr>Building Futures</vt:lpstr>
      <vt:lpstr>Building Community</vt:lpstr>
      <vt:lpstr>Building Self Esteem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Pilton Bluecoat Academy</dc:title>
  <dc:creator>Michelle Sampson</dc:creator>
  <cp:lastModifiedBy>Michelle Sampson</cp:lastModifiedBy>
  <cp:revision>1</cp:revision>
  <dcterms:modified xsi:type="dcterms:W3CDTF">2025-11-26T11:41:18Z</dcterms:modified>
</cp:coreProperties>
</file>