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9" name="Google Shape;139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2" name="Google Shape;152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1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type="ctrTitle"/>
          </p:nvPr>
        </p:nvSpPr>
        <p:spPr>
          <a:xfrm>
            <a:off x="1537063" y="2038743"/>
            <a:ext cx="9144000" cy="92850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Calibri"/>
              <a:buNone/>
            </a:pPr>
            <a:r>
              <a:rPr b="1" lang="en-GB" sz="8000"/>
              <a:t>Grammar Recap</a:t>
            </a:r>
            <a:endParaRPr b="1" sz="8000"/>
          </a:p>
        </p:txBody>
      </p:sp>
      <p:sp>
        <p:nvSpPr>
          <p:cNvPr id="85" name="Google Shape;85;p13"/>
          <p:cNvSpPr txBox="1"/>
          <p:nvPr>
            <p:ph idx="1" type="subTitle"/>
          </p:nvPr>
        </p:nvSpPr>
        <p:spPr>
          <a:xfrm>
            <a:off x="1658945" y="3553680"/>
            <a:ext cx="9144000" cy="1886066"/>
          </a:xfrm>
          <a:prstGeom prst="rect">
            <a:avLst/>
          </a:prstGeom>
          <a:solidFill>
            <a:srgbClr val="FEE599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06400" lvl="0" marL="45720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3600"/>
              <a:t>Tell the person next to you what we were revising in the previous grammar lesson before the gameshow? </a:t>
            </a:r>
            <a:endParaRPr b="1" sz="36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56344" y="1491938"/>
            <a:ext cx="9918499" cy="245366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4"/>
          <p:cNvSpPr txBox="1"/>
          <p:nvPr/>
        </p:nvSpPr>
        <p:spPr>
          <a:xfrm>
            <a:off x="622662" y="226422"/>
            <a:ext cx="10985864" cy="646331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tense is shown below? </a:t>
            </a:r>
            <a:endParaRPr b="1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2" name="Google Shape;92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73833" y="4984373"/>
            <a:ext cx="9883519" cy="11147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25115" y="1430321"/>
            <a:ext cx="10128254" cy="246295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5"/>
          <p:cNvSpPr txBox="1"/>
          <p:nvPr/>
        </p:nvSpPr>
        <p:spPr>
          <a:xfrm>
            <a:off x="622662" y="226422"/>
            <a:ext cx="10985864" cy="646331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tense is shown below? </a:t>
            </a:r>
            <a:endParaRPr b="1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9" name="Google Shape;99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2662" y="4413133"/>
            <a:ext cx="11195701" cy="16123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6"/>
          <p:cNvSpPr txBox="1"/>
          <p:nvPr/>
        </p:nvSpPr>
        <p:spPr>
          <a:xfrm>
            <a:off x="622662" y="226422"/>
            <a:ext cx="10985864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Types of tenses </a:t>
            </a:r>
            <a:endParaRPr/>
          </a:p>
        </p:txBody>
      </p:sp>
      <p:pic>
        <p:nvPicPr>
          <p:cNvPr id="105" name="Google Shape;105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74112" y="4687908"/>
            <a:ext cx="6870748" cy="17825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73517" y="1103108"/>
            <a:ext cx="7951776" cy="28070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8800" y="554432"/>
            <a:ext cx="8538011" cy="58036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/>
          <p:nvPr/>
        </p:nvSpPr>
        <p:spPr>
          <a:xfrm>
            <a:off x="622662" y="226422"/>
            <a:ext cx="10985864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Types of tenses </a:t>
            </a:r>
            <a:endParaRPr/>
          </a:p>
        </p:txBody>
      </p:sp>
      <p:pic>
        <p:nvPicPr>
          <p:cNvPr id="117" name="Google Shape;117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84663" y="1056744"/>
            <a:ext cx="9074331" cy="55023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9"/>
          <p:cNvSpPr txBox="1"/>
          <p:nvPr/>
        </p:nvSpPr>
        <p:spPr>
          <a:xfrm>
            <a:off x="3419883" y="1724917"/>
            <a:ext cx="5081452" cy="2554545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teacher </a:t>
            </a:r>
            <a:r>
              <a:rPr b="0" i="0" lang="en-GB" sz="3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was teaching </a:t>
            </a: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 a class.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He </a:t>
            </a:r>
            <a:r>
              <a:rPr b="0" i="0" lang="en-GB" sz="3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was eating </a:t>
            </a: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food.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They </a:t>
            </a:r>
            <a:r>
              <a:rPr b="0" i="0" lang="en-GB" sz="3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were playing </a:t>
            </a: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basketball after school.  </a:t>
            </a:r>
            <a:endParaRPr/>
          </a:p>
        </p:txBody>
      </p:sp>
      <p:sp>
        <p:nvSpPr>
          <p:cNvPr id="123" name="Google Shape;123;p19"/>
          <p:cNvSpPr txBox="1"/>
          <p:nvPr/>
        </p:nvSpPr>
        <p:spPr>
          <a:xfrm>
            <a:off x="566678" y="301067"/>
            <a:ext cx="10985864" cy="646331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tense is shown below? </a:t>
            </a:r>
            <a:endParaRPr b="1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4" name="Google Shape;12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257618">
            <a:off x="3466708" y="4791212"/>
            <a:ext cx="4366184" cy="1414526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0"/>
          <p:cNvSpPr txBox="1"/>
          <p:nvPr/>
        </p:nvSpPr>
        <p:spPr>
          <a:xfrm>
            <a:off x="566678" y="301067"/>
            <a:ext cx="10985864" cy="646331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tense is shown below? </a:t>
            </a:r>
            <a:endParaRPr b="1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20"/>
          <p:cNvSpPr txBox="1"/>
          <p:nvPr/>
        </p:nvSpPr>
        <p:spPr>
          <a:xfrm>
            <a:off x="3882373" y="1519643"/>
            <a:ext cx="5081452" cy="2062103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 </a:t>
            </a:r>
            <a:r>
              <a:rPr b="0" i="0" lang="en-GB" sz="3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am eating </a:t>
            </a: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fruit.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Ben </a:t>
            </a:r>
            <a:r>
              <a:rPr b="0" i="0" lang="en-GB" sz="3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is reading </a:t>
            </a: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book.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They </a:t>
            </a:r>
            <a:r>
              <a:rPr b="0" i="0" lang="en-GB" sz="3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are going </a:t>
            </a: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the office.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1" name="Google Shape;13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74150">
            <a:off x="3587039" y="4505501"/>
            <a:ext cx="4350204" cy="1448118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8664" y="546530"/>
            <a:ext cx="10393980" cy="58819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2"/>
          <p:cNvSpPr txBox="1"/>
          <p:nvPr>
            <p:ph type="ctrTitle"/>
          </p:nvPr>
        </p:nvSpPr>
        <p:spPr>
          <a:xfrm>
            <a:off x="1537063" y="2038743"/>
            <a:ext cx="9144000" cy="92850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Calibri"/>
              <a:buNone/>
            </a:pPr>
            <a:r>
              <a:rPr b="1" lang="en-GB" sz="8000"/>
              <a:t>Grammar gameshow  revision</a:t>
            </a:r>
            <a:endParaRPr b="1" sz="8000"/>
          </a:p>
        </p:txBody>
      </p:sp>
      <p:sp>
        <p:nvSpPr>
          <p:cNvPr id="142" name="Google Shape;142;p22"/>
          <p:cNvSpPr txBox="1"/>
          <p:nvPr>
            <p:ph idx="1" type="subTitle"/>
          </p:nvPr>
        </p:nvSpPr>
        <p:spPr>
          <a:xfrm>
            <a:off x="1686937" y="3777616"/>
            <a:ext cx="9144000" cy="1811421"/>
          </a:xfrm>
          <a:prstGeom prst="rect">
            <a:avLst/>
          </a:prstGeom>
          <a:solidFill>
            <a:srgbClr val="FEE599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06400" lvl="0" marL="45720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3600"/>
              <a:t>There will be a gameshow competition based around these types of questions. </a:t>
            </a:r>
            <a:r>
              <a:rPr b="1" lang="en-GB" sz="3600"/>
              <a:t>Who will walk away with the prize…?</a:t>
            </a:r>
            <a:endParaRPr b="1" sz="36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3"/>
          <p:cNvSpPr txBox="1"/>
          <p:nvPr/>
        </p:nvSpPr>
        <p:spPr>
          <a:xfrm>
            <a:off x="622662" y="226422"/>
            <a:ext cx="10985864" cy="64633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Subject/object </a:t>
            </a:r>
            <a:endParaRPr/>
          </a:p>
        </p:txBody>
      </p:sp>
      <p:sp>
        <p:nvSpPr>
          <p:cNvPr id="148" name="Google Shape;148;p23"/>
          <p:cNvSpPr txBox="1"/>
          <p:nvPr/>
        </p:nvSpPr>
        <p:spPr>
          <a:xfrm>
            <a:off x="622662" y="1136468"/>
            <a:ext cx="4349931" cy="4524315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As a basic rule, </a:t>
            </a: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b="1" i="0" lang="en-GB" sz="3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subject </a:t>
            </a: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is the person or thing doing something.</a:t>
            </a: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b="1" i="0" lang="en-GB" sz="32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object</a:t>
            </a: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having something done to it.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Mary</a:t>
            </a: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caught a </a:t>
            </a:r>
            <a:r>
              <a:rPr b="1" i="0" lang="en-GB" sz="32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train</a:t>
            </a: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to Liverpool to see </a:t>
            </a:r>
            <a:r>
              <a:rPr b="1" i="0" lang="en-GB" sz="3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her </a:t>
            </a: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friend </a:t>
            </a:r>
            <a:r>
              <a:rPr b="1" i="0" lang="en-GB" sz="32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Lucy</a:t>
            </a: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b="0" i="0" sz="8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9" name="Google Shape;149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22312" y="1136468"/>
            <a:ext cx="6395222" cy="1711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9209" y="375692"/>
            <a:ext cx="10720704" cy="61818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5"/>
          <p:cNvSpPr txBox="1"/>
          <p:nvPr/>
        </p:nvSpPr>
        <p:spPr>
          <a:xfrm>
            <a:off x="622662" y="226422"/>
            <a:ext cx="10985864" cy="646331"/>
          </a:xfrm>
          <a:prstGeom prst="rect">
            <a:avLst/>
          </a:prstGeom>
          <a:solidFill>
            <a:srgbClr val="BF90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Passive voice </a:t>
            </a:r>
            <a:endParaRPr/>
          </a:p>
        </p:txBody>
      </p:sp>
      <p:sp>
        <p:nvSpPr>
          <p:cNvPr id="160" name="Google Shape;160;p25"/>
          <p:cNvSpPr txBox="1"/>
          <p:nvPr/>
        </p:nvSpPr>
        <p:spPr>
          <a:xfrm>
            <a:off x="622662" y="1136468"/>
            <a:ext cx="4349931" cy="4401205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b="1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passive voice </a:t>
            </a:r>
            <a:r>
              <a:rPr b="0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is when the verb in the sentence is being done by the object to the subject. E.g. The </a:t>
            </a:r>
            <a:r>
              <a:rPr b="0" i="0" lang="en-GB" sz="28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man</a:t>
            </a:r>
            <a:r>
              <a:rPr b="0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GB" sz="28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(subject) </a:t>
            </a:r>
            <a:r>
              <a:rPr b="0" i="0" lang="en-GB" sz="2800" u="none" cap="none" strike="noStrik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was chased (verb) </a:t>
            </a:r>
            <a:r>
              <a:rPr b="0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by the </a:t>
            </a:r>
            <a:r>
              <a:rPr b="0" i="0" lang="en-GB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dog (object)</a:t>
            </a:r>
            <a:r>
              <a:rPr b="0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Often the sentence will have was or by in. 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1" name="Google Shape;16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19602" y="4370686"/>
            <a:ext cx="6498227" cy="17906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626690" y="1002563"/>
            <a:ext cx="5668328" cy="26191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6"/>
          <p:cNvSpPr txBox="1"/>
          <p:nvPr/>
        </p:nvSpPr>
        <p:spPr>
          <a:xfrm>
            <a:off x="622662" y="226422"/>
            <a:ext cx="10985864" cy="646331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Speech</a:t>
            </a:r>
            <a:endParaRPr/>
          </a:p>
        </p:txBody>
      </p:sp>
      <p:sp>
        <p:nvSpPr>
          <p:cNvPr id="168" name="Google Shape;168;p26"/>
          <p:cNvSpPr txBox="1"/>
          <p:nvPr/>
        </p:nvSpPr>
        <p:spPr>
          <a:xfrm>
            <a:off x="622662" y="1136468"/>
            <a:ext cx="4349931" cy="4031873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Write out and add in the correct punctuation to the speech below.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teacher always shouts don’t forget to underline the date and title. </a:t>
            </a:r>
            <a:endParaRPr b="1" i="0" sz="5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9" name="Google Shape;169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72496" y="1035887"/>
            <a:ext cx="6823710" cy="29910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7"/>
          <p:cNvSpPr txBox="1"/>
          <p:nvPr/>
        </p:nvSpPr>
        <p:spPr>
          <a:xfrm>
            <a:off x="622662" y="226422"/>
            <a:ext cx="10985864" cy="646331"/>
          </a:xfrm>
          <a:prstGeom prst="rect">
            <a:avLst/>
          </a:prstGeom>
          <a:solidFill>
            <a:srgbClr val="C4E0B2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Inserting capital letters to a sentence </a:t>
            </a:r>
            <a:endParaRPr/>
          </a:p>
        </p:txBody>
      </p:sp>
      <p:sp>
        <p:nvSpPr>
          <p:cNvPr id="175" name="Google Shape;175;p27"/>
          <p:cNvSpPr txBox="1"/>
          <p:nvPr/>
        </p:nvSpPr>
        <p:spPr>
          <a:xfrm>
            <a:off x="622662" y="1136468"/>
            <a:ext cx="5081452" cy="55092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Remember that proper nouns (places and names of people) need capital letters.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Write the sentence out below inserting capital letters in the correct place. </a:t>
            </a:r>
            <a:endParaRPr b="0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 wednesday, auntie sandra flew from australia to england. She event flew of the pacific ocean.  </a:t>
            </a:r>
            <a:endParaRPr b="1" i="0" sz="5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6" name="Google Shape;176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39247" y="1136468"/>
            <a:ext cx="6000206" cy="19173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