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4" name="Google Shape;14;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4"/>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4" name="Google Shape;24;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6.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ph type="title"/>
          </p:nvPr>
        </p:nvSpPr>
        <p:spPr>
          <a:xfrm>
            <a:off x="467544" y="2132856"/>
            <a:ext cx="8229600" cy="1800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omic Sans MS"/>
              <a:buNone/>
            </a:pPr>
            <a:r>
              <a:rPr b="1" lang="en-GB">
                <a:latin typeface="Comic Sans MS"/>
                <a:ea typeface="Comic Sans MS"/>
                <a:cs typeface="Comic Sans MS"/>
                <a:sym typeface="Comic Sans MS"/>
              </a:rPr>
              <a:t>Comprehension Paper for KS2 SATS – Revision</a:t>
            </a:r>
            <a:br>
              <a:rPr b="1" lang="en-GB">
                <a:latin typeface="Comic Sans MS"/>
                <a:ea typeface="Comic Sans MS"/>
                <a:cs typeface="Comic Sans MS"/>
                <a:sym typeface="Comic Sans MS"/>
              </a:rPr>
            </a:br>
            <a:r>
              <a:rPr b="1" lang="en-GB">
                <a:latin typeface="Comic Sans MS"/>
                <a:ea typeface="Comic Sans MS"/>
                <a:cs typeface="Comic Sans MS"/>
                <a:sym typeface="Comic Sans MS"/>
              </a:rPr>
              <a:t>3 mark questions</a:t>
            </a:r>
            <a:endParaRPr b="1">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b="1" lang="en-GB"/>
              <a:t>3 mark questions – tips 1</a:t>
            </a:r>
            <a:endParaRPr b="1"/>
          </a:p>
        </p:txBody>
      </p:sp>
      <p:sp>
        <p:nvSpPr>
          <p:cNvPr id="90" name="Google Shape;90;p1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spcBef>
                <a:spcPts val="0"/>
              </a:spcBef>
              <a:spcAft>
                <a:spcPts val="0"/>
              </a:spcAft>
              <a:buClr>
                <a:srgbClr val="FF0000"/>
              </a:buClr>
              <a:buSzPct val="100000"/>
              <a:buChar char="•"/>
            </a:pPr>
            <a:r>
              <a:rPr lang="en-GB">
                <a:solidFill>
                  <a:srgbClr val="FF0000"/>
                </a:solidFill>
              </a:rPr>
              <a:t>Read the question carefully and look at what is it asking you. Make sure your answer is directly linking to the question.</a:t>
            </a:r>
            <a:endParaRPr/>
          </a:p>
          <a:p>
            <a:pPr indent="-342900" lvl="0" marL="342900" rtl="0" algn="l">
              <a:spcBef>
                <a:spcPts val="592"/>
              </a:spcBef>
              <a:spcAft>
                <a:spcPts val="0"/>
              </a:spcAft>
              <a:buClr>
                <a:schemeClr val="dk1"/>
              </a:buClr>
              <a:buSzPct val="100000"/>
              <a:buChar char="•"/>
            </a:pPr>
            <a:r>
              <a:rPr lang="en-GB"/>
              <a:t>If the question is asking you two/three points, make sure your individual point is clearly distinguished. Also, make sure your points are different. </a:t>
            </a:r>
            <a:endParaRPr/>
          </a:p>
          <a:p>
            <a:pPr indent="-342900" lvl="0" marL="342900" rtl="0" algn="l">
              <a:spcBef>
                <a:spcPts val="592"/>
              </a:spcBef>
              <a:spcAft>
                <a:spcPts val="0"/>
              </a:spcAft>
              <a:buClr>
                <a:srgbClr val="FF0000"/>
              </a:buClr>
              <a:buSzPct val="100000"/>
              <a:buChar char="•"/>
            </a:pPr>
            <a:r>
              <a:rPr lang="en-GB">
                <a:solidFill>
                  <a:srgbClr val="FF0000"/>
                </a:solidFill>
              </a:rPr>
              <a:t>Make sure your handwriting is clear and your sentences make sense. READ THROUGH YOUR WORK!</a:t>
            </a:r>
            <a:endParaRPr/>
          </a:p>
          <a:p>
            <a:pPr indent="-154940" lvl="0" marL="342900" rtl="0" algn="l">
              <a:spcBef>
                <a:spcPts val="592"/>
              </a:spcBef>
              <a:spcAft>
                <a:spcPts val="0"/>
              </a:spcAft>
              <a:buClr>
                <a:schemeClr val="dk1"/>
              </a:buClr>
              <a:buSzPct val="100000"/>
              <a:buNone/>
            </a:pPr>
            <a:r>
              <a:t/>
            </a:r>
            <a:endParaRPr/>
          </a:p>
          <a:p>
            <a:pPr indent="-154940" lvl="0" marL="342900" rtl="0" algn="l">
              <a:spcBef>
                <a:spcPts val="592"/>
              </a:spcBef>
              <a:spcAft>
                <a:spcPts val="0"/>
              </a:spcAft>
              <a:buClr>
                <a:schemeClr val="dk1"/>
              </a:buClr>
              <a:buSzPct val="100000"/>
              <a:buNone/>
            </a:pPr>
            <a:r>
              <a:t/>
            </a:r>
            <a:endParaRPr/>
          </a:p>
          <a:p>
            <a:pPr indent="-154940" lvl="0" marL="342900" rtl="0" algn="l">
              <a:spcBef>
                <a:spcPts val="592"/>
              </a:spcBef>
              <a:spcAft>
                <a:spcPts val="0"/>
              </a:spcAft>
              <a:buClr>
                <a:schemeClr val="dk1"/>
              </a:buClr>
              <a:buSzPct val="100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3 mark questions – tips 2</a:t>
            </a:r>
            <a:endParaRPr/>
          </a:p>
        </p:txBody>
      </p:sp>
      <p:sp>
        <p:nvSpPr>
          <p:cNvPr id="96" name="Google Shape;96;p1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rgbClr val="FF0000"/>
              </a:buClr>
              <a:buSzPts val="2700"/>
              <a:buChar char="•"/>
            </a:pPr>
            <a:r>
              <a:rPr lang="en-GB" sz="2700">
                <a:solidFill>
                  <a:srgbClr val="FF0000"/>
                </a:solidFill>
              </a:rPr>
              <a:t>When referring to a character or the writer, avoid using ‘it’. Always use the name in your answer.</a:t>
            </a:r>
            <a:endParaRPr/>
          </a:p>
          <a:p>
            <a:pPr indent="-342900" lvl="0" marL="342900" rtl="0" algn="l">
              <a:spcBef>
                <a:spcPts val="540"/>
              </a:spcBef>
              <a:spcAft>
                <a:spcPts val="0"/>
              </a:spcAft>
              <a:buClr>
                <a:schemeClr val="dk1"/>
              </a:buClr>
              <a:buSzPts val="2700"/>
              <a:buChar char="•"/>
            </a:pPr>
            <a:r>
              <a:rPr lang="en-GB" sz="2700"/>
              <a:t>Support your points with an explanation. Your point can also be a quote from the text.</a:t>
            </a:r>
            <a:endParaRPr/>
          </a:p>
          <a:p>
            <a:pPr indent="-342900" lvl="0" marL="342900" rtl="0" algn="l">
              <a:spcBef>
                <a:spcPts val="540"/>
              </a:spcBef>
              <a:spcAft>
                <a:spcPts val="0"/>
              </a:spcAft>
              <a:buClr>
                <a:srgbClr val="FF0000"/>
              </a:buClr>
              <a:buSzPts val="2700"/>
              <a:buChar char="•"/>
            </a:pPr>
            <a:r>
              <a:rPr lang="en-GB" sz="2700">
                <a:solidFill>
                  <a:srgbClr val="FF0000"/>
                </a:solidFill>
              </a:rPr>
              <a:t>Normally making 2 points and supporting 1 with evidence is enough to get the three marks. </a:t>
            </a:r>
            <a:endParaRPr sz="2700">
              <a:solidFill>
                <a:srgbClr val="FF0000"/>
              </a:solidFill>
            </a:endParaRPr>
          </a:p>
          <a:p>
            <a:pPr indent="-139700" lvl="0" marL="342900" rtl="0" algn="l">
              <a:spcBef>
                <a:spcPts val="640"/>
              </a:spcBef>
              <a:spcAft>
                <a:spcPts val="0"/>
              </a:spcAft>
              <a:buClr>
                <a:schemeClr val="dk1"/>
              </a:buClr>
              <a:buSzPts val="3200"/>
              <a:buNone/>
            </a:pPr>
            <a:r>
              <a:t/>
            </a:r>
            <a:endParaRPr/>
          </a:p>
          <a:p>
            <a:pPr indent="-139700" lvl="0" marL="342900" rtl="0" algn="l">
              <a:spcBef>
                <a:spcPts val="640"/>
              </a:spcBef>
              <a:spcAft>
                <a:spcPts val="0"/>
              </a:spcAft>
              <a:buClr>
                <a:schemeClr val="dk1"/>
              </a:buClr>
              <a:buSzPts val="3200"/>
              <a:buNone/>
            </a:pPr>
            <a:r>
              <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MINI EXTRACT - Example</a:t>
            </a:r>
            <a:endParaRPr/>
          </a:p>
        </p:txBody>
      </p:sp>
      <p:sp>
        <p:nvSpPr>
          <p:cNvPr id="102" name="Google Shape;102;p1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i="1" lang="en-GB"/>
              <a:t>Gazing at the wall in front of him, he was attempting to make the most of his free time on his first day of school. Even if he had to spend time on the bench alone, he knew that it would get better. Alfie was determined to overcome his eyes that had become full of tears. Suddenly, the bell rang. He had immense hope that he would make a friend during the next lesson. </a:t>
            </a:r>
            <a:endParaRPr i="1"/>
          </a:p>
        </p:txBody>
      </p:sp>
      <p:sp>
        <p:nvSpPr>
          <p:cNvPr id="103" name="Google Shape;103;p16"/>
          <p:cNvSpPr txBox="1"/>
          <p:nvPr/>
        </p:nvSpPr>
        <p:spPr>
          <a:xfrm>
            <a:off x="7524328" y="6021288"/>
            <a:ext cx="1415961" cy="6001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3300" u="none" cap="none" strike="noStrike">
                <a:solidFill>
                  <a:schemeClr val="dk1"/>
                </a:solidFill>
                <a:latin typeface="Calibri"/>
                <a:ea typeface="Calibri"/>
                <a:cs typeface="Calibri"/>
                <a:sym typeface="Calibri"/>
              </a:rPr>
              <a:t>Page 3</a:t>
            </a:r>
            <a:endParaRPr sz="33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Example – three mark question</a:t>
            </a:r>
            <a:endParaRPr/>
          </a:p>
        </p:txBody>
      </p:sp>
      <p:sp>
        <p:nvSpPr>
          <p:cNvPr id="109" name="Google Shape;109;p1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spcBef>
                <a:spcPts val="0"/>
              </a:spcBef>
              <a:spcAft>
                <a:spcPts val="0"/>
              </a:spcAft>
              <a:buClr>
                <a:schemeClr val="dk1"/>
              </a:buClr>
              <a:buSzPct val="100000"/>
              <a:buNone/>
            </a:pPr>
            <a:r>
              <a:rPr lang="en-GB"/>
              <a:t>Question – Look at page 3. How is the boy made to seem </a:t>
            </a:r>
            <a:r>
              <a:rPr lang="en-GB">
                <a:solidFill>
                  <a:srgbClr val="FF0000"/>
                </a:solidFill>
              </a:rPr>
              <a:t>upset</a:t>
            </a:r>
            <a:r>
              <a:rPr lang="en-GB"/>
              <a:t>? Explain </a:t>
            </a:r>
            <a:r>
              <a:rPr b="1" lang="en-GB"/>
              <a:t>two </a:t>
            </a:r>
            <a:r>
              <a:rPr lang="en-GB"/>
              <a:t>ways, giving </a:t>
            </a:r>
            <a:r>
              <a:rPr lang="en-GB">
                <a:solidFill>
                  <a:srgbClr val="FF0000"/>
                </a:solidFill>
              </a:rPr>
              <a:t>evidence</a:t>
            </a:r>
            <a:r>
              <a:rPr lang="en-GB"/>
              <a:t> from the text to support your answer. (3 marks)</a:t>
            </a:r>
            <a:endParaRPr/>
          </a:p>
          <a:p>
            <a:pPr indent="0" lvl="0" marL="0" rtl="0" algn="l">
              <a:spcBef>
                <a:spcPts val="544"/>
              </a:spcBef>
              <a:spcAft>
                <a:spcPts val="0"/>
              </a:spcAft>
              <a:buClr>
                <a:schemeClr val="dk1"/>
              </a:buClr>
              <a:buSzPct val="100000"/>
              <a:buNone/>
            </a:pPr>
            <a:r>
              <a:t/>
            </a:r>
            <a:endParaRPr>
              <a:solidFill>
                <a:srgbClr val="FF0000"/>
              </a:solidFill>
            </a:endParaRPr>
          </a:p>
          <a:p>
            <a:pPr indent="-514350" lvl="0" marL="514350" rtl="0" algn="l">
              <a:spcBef>
                <a:spcPts val="544"/>
              </a:spcBef>
              <a:spcAft>
                <a:spcPts val="0"/>
              </a:spcAft>
              <a:buClr>
                <a:srgbClr val="FF0000"/>
              </a:buClr>
              <a:buSzPct val="100000"/>
              <a:buAutoNum type="arabicPeriod"/>
            </a:pPr>
            <a:r>
              <a:rPr lang="en-GB">
                <a:solidFill>
                  <a:srgbClr val="FF0000"/>
                </a:solidFill>
              </a:rPr>
              <a:t>Look at what the question is asking you.</a:t>
            </a:r>
            <a:endParaRPr/>
          </a:p>
          <a:p>
            <a:pPr indent="0" lvl="0" marL="0" rtl="0" algn="l">
              <a:spcBef>
                <a:spcPts val="544"/>
              </a:spcBef>
              <a:spcAft>
                <a:spcPts val="0"/>
              </a:spcAft>
              <a:buClr>
                <a:srgbClr val="FF0000"/>
              </a:buClr>
              <a:buSzPct val="100000"/>
              <a:buNone/>
            </a:pPr>
            <a:r>
              <a:rPr lang="en-GB">
                <a:solidFill>
                  <a:srgbClr val="FF0000"/>
                </a:solidFill>
              </a:rPr>
              <a:t>When you are giving your point, make sure you say why that makes the boy seem upset.</a:t>
            </a:r>
            <a:endParaRPr/>
          </a:p>
          <a:p>
            <a:pPr indent="-514350" lvl="0" marL="514350" rtl="0" algn="l">
              <a:spcBef>
                <a:spcPts val="544"/>
              </a:spcBef>
              <a:spcAft>
                <a:spcPts val="0"/>
              </a:spcAft>
              <a:buClr>
                <a:schemeClr val="dk1"/>
              </a:buClr>
              <a:buSzPct val="100000"/>
              <a:buAutoNum type="arabicPeriod" startAt="2"/>
            </a:pPr>
            <a:r>
              <a:rPr lang="en-GB"/>
              <a:t>The question is asking for evidence.</a:t>
            </a:r>
            <a:endParaRPr/>
          </a:p>
          <a:p>
            <a:pPr indent="0" lvl="0" marL="0" rtl="0" algn="l">
              <a:spcBef>
                <a:spcPts val="544"/>
              </a:spcBef>
              <a:spcAft>
                <a:spcPts val="0"/>
              </a:spcAft>
              <a:buClr>
                <a:schemeClr val="dk1"/>
              </a:buClr>
              <a:buSzPct val="100000"/>
              <a:buNone/>
            </a:pPr>
            <a:r>
              <a:rPr lang="en-GB"/>
              <a:t>Make sure your point is backed up with an explanation using information from the text. You can even use a quote to support your answer.</a:t>
            </a:r>
            <a:endParaRPr/>
          </a:p>
          <a:p>
            <a:pPr indent="0" lvl="0" marL="0" rtl="0" algn="l">
              <a:spcBef>
                <a:spcPts val="544"/>
              </a:spcBef>
              <a:spcAft>
                <a:spcPts val="0"/>
              </a:spcAft>
              <a:buClr>
                <a:schemeClr val="dk1"/>
              </a:buClr>
              <a:buSzPct val="100000"/>
              <a:buNone/>
            </a:pPr>
            <a:r>
              <a:t/>
            </a:r>
            <a:endParaRPr/>
          </a:p>
          <a:p>
            <a:pPr indent="0" lvl="0" marL="0" rtl="0" algn="l">
              <a:spcBef>
                <a:spcPts val="544"/>
              </a:spcBef>
              <a:spcAft>
                <a:spcPts val="0"/>
              </a:spcAft>
              <a:buClr>
                <a:schemeClr val="dk1"/>
              </a:buClr>
              <a:buSzPct val="100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Example answer</a:t>
            </a:r>
            <a:endParaRPr/>
          </a:p>
        </p:txBody>
      </p:sp>
      <p:sp>
        <p:nvSpPr>
          <p:cNvPr id="115" name="Google Shape;115;p18"/>
          <p:cNvSpPr txBox="1"/>
          <p:nvPr>
            <p:ph idx="1" type="body"/>
          </p:nvPr>
        </p:nvSpPr>
        <p:spPr>
          <a:xfrm>
            <a:off x="467544" y="1412776"/>
            <a:ext cx="8229600" cy="2692896"/>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2700"/>
              <a:buNone/>
            </a:pPr>
            <a:r>
              <a:rPr lang="en-GB" sz="2700"/>
              <a:t>From the text, the boy is shown sitting alone. This shows the boy may be upset as he has no friends and no one to talk to on his first day of school. It also says in the text that the boy’s eyes were </a:t>
            </a:r>
            <a:r>
              <a:rPr b="1" lang="en-GB" sz="2700"/>
              <a:t>‘full of tears’</a:t>
            </a:r>
            <a:r>
              <a:rPr lang="en-GB" sz="2700"/>
              <a:t>.</a:t>
            </a:r>
            <a:r>
              <a:rPr b="1" lang="en-GB" sz="2700"/>
              <a:t> </a:t>
            </a:r>
            <a:r>
              <a:rPr lang="en-GB" sz="2700"/>
              <a:t>This shows that something or someone may have made the boy upset and made him cry.</a:t>
            </a:r>
            <a:endParaRPr/>
          </a:p>
          <a:p>
            <a:pPr indent="0" lvl="0" marL="0" rtl="0" algn="l">
              <a:spcBef>
                <a:spcPts val="640"/>
              </a:spcBef>
              <a:spcAft>
                <a:spcPts val="0"/>
              </a:spcAft>
              <a:buClr>
                <a:schemeClr val="dk1"/>
              </a:buClr>
              <a:buSzPts val="3200"/>
              <a:buNone/>
            </a:pPr>
            <a:r>
              <a:t/>
            </a:r>
            <a:endParaRPr>
              <a:solidFill>
                <a:srgbClr val="FF0000"/>
              </a:solidFill>
            </a:endParaRPr>
          </a:p>
        </p:txBody>
      </p:sp>
      <p:sp>
        <p:nvSpPr>
          <p:cNvPr id="116" name="Google Shape;116;p18"/>
          <p:cNvSpPr txBox="1"/>
          <p:nvPr/>
        </p:nvSpPr>
        <p:spPr>
          <a:xfrm>
            <a:off x="467544" y="4179734"/>
            <a:ext cx="8229600" cy="2304256"/>
          </a:xfrm>
          <a:prstGeom prst="rect">
            <a:avLst/>
          </a:prstGeom>
          <a:noFill/>
          <a:ln>
            <a:noFill/>
          </a:ln>
        </p:spPr>
        <p:txBody>
          <a:bodyPr anchorCtr="0" anchor="t" bIns="45700" lIns="91425" spcFirstLastPara="1" rIns="91425" wrap="square" tIns="45700">
            <a:normAutofit/>
          </a:bodyPr>
          <a:lstStyle/>
          <a:p>
            <a:pPr indent="0" lvl="0" marL="0" marR="0" rtl="0" algn="l">
              <a:spcBef>
                <a:spcPts val="0"/>
              </a:spcBef>
              <a:spcAft>
                <a:spcPts val="0"/>
              </a:spcAft>
              <a:buClr>
                <a:schemeClr val="dk1"/>
              </a:buClr>
              <a:buSzPts val="2700"/>
              <a:buFont typeface="Arial"/>
              <a:buNone/>
            </a:pPr>
            <a:r>
              <a:rPr b="1" lang="en-GB" sz="2700">
                <a:solidFill>
                  <a:schemeClr val="dk1"/>
                </a:solidFill>
                <a:latin typeface="Calibri"/>
                <a:ea typeface="Calibri"/>
                <a:cs typeface="Calibri"/>
                <a:sym typeface="Calibri"/>
              </a:rPr>
              <a:t>Task:</a:t>
            </a:r>
            <a:r>
              <a:rPr lang="en-GB" sz="2700">
                <a:solidFill>
                  <a:schemeClr val="dk1"/>
                </a:solidFill>
                <a:latin typeface="Calibri"/>
                <a:ea typeface="Calibri"/>
                <a:cs typeface="Calibri"/>
                <a:sym typeface="Calibri"/>
              </a:rPr>
              <a:t> Highlight in different colours which aspects of the answer are points and which are explanations. Think about what mark you would give this out of 3, and justify your answer!</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6"/>
                                        </p:tgtEl>
                                        <p:attrNameLst>
                                          <p:attrName>style.visibility</p:attrName>
                                        </p:attrNameLst>
                                      </p:cBhvr>
                                      <p:to>
                                        <p:strVal val="visible"/>
                                      </p:to>
                                    </p:set>
                                    <p:anim calcmode="lin" valueType="num">
                                      <p:cBhvr additive="base">
                                        <p:cTn dur="500"/>
                                        <p:tgtEl>
                                          <p:spTgt spid="11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9"/>
          <p:cNvSpPr txBox="1"/>
          <p:nvPr>
            <p:ph type="title"/>
          </p:nvPr>
        </p:nvSpPr>
        <p:spPr>
          <a:xfrm>
            <a:off x="467544" y="116632"/>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Example answer</a:t>
            </a:r>
            <a:endParaRPr/>
          </a:p>
        </p:txBody>
      </p:sp>
      <p:sp>
        <p:nvSpPr>
          <p:cNvPr id="122" name="Google Shape;122;p19"/>
          <p:cNvSpPr txBox="1"/>
          <p:nvPr>
            <p:ph idx="1" type="body"/>
          </p:nvPr>
        </p:nvSpPr>
        <p:spPr>
          <a:xfrm>
            <a:off x="467544" y="1196752"/>
            <a:ext cx="8229600" cy="525658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rgbClr val="FF0000"/>
              </a:buClr>
              <a:buSzPts val="2700"/>
              <a:buNone/>
            </a:pPr>
            <a:r>
              <a:rPr lang="en-GB" sz="2700">
                <a:solidFill>
                  <a:srgbClr val="FF0000"/>
                </a:solidFill>
              </a:rPr>
              <a:t>From the text, the boy is shown sitting alone. </a:t>
            </a:r>
            <a:r>
              <a:rPr lang="en-GB" sz="2700">
                <a:solidFill>
                  <a:srgbClr val="00B050"/>
                </a:solidFill>
              </a:rPr>
              <a:t>This shows the boy may be upset as he has no friends and no one to talk to on his first day of school. </a:t>
            </a:r>
            <a:r>
              <a:rPr lang="en-GB" sz="2700">
                <a:solidFill>
                  <a:srgbClr val="FF0000"/>
                </a:solidFill>
              </a:rPr>
              <a:t>It also says in the text that the boy’s eyes were </a:t>
            </a:r>
            <a:r>
              <a:rPr b="1" lang="en-GB" sz="2700">
                <a:solidFill>
                  <a:srgbClr val="FF0000"/>
                </a:solidFill>
              </a:rPr>
              <a:t>‘full of tears’</a:t>
            </a:r>
            <a:r>
              <a:rPr lang="en-GB" sz="2700">
                <a:solidFill>
                  <a:srgbClr val="FF0000"/>
                </a:solidFill>
              </a:rPr>
              <a:t>.</a:t>
            </a:r>
            <a:r>
              <a:rPr b="1" lang="en-GB" sz="2700">
                <a:solidFill>
                  <a:srgbClr val="FF0000"/>
                </a:solidFill>
              </a:rPr>
              <a:t> </a:t>
            </a:r>
            <a:r>
              <a:rPr lang="en-GB" sz="2700">
                <a:solidFill>
                  <a:srgbClr val="00B050"/>
                </a:solidFill>
              </a:rPr>
              <a:t>This shows that something or someone may have made the boy upset and made him cry.</a:t>
            </a:r>
            <a:endParaRPr/>
          </a:p>
          <a:p>
            <a:pPr indent="0" lvl="0" marL="0" rtl="0" algn="l">
              <a:spcBef>
                <a:spcPts val="540"/>
              </a:spcBef>
              <a:spcAft>
                <a:spcPts val="0"/>
              </a:spcAft>
              <a:buClr>
                <a:srgbClr val="FF0000"/>
              </a:buClr>
              <a:buSzPts val="2700"/>
              <a:buNone/>
            </a:pPr>
            <a:r>
              <a:rPr lang="en-GB" sz="2700">
                <a:solidFill>
                  <a:srgbClr val="FF0000"/>
                </a:solidFill>
              </a:rPr>
              <a:t>- Point</a:t>
            </a:r>
            <a:r>
              <a:rPr lang="en-GB" sz="2700"/>
              <a:t> </a:t>
            </a:r>
            <a:endParaRPr/>
          </a:p>
          <a:p>
            <a:pPr indent="0" lvl="0" marL="0" rtl="0" algn="l">
              <a:spcBef>
                <a:spcPts val="540"/>
              </a:spcBef>
              <a:spcAft>
                <a:spcPts val="0"/>
              </a:spcAft>
              <a:buClr>
                <a:srgbClr val="00B050"/>
              </a:buClr>
              <a:buSzPts val="2700"/>
              <a:buNone/>
            </a:pPr>
            <a:r>
              <a:rPr lang="en-GB" sz="2700">
                <a:solidFill>
                  <a:srgbClr val="00B050"/>
                </a:solidFill>
              </a:rPr>
              <a:t>- Explanation</a:t>
            </a:r>
            <a:endParaRPr/>
          </a:p>
          <a:p>
            <a:pPr indent="0" lvl="0" marL="0" rtl="0" algn="l">
              <a:spcBef>
                <a:spcPts val="540"/>
              </a:spcBef>
              <a:spcAft>
                <a:spcPts val="0"/>
              </a:spcAft>
              <a:buClr>
                <a:schemeClr val="dk1"/>
              </a:buClr>
              <a:buSzPts val="2700"/>
              <a:buNone/>
            </a:pPr>
            <a:r>
              <a:rPr lang="en-GB" sz="2700"/>
              <a:t>This answer has given two points, both with an explanation to show how the point may have made the boy upset. Let’s see the mark scheme to see what marks the question will get!</a:t>
            </a:r>
            <a:endParaRPr sz="2700">
              <a:solidFill>
                <a:srgbClr val="00B05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Mark scheme</a:t>
            </a:r>
            <a:endParaRPr/>
          </a:p>
        </p:txBody>
      </p:sp>
      <p:pic>
        <p:nvPicPr>
          <p:cNvPr id="128" name="Google Shape;128;p20"/>
          <p:cNvPicPr preferRelativeResize="0"/>
          <p:nvPr/>
        </p:nvPicPr>
        <p:blipFill rotWithShape="1">
          <a:blip r:embed="rId3">
            <a:alphaModFix/>
          </a:blip>
          <a:srcRect b="0" l="0" r="0" t="0"/>
          <a:stretch/>
        </p:blipFill>
        <p:spPr>
          <a:xfrm>
            <a:off x="467544" y="1412776"/>
            <a:ext cx="7996780" cy="504056"/>
          </a:xfrm>
          <a:prstGeom prst="rect">
            <a:avLst/>
          </a:prstGeom>
          <a:noFill/>
          <a:ln>
            <a:noFill/>
          </a:ln>
        </p:spPr>
      </p:pic>
      <p:pic>
        <p:nvPicPr>
          <p:cNvPr id="129" name="Google Shape;129;p20"/>
          <p:cNvPicPr preferRelativeResize="0"/>
          <p:nvPr/>
        </p:nvPicPr>
        <p:blipFill rotWithShape="1">
          <a:blip r:embed="rId4">
            <a:alphaModFix/>
          </a:blip>
          <a:srcRect b="0" l="0" r="0" t="0"/>
          <a:stretch/>
        </p:blipFill>
        <p:spPr>
          <a:xfrm>
            <a:off x="453155" y="2204864"/>
            <a:ext cx="8200620" cy="1225220"/>
          </a:xfrm>
          <a:prstGeom prst="rect">
            <a:avLst/>
          </a:prstGeom>
          <a:noFill/>
          <a:ln>
            <a:noFill/>
          </a:ln>
        </p:spPr>
      </p:pic>
      <p:sp>
        <p:nvSpPr>
          <p:cNvPr id="130" name="Google Shape;130;p20"/>
          <p:cNvSpPr txBox="1"/>
          <p:nvPr/>
        </p:nvSpPr>
        <p:spPr>
          <a:xfrm>
            <a:off x="453155" y="3789040"/>
            <a:ext cx="8200620" cy="21698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a:solidFill>
                  <a:schemeClr val="dk1"/>
                </a:solidFill>
                <a:latin typeface="Calibri"/>
                <a:ea typeface="Calibri"/>
                <a:cs typeface="Calibri"/>
                <a:sym typeface="Calibri"/>
              </a:rPr>
              <a:t>A two mark question will also need to be answered in a similar way. It will either ask you to give two answers or one answer with an explanation. This may not be specifically shown within  the question but you can judge from the amount of marks the question is.</a:t>
            </a:r>
            <a:endParaRPr sz="27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0"/>
                                        </p:tgtEl>
                                        <p:attrNameLst>
                                          <p:attrName>style.visibility</p:attrName>
                                        </p:attrNameLst>
                                      </p:cBhvr>
                                      <p:to>
                                        <p:strVal val="visible"/>
                                      </p:to>
                                    </p:set>
                                    <p:anim calcmode="lin" valueType="num">
                                      <p:cBhvr additive="base">
                                        <p:cTn dur="500"/>
                                        <p:tgtEl>
                                          <p:spTgt spid="13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1"/>
          <p:cNvSpPr txBox="1"/>
          <p:nvPr/>
        </p:nvSpPr>
        <p:spPr>
          <a:xfrm>
            <a:off x="467544" y="188640"/>
            <a:ext cx="8229600" cy="1800200"/>
          </a:xfrm>
          <a:prstGeom prst="rect">
            <a:avLst/>
          </a:prstGeom>
          <a:noFill/>
          <a:ln>
            <a:noFill/>
          </a:ln>
        </p:spPr>
        <p:txBody>
          <a:bodyPr anchorCtr="0" anchor="t" bIns="45700" lIns="91425" spcFirstLastPara="1" rIns="91425" wrap="square" tIns="45700">
            <a:normAutofit fontScale="90000"/>
          </a:bodyPr>
          <a:lstStyle/>
          <a:p>
            <a:pPr indent="0" lvl="0" marL="0" marR="0" rtl="0" algn="ctr">
              <a:spcBef>
                <a:spcPts val="0"/>
              </a:spcBef>
              <a:spcAft>
                <a:spcPts val="0"/>
              </a:spcAft>
              <a:buClr>
                <a:schemeClr val="dk1"/>
              </a:buClr>
              <a:buSzPct val="100000"/>
              <a:buFont typeface="Calibri"/>
              <a:buNone/>
            </a:pPr>
            <a:r>
              <a:rPr b="1" lang="en-GB" sz="4400">
                <a:solidFill>
                  <a:schemeClr val="dk1"/>
                </a:solidFill>
                <a:latin typeface="Calibri"/>
                <a:ea typeface="Calibri"/>
                <a:cs typeface="Calibri"/>
                <a:sym typeface="Calibri"/>
              </a:rPr>
              <a:t>Let’s have a go at a 3-mark question from a previous SATs paper. </a:t>
            </a:r>
            <a:endParaRPr b="1" sz="4400">
              <a:solidFill>
                <a:schemeClr val="dk1"/>
              </a:solidFill>
              <a:latin typeface="Calibri"/>
              <a:ea typeface="Calibri"/>
              <a:cs typeface="Calibri"/>
              <a:sym typeface="Calibri"/>
            </a:endParaRPr>
          </a:p>
        </p:txBody>
      </p:sp>
      <p:pic>
        <p:nvPicPr>
          <p:cNvPr id="136" name="Google Shape;136;p21"/>
          <p:cNvPicPr preferRelativeResize="0"/>
          <p:nvPr/>
        </p:nvPicPr>
        <p:blipFill rotWithShape="1">
          <a:blip r:embed="rId3">
            <a:alphaModFix/>
          </a:blip>
          <a:srcRect b="0" l="0" r="0" t="0"/>
          <a:stretch/>
        </p:blipFill>
        <p:spPr>
          <a:xfrm>
            <a:off x="2699792" y="1700808"/>
            <a:ext cx="4385496" cy="490195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p22"/>
          <p:cNvPicPr preferRelativeResize="0"/>
          <p:nvPr/>
        </p:nvPicPr>
        <p:blipFill rotWithShape="1">
          <a:blip r:embed="rId3">
            <a:alphaModFix/>
          </a:blip>
          <a:srcRect b="0" l="0" r="0" t="0"/>
          <a:stretch/>
        </p:blipFill>
        <p:spPr>
          <a:xfrm>
            <a:off x="1619672" y="116632"/>
            <a:ext cx="6372994" cy="667310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pic>
        <p:nvPicPr>
          <p:cNvPr id="146" name="Google Shape;146;p23"/>
          <p:cNvPicPr preferRelativeResize="0"/>
          <p:nvPr/>
        </p:nvPicPr>
        <p:blipFill rotWithShape="1">
          <a:blip r:embed="rId3">
            <a:alphaModFix/>
          </a:blip>
          <a:srcRect b="0" l="0" r="0" t="0"/>
          <a:stretch/>
        </p:blipFill>
        <p:spPr>
          <a:xfrm>
            <a:off x="2195736" y="0"/>
            <a:ext cx="5200702" cy="661603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pic>
        <p:nvPicPr>
          <p:cNvPr id="151" name="Google Shape;151;p24"/>
          <p:cNvPicPr preferRelativeResize="0"/>
          <p:nvPr/>
        </p:nvPicPr>
        <p:blipFill rotWithShape="1">
          <a:blip r:embed="rId3">
            <a:alphaModFix/>
          </a:blip>
          <a:srcRect b="0" l="0" r="0" t="0"/>
          <a:stretch/>
        </p:blipFill>
        <p:spPr>
          <a:xfrm>
            <a:off x="1979712" y="260648"/>
            <a:ext cx="5857503" cy="654359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