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5"/>
  </p:notesMasterIdLst>
  <p:sldIdLst>
    <p:sldId id="256" r:id="rId2"/>
    <p:sldId id="257" r:id="rId3"/>
    <p:sldId id="258" r:id="rId4"/>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5BC21E7-0D4C-4A67-8E1A-14762D4E3153}">
  <a:tblStyle styleId="{85BC21E7-0D4C-4A67-8E1A-14762D4E3153}"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0" d="100"/>
          <a:sy n="100" d="100"/>
        </p:scale>
        <p:origin x="516" y="7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4171381256"/>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893970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156339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20028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graphicFrame>
        <p:nvGraphicFramePr>
          <p:cNvPr id="54" name="Google Shape;54;p13"/>
          <p:cNvGraphicFramePr/>
          <p:nvPr>
            <p:extLst>
              <p:ext uri="{D42A27DB-BD31-4B8C-83A1-F6EECF244321}">
                <p14:modId xmlns:p14="http://schemas.microsoft.com/office/powerpoint/2010/main" val="891153047"/>
              </p:ext>
            </p:extLst>
          </p:nvPr>
        </p:nvGraphicFramePr>
        <p:xfrm>
          <a:off x="254625" y="274425"/>
          <a:ext cx="8561625" cy="4684725"/>
        </p:xfrm>
        <a:graphic>
          <a:graphicData uri="http://schemas.openxmlformats.org/drawingml/2006/table">
            <a:tbl>
              <a:tblPr>
                <a:noFill/>
                <a:tableStyleId>{85BC21E7-0D4C-4A67-8E1A-14762D4E3153}</a:tableStyleId>
              </a:tblPr>
              <a:tblGrid>
                <a:gridCol w="1712325">
                  <a:extLst>
                    <a:ext uri="{9D8B030D-6E8A-4147-A177-3AD203B41FA5}">
                      <a16:colId xmlns:a16="http://schemas.microsoft.com/office/drawing/2014/main" xmlns="" val="20000"/>
                    </a:ext>
                  </a:extLst>
                </a:gridCol>
                <a:gridCol w="1712325">
                  <a:extLst>
                    <a:ext uri="{9D8B030D-6E8A-4147-A177-3AD203B41FA5}">
                      <a16:colId xmlns:a16="http://schemas.microsoft.com/office/drawing/2014/main" xmlns="" val="20001"/>
                    </a:ext>
                  </a:extLst>
                </a:gridCol>
                <a:gridCol w="1712325">
                  <a:extLst>
                    <a:ext uri="{9D8B030D-6E8A-4147-A177-3AD203B41FA5}">
                      <a16:colId xmlns:a16="http://schemas.microsoft.com/office/drawing/2014/main" xmlns="" val="20002"/>
                    </a:ext>
                  </a:extLst>
                </a:gridCol>
                <a:gridCol w="1712325">
                  <a:extLst>
                    <a:ext uri="{9D8B030D-6E8A-4147-A177-3AD203B41FA5}">
                      <a16:colId xmlns:a16="http://schemas.microsoft.com/office/drawing/2014/main" xmlns="" val="20003"/>
                    </a:ext>
                  </a:extLst>
                </a:gridCol>
                <a:gridCol w="1712325">
                  <a:extLst>
                    <a:ext uri="{9D8B030D-6E8A-4147-A177-3AD203B41FA5}">
                      <a16:colId xmlns:a16="http://schemas.microsoft.com/office/drawing/2014/main" xmlns="" val="20004"/>
                    </a:ext>
                  </a:extLst>
                </a:gridCol>
              </a:tblGrid>
              <a:tr h="1561575">
                <a:tc>
                  <a:txBody>
                    <a:bodyPr/>
                    <a:lstStyle/>
                    <a:p>
                      <a:pPr marL="0" lvl="0" indent="0" algn="ctr" rtl="0">
                        <a:spcBef>
                          <a:spcPts val="0"/>
                        </a:spcBef>
                        <a:spcAft>
                          <a:spcPts val="0"/>
                        </a:spcAft>
                        <a:buNone/>
                      </a:pPr>
                      <a:r>
                        <a:rPr lang="en-GB" sz="2000" dirty="0" smtClean="0"/>
                        <a:t> </a:t>
                      </a:r>
                      <a:endParaRPr sz="2000" dirty="0"/>
                    </a:p>
                  </a:txBody>
                  <a:tcPr marL="91425" marR="91425" marT="91425" marB="91425"/>
                </a:tc>
                <a:tc>
                  <a:txBody>
                    <a:bodyPr/>
                    <a:lstStyle/>
                    <a:p>
                      <a:pPr marL="0" lvl="0" indent="0" algn="ctr" rtl="0">
                        <a:spcBef>
                          <a:spcPts val="0"/>
                        </a:spcBef>
                        <a:spcAft>
                          <a:spcPts val="0"/>
                        </a:spcAft>
                        <a:buNone/>
                      </a:pPr>
                      <a:endParaRPr sz="2000" dirty="0"/>
                    </a:p>
                  </a:txBody>
                  <a:tcPr marL="91425" marR="91425" marT="91425" marB="91425"/>
                </a:tc>
                <a:tc>
                  <a:txBody>
                    <a:bodyPr/>
                    <a:lstStyle/>
                    <a:p>
                      <a:pPr marL="0" lvl="0" indent="0" algn="ctr" rtl="0">
                        <a:spcBef>
                          <a:spcPts val="0"/>
                        </a:spcBef>
                        <a:spcAft>
                          <a:spcPts val="0"/>
                        </a:spcAft>
                        <a:buNone/>
                      </a:pPr>
                      <a:r>
                        <a:rPr lang="en-GB" sz="2000" dirty="0" smtClean="0"/>
                        <a:t>Shackleton </a:t>
                      </a:r>
                      <a:endParaRPr sz="2000" dirty="0"/>
                    </a:p>
                  </a:txBody>
                  <a:tcPr marL="91425" marR="91425" marT="91425" marB="91425"/>
                </a:tc>
                <a:tc>
                  <a:txBody>
                    <a:bodyPr/>
                    <a:lstStyle/>
                    <a:p>
                      <a:pPr marL="0" lvl="0" indent="0" algn="ctr" rtl="0">
                        <a:spcBef>
                          <a:spcPts val="0"/>
                        </a:spcBef>
                        <a:spcAft>
                          <a:spcPts val="0"/>
                        </a:spcAft>
                        <a:buNone/>
                      </a:pPr>
                      <a:r>
                        <a:rPr lang="en-GB" sz="2000" dirty="0" smtClean="0"/>
                        <a:t>‘Endurance’</a:t>
                      </a:r>
                      <a:endParaRPr sz="2000" dirty="0"/>
                    </a:p>
                  </a:txBody>
                  <a:tcPr marL="91425" marR="91425" marT="91425" marB="91425"/>
                </a:tc>
                <a:tc>
                  <a:txBody>
                    <a:bodyPr/>
                    <a:lstStyle/>
                    <a:p>
                      <a:pPr marL="0" lvl="0" indent="0" algn="ctr" rtl="0">
                        <a:spcBef>
                          <a:spcPts val="0"/>
                        </a:spcBef>
                        <a:spcAft>
                          <a:spcPts val="0"/>
                        </a:spcAft>
                        <a:buNone/>
                      </a:pPr>
                      <a:r>
                        <a:rPr lang="en-GB" sz="2000" dirty="0" smtClean="0"/>
                        <a:t> </a:t>
                      </a:r>
                      <a:endParaRPr sz="2000" dirty="0"/>
                    </a:p>
                  </a:txBody>
                  <a:tcPr marL="91425" marR="91425" marT="91425" marB="91425"/>
                </a:tc>
                <a:extLst>
                  <a:ext uri="{0D108BD9-81ED-4DB2-BD59-A6C34878D82A}">
                    <a16:rowId xmlns:a16="http://schemas.microsoft.com/office/drawing/2014/main" xmlns="" val="10000"/>
                  </a:ext>
                </a:extLst>
              </a:tr>
              <a:tr h="1561575">
                <a:tc>
                  <a:txBody>
                    <a:bodyPr/>
                    <a:lstStyle/>
                    <a:p>
                      <a:pPr marL="0" lvl="0" indent="0" algn="ctr" rtl="0">
                        <a:spcBef>
                          <a:spcPts val="0"/>
                        </a:spcBef>
                        <a:spcAft>
                          <a:spcPts val="0"/>
                        </a:spcAft>
                        <a:buNone/>
                      </a:pPr>
                      <a:endParaRPr sz="2000" dirty="0"/>
                    </a:p>
                  </a:txBody>
                  <a:tcPr marL="91425" marR="91425" marT="91425" marB="91425"/>
                </a:tc>
                <a:tc>
                  <a:txBody>
                    <a:bodyPr/>
                    <a:lstStyle/>
                    <a:p>
                      <a:pPr marL="0" lvl="0" indent="0" algn="ctr" rtl="0">
                        <a:spcBef>
                          <a:spcPts val="0"/>
                        </a:spcBef>
                        <a:spcAft>
                          <a:spcPts val="0"/>
                        </a:spcAft>
                        <a:buNone/>
                      </a:pPr>
                      <a:endParaRPr sz="2000" dirty="0"/>
                    </a:p>
                  </a:txBody>
                  <a:tcPr marL="91425" marR="91425" marT="91425" marB="91425"/>
                </a:tc>
                <a:tc>
                  <a:txBody>
                    <a:bodyPr/>
                    <a:lstStyle/>
                    <a:p>
                      <a:pPr marL="0" lvl="0" indent="0" algn="ctr" rtl="0">
                        <a:spcBef>
                          <a:spcPts val="0"/>
                        </a:spcBef>
                        <a:spcAft>
                          <a:spcPts val="0"/>
                        </a:spcAft>
                        <a:buNone/>
                      </a:pPr>
                      <a:r>
                        <a:rPr lang="en-GB" sz="2000" dirty="0" smtClean="0"/>
                        <a:t> </a:t>
                      </a:r>
                      <a:endParaRPr sz="2000" dirty="0"/>
                    </a:p>
                  </a:txBody>
                  <a:tcPr marL="91425" marR="91425" marT="91425" marB="91425"/>
                </a:tc>
                <a:tc>
                  <a:txBody>
                    <a:bodyPr/>
                    <a:lstStyle/>
                    <a:p>
                      <a:pPr marL="0" lvl="0" indent="0" algn="ctr" rtl="0">
                        <a:spcBef>
                          <a:spcPts val="0"/>
                        </a:spcBef>
                        <a:spcAft>
                          <a:spcPts val="0"/>
                        </a:spcAft>
                        <a:buNone/>
                      </a:pPr>
                      <a:r>
                        <a:rPr lang="en-GB" sz="2000" dirty="0" smtClean="0"/>
                        <a:t>Permafrost </a:t>
                      </a:r>
                      <a:endParaRPr sz="2000" dirty="0"/>
                    </a:p>
                  </a:txBody>
                  <a:tcPr marL="91425" marR="91425" marT="91425" marB="91425"/>
                </a:tc>
                <a:tc>
                  <a:txBody>
                    <a:bodyPr/>
                    <a:lstStyle/>
                    <a:p>
                      <a:pPr marL="0" lvl="0" indent="0" algn="ctr" rtl="0">
                        <a:spcBef>
                          <a:spcPts val="0"/>
                        </a:spcBef>
                        <a:spcAft>
                          <a:spcPts val="0"/>
                        </a:spcAft>
                        <a:buNone/>
                      </a:pPr>
                      <a:endParaRPr sz="2000" dirty="0"/>
                    </a:p>
                  </a:txBody>
                  <a:tcPr marL="91425" marR="91425" marT="91425" marB="91425"/>
                </a:tc>
                <a:extLst>
                  <a:ext uri="{0D108BD9-81ED-4DB2-BD59-A6C34878D82A}">
                    <a16:rowId xmlns:a16="http://schemas.microsoft.com/office/drawing/2014/main" xmlns="" val="10001"/>
                  </a:ext>
                </a:extLst>
              </a:tr>
              <a:tr h="1561575">
                <a:tc>
                  <a:txBody>
                    <a:bodyPr/>
                    <a:lstStyle/>
                    <a:p>
                      <a:pPr marL="0" lvl="0" indent="0" algn="ctr" rtl="0">
                        <a:spcBef>
                          <a:spcPts val="0"/>
                        </a:spcBef>
                        <a:spcAft>
                          <a:spcPts val="0"/>
                        </a:spcAft>
                        <a:buNone/>
                      </a:pPr>
                      <a:r>
                        <a:rPr lang="en-GB" sz="2000" dirty="0" smtClean="0"/>
                        <a:t>Plateau</a:t>
                      </a:r>
                      <a:r>
                        <a:rPr lang="en-GB" sz="2000" baseline="0" dirty="0" smtClean="0"/>
                        <a:t> </a:t>
                      </a:r>
                      <a:endParaRPr sz="2000" dirty="0"/>
                    </a:p>
                  </a:txBody>
                  <a:tcPr marL="91425" marR="91425" marT="91425" marB="91425"/>
                </a:tc>
                <a:tc>
                  <a:txBody>
                    <a:bodyPr/>
                    <a:lstStyle/>
                    <a:p>
                      <a:pPr algn="ctr"/>
                      <a:r>
                        <a:rPr lang="en-GB" sz="2000" baseline="0" dirty="0" smtClean="0"/>
                        <a:t> </a:t>
                      </a:r>
                      <a:endParaRPr lang="en-GB" sz="2000" dirty="0"/>
                    </a:p>
                  </a:txBody>
                  <a:tcPr marL="91425" marR="91425" marT="91425" marB="91425"/>
                </a:tc>
                <a:tc>
                  <a:txBody>
                    <a:bodyPr/>
                    <a:lstStyle/>
                    <a:p>
                      <a:pPr algn="ctr"/>
                      <a:r>
                        <a:rPr lang="en-GB" sz="2000" dirty="0" smtClean="0"/>
                        <a:t>Weddell Sea </a:t>
                      </a:r>
                      <a:endParaRPr lang="en-GB" sz="2000" dirty="0"/>
                    </a:p>
                  </a:txBody>
                  <a:tcPr marL="91425" marR="91425" marT="91425" marB="91425"/>
                </a:tc>
                <a:tc>
                  <a:txBody>
                    <a:bodyPr/>
                    <a:lstStyle/>
                    <a:p>
                      <a:pPr marL="0" lvl="0" indent="0" algn="ctr" rtl="0">
                        <a:spcBef>
                          <a:spcPts val="0"/>
                        </a:spcBef>
                        <a:spcAft>
                          <a:spcPts val="0"/>
                        </a:spcAft>
                        <a:buNone/>
                      </a:pPr>
                      <a:r>
                        <a:rPr lang="en-GB" sz="2000" dirty="0" smtClean="0"/>
                        <a:t>Indigenous</a:t>
                      </a:r>
                      <a:endParaRPr sz="2000" dirty="0"/>
                    </a:p>
                  </a:txBody>
                  <a:tcPr marL="91425" marR="91425" marT="91425" marB="91425"/>
                </a:tc>
                <a:tc>
                  <a:txBody>
                    <a:bodyPr/>
                    <a:lstStyle/>
                    <a:p>
                      <a:pPr marL="0" lvl="0" indent="0" algn="ctr" rtl="0">
                        <a:spcBef>
                          <a:spcPts val="0"/>
                        </a:spcBef>
                        <a:spcAft>
                          <a:spcPts val="0"/>
                        </a:spcAft>
                        <a:buNone/>
                      </a:pPr>
                      <a:r>
                        <a:rPr lang="en-GB" sz="2000" baseline="0" dirty="0" smtClean="0"/>
                        <a:t> </a:t>
                      </a:r>
                      <a:endParaRPr sz="2000" dirty="0"/>
                    </a:p>
                  </a:txBody>
                  <a:tcPr marL="91425" marR="91425" marT="91425" marB="91425"/>
                </a:tc>
                <a:extLst>
                  <a:ext uri="{0D108BD9-81ED-4DB2-BD59-A6C34878D82A}">
                    <a16:rowId xmlns:a16="http://schemas.microsoft.com/office/drawing/2014/main" xmlns="" val="10002"/>
                  </a:ext>
                </a:extLst>
              </a:tr>
            </a:tbl>
          </a:graphicData>
        </a:graphic>
      </p:graphicFrame>
      <p:pic>
        <p:nvPicPr>
          <p:cNvPr id="2" name="Picture 1"/>
          <p:cNvPicPr>
            <a:picLocks noChangeAspect="1"/>
          </p:cNvPicPr>
          <p:nvPr/>
        </p:nvPicPr>
        <p:blipFill>
          <a:blip r:embed="rId3"/>
          <a:stretch>
            <a:fillRect/>
          </a:stretch>
        </p:blipFill>
        <p:spPr>
          <a:xfrm>
            <a:off x="623887" y="341101"/>
            <a:ext cx="1080611" cy="1449600"/>
          </a:xfrm>
          <a:prstGeom prst="rect">
            <a:avLst/>
          </a:prstGeom>
        </p:spPr>
      </p:pic>
      <p:pic>
        <p:nvPicPr>
          <p:cNvPr id="3" name="Picture 2"/>
          <p:cNvPicPr>
            <a:picLocks noChangeAspect="1"/>
          </p:cNvPicPr>
          <p:nvPr/>
        </p:nvPicPr>
        <p:blipFill>
          <a:blip r:embed="rId4"/>
          <a:stretch>
            <a:fillRect/>
          </a:stretch>
        </p:blipFill>
        <p:spPr>
          <a:xfrm>
            <a:off x="1990725" y="274425"/>
            <a:ext cx="1638300" cy="1485900"/>
          </a:xfrm>
          <a:prstGeom prst="rect">
            <a:avLst/>
          </a:prstGeom>
        </p:spPr>
      </p:pic>
      <p:pic>
        <p:nvPicPr>
          <p:cNvPr id="4" name="Picture 3"/>
          <p:cNvPicPr>
            <a:picLocks noChangeAspect="1"/>
          </p:cNvPicPr>
          <p:nvPr/>
        </p:nvPicPr>
        <p:blipFill>
          <a:blip r:embed="rId5"/>
          <a:stretch>
            <a:fillRect/>
          </a:stretch>
        </p:blipFill>
        <p:spPr>
          <a:xfrm>
            <a:off x="7178043" y="437831"/>
            <a:ext cx="1533670" cy="1159087"/>
          </a:xfrm>
          <a:prstGeom prst="rect">
            <a:avLst/>
          </a:prstGeom>
        </p:spPr>
      </p:pic>
      <p:pic>
        <p:nvPicPr>
          <p:cNvPr id="5" name="Picture 4"/>
          <p:cNvPicPr>
            <a:picLocks noChangeAspect="1"/>
          </p:cNvPicPr>
          <p:nvPr/>
        </p:nvPicPr>
        <p:blipFill>
          <a:blip r:embed="rId6"/>
          <a:stretch>
            <a:fillRect/>
          </a:stretch>
        </p:blipFill>
        <p:spPr>
          <a:xfrm>
            <a:off x="459342" y="1857377"/>
            <a:ext cx="1331358" cy="1466293"/>
          </a:xfrm>
          <a:prstGeom prst="rect">
            <a:avLst/>
          </a:prstGeom>
        </p:spPr>
      </p:pic>
      <p:pic>
        <p:nvPicPr>
          <p:cNvPr id="6" name="Picture 5"/>
          <p:cNvPicPr>
            <a:picLocks noChangeAspect="1"/>
          </p:cNvPicPr>
          <p:nvPr/>
        </p:nvPicPr>
        <p:blipFill>
          <a:blip r:embed="rId7"/>
          <a:stretch>
            <a:fillRect/>
          </a:stretch>
        </p:blipFill>
        <p:spPr>
          <a:xfrm>
            <a:off x="2176462" y="1864312"/>
            <a:ext cx="1266825" cy="1495425"/>
          </a:xfrm>
          <a:prstGeom prst="rect">
            <a:avLst/>
          </a:prstGeom>
        </p:spPr>
      </p:pic>
      <p:pic>
        <p:nvPicPr>
          <p:cNvPr id="7" name="Picture 6"/>
          <p:cNvPicPr>
            <a:picLocks noChangeAspect="1"/>
          </p:cNvPicPr>
          <p:nvPr/>
        </p:nvPicPr>
        <p:blipFill>
          <a:blip r:embed="rId8"/>
          <a:stretch>
            <a:fillRect/>
          </a:stretch>
        </p:blipFill>
        <p:spPr>
          <a:xfrm>
            <a:off x="3741111" y="1939269"/>
            <a:ext cx="1624013" cy="1302508"/>
          </a:xfrm>
          <a:prstGeom prst="rect">
            <a:avLst/>
          </a:prstGeom>
        </p:spPr>
      </p:pic>
      <p:pic>
        <p:nvPicPr>
          <p:cNvPr id="8" name="Picture 7"/>
          <p:cNvPicPr>
            <a:picLocks noChangeAspect="1"/>
          </p:cNvPicPr>
          <p:nvPr/>
        </p:nvPicPr>
        <p:blipFill>
          <a:blip r:embed="rId9"/>
          <a:stretch>
            <a:fillRect/>
          </a:stretch>
        </p:blipFill>
        <p:spPr>
          <a:xfrm>
            <a:off x="7311465" y="1864312"/>
            <a:ext cx="1266825" cy="1495425"/>
          </a:xfrm>
          <a:prstGeom prst="rect">
            <a:avLst/>
          </a:prstGeom>
        </p:spPr>
      </p:pic>
      <p:pic>
        <p:nvPicPr>
          <p:cNvPr id="9" name="Picture 8"/>
          <p:cNvPicPr>
            <a:picLocks noChangeAspect="1"/>
          </p:cNvPicPr>
          <p:nvPr/>
        </p:nvPicPr>
        <p:blipFill>
          <a:blip r:embed="rId10"/>
          <a:stretch>
            <a:fillRect/>
          </a:stretch>
        </p:blipFill>
        <p:spPr>
          <a:xfrm>
            <a:off x="2069556" y="3533774"/>
            <a:ext cx="1559469" cy="1300947"/>
          </a:xfrm>
          <a:prstGeom prst="rect">
            <a:avLst/>
          </a:prstGeom>
        </p:spPr>
      </p:pic>
      <p:pic>
        <p:nvPicPr>
          <p:cNvPr id="10" name="Picture 9"/>
          <p:cNvPicPr>
            <a:picLocks noChangeAspect="1"/>
          </p:cNvPicPr>
          <p:nvPr/>
        </p:nvPicPr>
        <p:blipFill>
          <a:blip r:embed="rId11"/>
          <a:stretch>
            <a:fillRect/>
          </a:stretch>
        </p:blipFill>
        <p:spPr>
          <a:xfrm>
            <a:off x="7478152" y="3436534"/>
            <a:ext cx="933450" cy="149542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graphicFrame>
        <p:nvGraphicFramePr>
          <p:cNvPr id="54" name="Google Shape;54;p13"/>
          <p:cNvGraphicFramePr/>
          <p:nvPr>
            <p:extLst>
              <p:ext uri="{D42A27DB-BD31-4B8C-83A1-F6EECF244321}">
                <p14:modId xmlns:p14="http://schemas.microsoft.com/office/powerpoint/2010/main" val="951720766"/>
              </p:ext>
            </p:extLst>
          </p:nvPr>
        </p:nvGraphicFramePr>
        <p:xfrm>
          <a:off x="254625" y="274424"/>
          <a:ext cx="8561625" cy="4659525"/>
        </p:xfrm>
        <a:graphic>
          <a:graphicData uri="http://schemas.openxmlformats.org/drawingml/2006/table">
            <a:tbl>
              <a:tblPr>
                <a:noFill/>
                <a:tableStyleId>{85BC21E7-0D4C-4A67-8E1A-14762D4E3153}</a:tableStyleId>
              </a:tblPr>
              <a:tblGrid>
                <a:gridCol w="1712325">
                  <a:extLst>
                    <a:ext uri="{9D8B030D-6E8A-4147-A177-3AD203B41FA5}">
                      <a16:colId xmlns:a16="http://schemas.microsoft.com/office/drawing/2014/main" xmlns="" val="20000"/>
                    </a:ext>
                  </a:extLst>
                </a:gridCol>
                <a:gridCol w="1712325">
                  <a:extLst>
                    <a:ext uri="{9D8B030D-6E8A-4147-A177-3AD203B41FA5}">
                      <a16:colId xmlns:a16="http://schemas.microsoft.com/office/drawing/2014/main" xmlns="" val="20001"/>
                    </a:ext>
                  </a:extLst>
                </a:gridCol>
                <a:gridCol w="1712325">
                  <a:extLst>
                    <a:ext uri="{9D8B030D-6E8A-4147-A177-3AD203B41FA5}">
                      <a16:colId xmlns:a16="http://schemas.microsoft.com/office/drawing/2014/main" xmlns="" val="20002"/>
                    </a:ext>
                  </a:extLst>
                </a:gridCol>
                <a:gridCol w="1712325">
                  <a:extLst>
                    <a:ext uri="{9D8B030D-6E8A-4147-A177-3AD203B41FA5}">
                      <a16:colId xmlns:a16="http://schemas.microsoft.com/office/drawing/2014/main" xmlns="" val="20003"/>
                    </a:ext>
                  </a:extLst>
                </a:gridCol>
                <a:gridCol w="1712325">
                  <a:extLst>
                    <a:ext uri="{9D8B030D-6E8A-4147-A177-3AD203B41FA5}">
                      <a16:colId xmlns:a16="http://schemas.microsoft.com/office/drawing/2014/main" xmlns="" val="20004"/>
                    </a:ext>
                  </a:extLst>
                </a:gridCol>
              </a:tblGrid>
              <a:tr h="2625573">
                <a:tc>
                  <a:txBody>
                    <a:bodyPr/>
                    <a:lstStyle/>
                    <a:p>
                      <a:pPr marL="0" lvl="0" indent="0" algn="l" rtl="0">
                        <a:spcBef>
                          <a:spcPts val="0"/>
                        </a:spcBef>
                        <a:spcAft>
                          <a:spcPts val="0"/>
                        </a:spcAft>
                        <a:buNone/>
                      </a:pPr>
                      <a:r>
                        <a:rPr lang="en-GB" sz="1000" dirty="0" smtClean="0">
                          <a:latin typeface="Verdana" panose="020B0604030504040204" pitchFamily="34" charset="0"/>
                          <a:ea typeface="Verdana" panose="020B0604030504040204" pitchFamily="34" charset="0"/>
                        </a:rPr>
                        <a:t>A polar region located at the northernmost part of Earth. It</a:t>
                      </a:r>
                      <a:r>
                        <a:rPr lang="en-GB" sz="1000" baseline="0" dirty="0" smtClean="0">
                          <a:latin typeface="Verdana" panose="020B0604030504040204" pitchFamily="34" charset="0"/>
                          <a:ea typeface="Verdana" panose="020B0604030504040204" pitchFamily="34" charset="0"/>
                        </a:rPr>
                        <a:t> </a:t>
                      </a:r>
                      <a:r>
                        <a:rPr lang="en-GB" sz="1000" dirty="0" smtClean="0">
                          <a:latin typeface="Verdana" panose="020B0604030504040204" pitchFamily="34" charset="0"/>
                          <a:ea typeface="Verdana" panose="020B0604030504040204" pitchFamily="34" charset="0"/>
                        </a:rPr>
                        <a:t>consists of the Arctic Ocean, adjacent seas, and parts of Alaska (United States), Canada, Finland, Greenland (Denmark), Iceland, Norway, Russia, and Sweden.</a:t>
                      </a:r>
                      <a:endParaRPr sz="1000" dirty="0">
                        <a:latin typeface="Verdana" panose="020B0604030504040204" pitchFamily="34" charset="0"/>
                        <a:ea typeface="Verdana" panose="020B0604030504040204" pitchFamily="34" charset="0"/>
                      </a:endParaRPr>
                    </a:p>
                  </a:txBody>
                  <a:tcPr marL="91425" marR="91425" marT="91425" marB="91425"/>
                </a:tc>
                <a:tc>
                  <a:txBody>
                    <a:bodyPr/>
                    <a:lstStyle/>
                    <a:p>
                      <a:pPr marL="0" lvl="0" indent="0" algn="l" rtl="0">
                        <a:spcBef>
                          <a:spcPts val="0"/>
                        </a:spcBef>
                        <a:spcAft>
                          <a:spcPts val="0"/>
                        </a:spcAft>
                        <a:buNone/>
                      </a:pPr>
                      <a:r>
                        <a:rPr lang="en-GB" sz="1000" dirty="0" smtClean="0">
                          <a:latin typeface="Verdana" panose="020B0604030504040204" pitchFamily="34" charset="0"/>
                          <a:ea typeface="Verdana" panose="020B0604030504040204" pitchFamily="34" charset="0"/>
                        </a:rPr>
                        <a:t>Earth's southernmost continent. Situated almost entirely south of the Antarctic Circle and surrounded by the Southern Ocean.</a:t>
                      </a:r>
                      <a:endParaRPr sz="1000" dirty="0">
                        <a:latin typeface="Verdana" panose="020B0604030504040204" pitchFamily="34" charset="0"/>
                        <a:ea typeface="Verdana" panose="020B0604030504040204" pitchFamily="34" charset="0"/>
                      </a:endParaRPr>
                    </a:p>
                  </a:txBody>
                  <a:tcPr marL="91425" marR="91425" marT="91425" marB="91425"/>
                </a:tc>
                <a:tc>
                  <a:txBody>
                    <a:bodyPr/>
                    <a:lstStyle/>
                    <a:p>
                      <a:pPr marL="0" lvl="0" indent="0" algn="l" rtl="0">
                        <a:spcBef>
                          <a:spcPts val="0"/>
                        </a:spcBef>
                        <a:spcAft>
                          <a:spcPts val="0"/>
                        </a:spcAft>
                        <a:buNone/>
                      </a:pPr>
                      <a:r>
                        <a:rPr lang="en-GB" sz="1000" dirty="0" smtClean="0">
                          <a:latin typeface="Verdana" panose="020B0604030504040204" pitchFamily="34" charset="0"/>
                          <a:ea typeface="Verdana" panose="020B0604030504040204" pitchFamily="34" charset="0"/>
                        </a:rPr>
                        <a:t>British</a:t>
                      </a:r>
                      <a:r>
                        <a:rPr lang="en-GB" sz="1000" baseline="0" dirty="0" smtClean="0">
                          <a:latin typeface="Verdana" panose="020B0604030504040204" pitchFamily="34" charset="0"/>
                          <a:ea typeface="Verdana" panose="020B0604030504040204" pitchFamily="34" charset="0"/>
                        </a:rPr>
                        <a:t> </a:t>
                      </a:r>
                      <a:r>
                        <a:rPr lang="en-GB" sz="1000" dirty="0" smtClean="0">
                          <a:latin typeface="Verdana" panose="020B0604030504040204" pitchFamily="34" charset="0"/>
                          <a:ea typeface="Verdana" panose="020B0604030504040204" pitchFamily="34" charset="0"/>
                        </a:rPr>
                        <a:t>explorer who led an expedition to attempt to walk across Antarctica. However, his ship became stuck in sea ice and sank. He and his men managed to survive for 18 </a:t>
                      </a:r>
                    </a:p>
                    <a:p>
                      <a:pPr marL="0" lvl="0" indent="0" algn="l" rtl="0">
                        <a:spcBef>
                          <a:spcPts val="0"/>
                        </a:spcBef>
                        <a:spcAft>
                          <a:spcPts val="0"/>
                        </a:spcAft>
                        <a:buNone/>
                      </a:pPr>
                      <a:r>
                        <a:rPr lang="en-GB" sz="1000" dirty="0" smtClean="0">
                          <a:latin typeface="Verdana" panose="020B0604030504040204" pitchFamily="34" charset="0"/>
                          <a:ea typeface="Verdana" panose="020B0604030504040204" pitchFamily="34" charset="0"/>
                        </a:rPr>
                        <a:t>months before making their  way to safety.</a:t>
                      </a:r>
                      <a:endParaRPr sz="1000" dirty="0">
                        <a:latin typeface="Verdana" panose="020B0604030504040204" pitchFamily="34" charset="0"/>
                        <a:ea typeface="Verdana" panose="020B0604030504040204" pitchFamily="34" charset="0"/>
                      </a:endParaRPr>
                    </a:p>
                  </a:txBody>
                  <a:tcPr marL="91425" marR="91425" marT="91425" marB="91425"/>
                </a:tc>
                <a:tc>
                  <a:txBody>
                    <a:bodyPr/>
                    <a:lstStyle/>
                    <a:p>
                      <a:pPr marL="0" lvl="0" indent="0" algn="l" rtl="0">
                        <a:spcBef>
                          <a:spcPts val="0"/>
                        </a:spcBef>
                        <a:spcAft>
                          <a:spcPts val="0"/>
                        </a:spcAft>
                        <a:buNone/>
                      </a:pPr>
                      <a:r>
                        <a:rPr lang="en-GB" sz="1000" dirty="0" smtClean="0">
                          <a:latin typeface="Verdana" panose="020B0604030504040204" pitchFamily="34" charset="0"/>
                          <a:ea typeface="Verdana" panose="020B0604030504040204" pitchFamily="34" charset="0"/>
                        </a:rPr>
                        <a:t>The three-</a:t>
                      </a:r>
                      <a:r>
                        <a:rPr lang="en-GB" sz="1000" dirty="0" err="1" smtClean="0">
                          <a:latin typeface="Verdana" panose="020B0604030504040204" pitchFamily="34" charset="0"/>
                          <a:ea typeface="Verdana" panose="020B0604030504040204" pitchFamily="34" charset="0"/>
                        </a:rPr>
                        <a:t>masted</a:t>
                      </a:r>
                      <a:r>
                        <a:rPr lang="en-GB" sz="1000" baseline="0" dirty="0" smtClean="0">
                          <a:latin typeface="Verdana" panose="020B0604030504040204" pitchFamily="34" charset="0"/>
                          <a:ea typeface="Verdana" panose="020B0604030504040204" pitchFamily="34" charset="0"/>
                        </a:rPr>
                        <a:t> vessel </a:t>
                      </a:r>
                      <a:r>
                        <a:rPr lang="en-GB" sz="1000" dirty="0" smtClean="0">
                          <a:latin typeface="Verdana" panose="020B0604030504040204" pitchFamily="34" charset="0"/>
                          <a:ea typeface="Verdana" panose="020B0604030504040204" pitchFamily="34" charset="0"/>
                        </a:rPr>
                        <a:t>in which Sir Ernest Shackleton and a crew of 27 men and one cat sailed for the Antarctic on the 1914–1917. She was launched in 1912 from </a:t>
                      </a:r>
                      <a:r>
                        <a:rPr lang="en-GB" sz="1000" dirty="0" err="1" smtClean="0">
                          <a:latin typeface="Verdana" panose="020B0604030504040204" pitchFamily="34" charset="0"/>
                          <a:ea typeface="Verdana" panose="020B0604030504040204" pitchFamily="34" charset="0"/>
                        </a:rPr>
                        <a:t>Sandefjord</a:t>
                      </a:r>
                      <a:r>
                        <a:rPr lang="en-GB" sz="1000" dirty="0" smtClean="0">
                          <a:latin typeface="Verdana" panose="020B0604030504040204" pitchFamily="34" charset="0"/>
                          <a:ea typeface="Verdana" panose="020B0604030504040204" pitchFamily="34" charset="0"/>
                        </a:rPr>
                        <a:t> in Norway; three years later, she was crushed by pack ice and sank in the Weddell Sea off Antarctica. All of her crew survived.</a:t>
                      </a:r>
                      <a:endParaRPr sz="1000" dirty="0">
                        <a:latin typeface="Verdana" panose="020B0604030504040204" pitchFamily="34" charset="0"/>
                        <a:ea typeface="Verdana" panose="020B0604030504040204" pitchFamily="34" charset="0"/>
                      </a:endParaRPr>
                    </a:p>
                  </a:txBody>
                  <a:tcPr marL="91425" marR="91425" marT="91425" marB="91425"/>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000" b="0" i="0" u="none" strike="noStrike" kern="0" cap="none" spc="0" normalizeH="0" baseline="0" noProof="0" dirty="0" smtClean="0">
                          <a:ln>
                            <a:noFill/>
                          </a:ln>
                          <a:solidFill>
                            <a:srgbClr val="000000"/>
                          </a:solidFill>
                          <a:effectLst/>
                          <a:uLnTx/>
                          <a:uFillTx/>
                          <a:latin typeface="Verdana" panose="020B0604030504040204" pitchFamily="34" charset="0"/>
                          <a:ea typeface="Verdana" panose="020B0604030504040204" pitchFamily="34" charset="0"/>
                          <a:cs typeface="Arial"/>
                          <a:sym typeface="Arial"/>
                        </a:rPr>
                        <a:t>Any ground that remains completely frozen—32°F (0°C) or colder—for at least two years straight. These permanently frozen grounds are most common in regions with high mountains and in Earth's higher latitudes—near the North and South Poles.</a:t>
                      </a:r>
                    </a:p>
                    <a:p>
                      <a:pPr marL="0" lvl="0" indent="0" algn="l" rtl="0">
                        <a:spcBef>
                          <a:spcPts val="0"/>
                        </a:spcBef>
                        <a:spcAft>
                          <a:spcPts val="0"/>
                        </a:spcAft>
                        <a:buNone/>
                      </a:pPr>
                      <a:endParaRPr sz="1000" dirty="0"/>
                    </a:p>
                  </a:txBody>
                  <a:tcPr marL="91425" marR="91425" marT="91425" marB="91425"/>
                </a:tc>
                <a:extLst>
                  <a:ext uri="{0D108BD9-81ED-4DB2-BD59-A6C34878D82A}">
                    <a16:rowId xmlns:a16="http://schemas.microsoft.com/office/drawing/2014/main" xmlns="" val="10000"/>
                  </a:ext>
                </a:extLst>
              </a:tr>
              <a:tr h="2033952">
                <a:tc>
                  <a:txBody>
                    <a:bodyPr/>
                    <a:lstStyle/>
                    <a:p>
                      <a:pPr marL="0" lvl="0" indent="0" algn="l" rtl="0">
                        <a:spcBef>
                          <a:spcPts val="0"/>
                        </a:spcBef>
                        <a:spcAft>
                          <a:spcPts val="0"/>
                        </a:spcAft>
                        <a:buNone/>
                      </a:pPr>
                      <a:r>
                        <a:rPr lang="en-GB" sz="1000" dirty="0" smtClean="0">
                          <a:latin typeface="Verdana" panose="020B0604030504040204" pitchFamily="34" charset="0"/>
                          <a:ea typeface="Verdana" panose="020B0604030504040204" pitchFamily="34" charset="0"/>
                        </a:rPr>
                        <a:t>Massive bodies of slowly moving ice. They form on land, and they are made up of fallen snow that gets compressed into ice over many centuries. They move slowly downward from the pull of gravity.</a:t>
                      </a:r>
                      <a:endParaRPr sz="1000" dirty="0">
                        <a:latin typeface="Verdana" panose="020B0604030504040204" pitchFamily="34" charset="0"/>
                        <a:ea typeface="Verdana" panose="020B0604030504040204" pitchFamily="34" charset="0"/>
                      </a:endParaRPr>
                    </a:p>
                  </a:txBody>
                  <a:tcPr marL="91425" marR="91425" marT="91425" marB="91425"/>
                </a:tc>
                <a:tc>
                  <a:txBody>
                    <a:bodyPr/>
                    <a:lstStyle/>
                    <a:p>
                      <a:pPr marL="0" lvl="0" indent="0" algn="l" rtl="0">
                        <a:spcBef>
                          <a:spcPts val="0"/>
                        </a:spcBef>
                        <a:spcAft>
                          <a:spcPts val="0"/>
                        </a:spcAft>
                        <a:buNone/>
                      </a:pPr>
                      <a:r>
                        <a:rPr lang="en-GB" sz="1000" dirty="0" smtClean="0">
                          <a:latin typeface="Verdana" panose="020B0604030504040204" pitchFamily="34" charset="0"/>
                          <a:ea typeface="Verdana" panose="020B0604030504040204" pitchFamily="34" charset="0"/>
                        </a:rPr>
                        <a:t>All liquid and solid water particles that fall from clouds and reach the ground. These particles include drizzle, rain, snow, snow pellets, ice crystals, and hail.</a:t>
                      </a:r>
                      <a:endParaRPr sz="1000" dirty="0">
                        <a:latin typeface="Verdana" panose="020B0604030504040204" pitchFamily="34" charset="0"/>
                        <a:ea typeface="Verdana" panose="020B0604030504040204" pitchFamily="34" charset="0"/>
                      </a:endParaRPr>
                    </a:p>
                  </a:txBody>
                  <a:tcPr marL="91425" marR="91425" marT="91425" marB="91425"/>
                </a:tc>
                <a:tc>
                  <a:txBody>
                    <a:bodyPr/>
                    <a:lstStyle/>
                    <a:p>
                      <a:pPr marL="0" lvl="0" indent="0" algn="l" rtl="0">
                        <a:spcBef>
                          <a:spcPts val="0"/>
                        </a:spcBef>
                        <a:spcAft>
                          <a:spcPts val="0"/>
                        </a:spcAft>
                        <a:buNone/>
                      </a:pPr>
                      <a:r>
                        <a:rPr lang="en-GB" sz="1000" dirty="0" smtClean="0">
                          <a:latin typeface="Verdana" panose="020B0604030504040204" pitchFamily="34" charset="0"/>
                          <a:ea typeface="Verdana" panose="020B0604030504040204" pitchFamily="34" charset="0"/>
                        </a:rPr>
                        <a:t>An imaginary line around the middle of a planet or other celestial body. It is halfway between the North Pole and the South Pole, at 0 degrees latitude. It divides the planet into a Northern Hemisphere and a Southern Hemisphere.</a:t>
                      </a:r>
                      <a:endParaRPr sz="1000" dirty="0">
                        <a:latin typeface="Verdana" panose="020B0604030504040204" pitchFamily="34" charset="0"/>
                        <a:ea typeface="Verdana" panose="020B0604030504040204" pitchFamily="34" charset="0"/>
                      </a:endParaRPr>
                    </a:p>
                  </a:txBody>
                  <a:tcPr marL="91425" marR="91425" marT="91425" marB="91425"/>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000" b="0" i="0" u="none" strike="noStrike" kern="0" cap="none" spc="0" normalizeH="0" baseline="0" noProof="0" dirty="0" smtClean="0">
                          <a:ln>
                            <a:noFill/>
                          </a:ln>
                          <a:solidFill>
                            <a:srgbClr val="000000"/>
                          </a:solidFill>
                          <a:effectLst/>
                          <a:uLnTx/>
                          <a:uFillTx/>
                          <a:latin typeface="Verdana" panose="020B0604030504040204" pitchFamily="34" charset="0"/>
                          <a:ea typeface="Verdana" panose="020B0604030504040204" pitchFamily="34" charset="0"/>
                          <a:cs typeface="Arial"/>
                          <a:sym typeface="Arial"/>
                        </a:rPr>
                        <a:t>The name given to half a sphere, cut in half through its widest point. It is most commonly used when describing different areas of the earth.</a:t>
                      </a:r>
                    </a:p>
                    <a:p>
                      <a:pPr marL="0" lvl="0" indent="0" algn="l" rtl="0">
                        <a:spcBef>
                          <a:spcPts val="0"/>
                        </a:spcBef>
                        <a:spcAft>
                          <a:spcPts val="0"/>
                        </a:spcAft>
                        <a:buNone/>
                      </a:pPr>
                      <a:endParaRPr sz="1000" dirty="0"/>
                    </a:p>
                  </a:txBody>
                  <a:tcPr marL="91425" marR="91425" marT="91425" marB="91425"/>
                </a:tc>
                <a:tc>
                  <a:txBody>
                    <a:bodyPr/>
                    <a:lstStyle/>
                    <a:p>
                      <a:pPr marL="0" lvl="0" indent="0" algn="l" rtl="0">
                        <a:spcBef>
                          <a:spcPts val="0"/>
                        </a:spcBef>
                        <a:spcAft>
                          <a:spcPts val="0"/>
                        </a:spcAft>
                        <a:buNone/>
                      </a:pPr>
                      <a:r>
                        <a:rPr lang="en-GB" sz="1000" dirty="0" smtClean="0">
                          <a:latin typeface="Verdana" panose="020B0604030504040204" pitchFamily="34" charset="0"/>
                          <a:ea typeface="Verdana" panose="020B0604030504040204" pitchFamily="34" charset="0"/>
                        </a:rPr>
                        <a:t>A group of culturally similar indigenous peoples inhabiting the Arctic and subarctic regions of Greenland, Canada, and Alaska.</a:t>
                      </a:r>
                      <a:endParaRPr sz="1000" dirty="0">
                        <a:latin typeface="Verdana" panose="020B0604030504040204" pitchFamily="34" charset="0"/>
                        <a:ea typeface="Verdana" panose="020B0604030504040204" pitchFamily="34" charset="0"/>
                      </a:endParaRPr>
                    </a:p>
                  </a:txBody>
                  <a:tcPr marL="91425" marR="91425" marT="91425" marB="91425"/>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482373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graphicFrame>
        <p:nvGraphicFramePr>
          <p:cNvPr id="54" name="Google Shape;54;p13"/>
          <p:cNvGraphicFramePr/>
          <p:nvPr>
            <p:extLst>
              <p:ext uri="{D42A27DB-BD31-4B8C-83A1-F6EECF244321}">
                <p14:modId xmlns:p14="http://schemas.microsoft.com/office/powerpoint/2010/main" val="3294745391"/>
              </p:ext>
            </p:extLst>
          </p:nvPr>
        </p:nvGraphicFramePr>
        <p:xfrm>
          <a:off x="254625" y="274425"/>
          <a:ext cx="8561625" cy="4830000"/>
        </p:xfrm>
        <a:graphic>
          <a:graphicData uri="http://schemas.openxmlformats.org/drawingml/2006/table">
            <a:tbl>
              <a:tblPr>
                <a:noFill/>
                <a:tableStyleId>{85BC21E7-0D4C-4A67-8E1A-14762D4E3153}</a:tableStyleId>
              </a:tblPr>
              <a:tblGrid>
                <a:gridCol w="1712325">
                  <a:extLst>
                    <a:ext uri="{9D8B030D-6E8A-4147-A177-3AD203B41FA5}">
                      <a16:colId xmlns:a16="http://schemas.microsoft.com/office/drawing/2014/main" xmlns="" val="20000"/>
                    </a:ext>
                  </a:extLst>
                </a:gridCol>
                <a:gridCol w="1712325">
                  <a:extLst>
                    <a:ext uri="{9D8B030D-6E8A-4147-A177-3AD203B41FA5}">
                      <a16:colId xmlns:a16="http://schemas.microsoft.com/office/drawing/2014/main" xmlns="" val="20001"/>
                    </a:ext>
                  </a:extLst>
                </a:gridCol>
                <a:gridCol w="1712325">
                  <a:extLst>
                    <a:ext uri="{9D8B030D-6E8A-4147-A177-3AD203B41FA5}">
                      <a16:colId xmlns:a16="http://schemas.microsoft.com/office/drawing/2014/main" xmlns="" val="20002"/>
                    </a:ext>
                  </a:extLst>
                </a:gridCol>
                <a:gridCol w="1712325">
                  <a:extLst>
                    <a:ext uri="{9D8B030D-6E8A-4147-A177-3AD203B41FA5}">
                      <a16:colId xmlns:a16="http://schemas.microsoft.com/office/drawing/2014/main" xmlns="" val="20003"/>
                    </a:ext>
                  </a:extLst>
                </a:gridCol>
                <a:gridCol w="1712325">
                  <a:extLst>
                    <a:ext uri="{9D8B030D-6E8A-4147-A177-3AD203B41FA5}">
                      <a16:colId xmlns:a16="http://schemas.microsoft.com/office/drawing/2014/main" xmlns="" val="20004"/>
                    </a:ext>
                  </a:extLst>
                </a:gridCol>
              </a:tblGrid>
              <a:tr h="1561575">
                <a:tc>
                  <a:txBody>
                    <a:bodyPr/>
                    <a:lstStyle/>
                    <a:p>
                      <a:pPr marL="0" lvl="0" indent="0" algn="l" rtl="0">
                        <a:spcBef>
                          <a:spcPts val="0"/>
                        </a:spcBef>
                        <a:spcAft>
                          <a:spcPts val="0"/>
                        </a:spcAft>
                        <a:buNone/>
                      </a:pPr>
                      <a:r>
                        <a:rPr lang="en-GB" sz="1000" b="0" i="0" dirty="0" smtClean="0">
                          <a:solidFill>
                            <a:srgbClr val="202124"/>
                          </a:solidFill>
                          <a:effectLst/>
                          <a:latin typeface="Verdana" panose="020B0604030504040204" pitchFamily="34" charset="0"/>
                          <a:ea typeface="Verdana" panose="020B0604030504040204" pitchFamily="34" charset="0"/>
                        </a:rPr>
                        <a:t>A raised area of land that's flat on top, sometimes found in mountainous area.</a:t>
                      </a:r>
                      <a:endParaRPr sz="1000" b="0" dirty="0">
                        <a:latin typeface="Verdana" panose="020B0604030504040204" pitchFamily="34" charset="0"/>
                        <a:ea typeface="Verdana" panose="020B0604030504040204" pitchFamily="34" charset="0"/>
                      </a:endParaRPr>
                    </a:p>
                  </a:txBody>
                  <a:tcPr marL="91425" marR="91425" marT="91425" marB="91425"/>
                </a:tc>
                <a:tc>
                  <a:txBody>
                    <a:bodyPr/>
                    <a:lstStyle/>
                    <a:p>
                      <a:pPr marL="0" lvl="0" indent="0" algn="l" rtl="0">
                        <a:spcBef>
                          <a:spcPts val="0"/>
                        </a:spcBef>
                        <a:spcAft>
                          <a:spcPts val="0"/>
                        </a:spcAft>
                        <a:buNone/>
                      </a:pPr>
                      <a:r>
                        <a:rPr lang="en-GB" sz="1000" b="0" i="0" dirty="0" smtClean="0">
                          <a:solidFill>
                            <a:srgbClr val="202124"/>
                          </a:solidFill>
                          <a:effectLst/>
                          <a:latin typeface="Verdana" panose="020B0604030504040204" pitchFamily="34" charset="0"/>
                          <a:ea typeface="Verdana" panose="020B0604030504040204" pitchFamily="34" charset="0"/>
                        </a:rPr>
                        <a:t>When the body gets so cold that it can't warm itself up again. This can be dangerous because the organs inside the body will stop working if they get too cold.</a:t>
                      </a:r>
                      <a:endParaRPr sz="1000" b="0" dirty="0">
                        <a:latin typeface="Verdana" panose="020B0604030504040204" pitchFamily="34" charset="0"/>
                        <a:ea typeface="Verdana" panose="020B0604030504040204" pitchFamily="34" charset="0"/>
                      </a:endParaRPr>
                    </a:p>
                  </a:txBody>
                  <a:tcPr marL="91425" marR="91425" marT="91425" marB="91425"/>
                </a:tc>
                <a:tc>
                  <a:txBody>
                    <a:bodyPr/>
                    <a:lstStyle/>
                    <a:p>
                      <a:pPr marL="0" lvl="0" indent="0" algn="l" rtl="0">
                        <a:spcBef>
                          <a:spcPts val="0"/>
                        </a:spcBef>
                        <a:spcAft>
                          <a:spcPts val="0"/>
                        </a:spcAft>
                        <a:buNone/>
                      </a:pPr>
                      <a:r>
                        <a:rPr lang="en-GB" sz="1000" dirty="0" smtClean="0">
                          <a:latin typeface="Verdana" panose="020B0604030504040204" pitchFamily="34" charset="0"/>
                          <a:ea typeface="Verdana" panose="020B0604030504040204" pitchFamily="34" charset="0"/>
                        </a:rPr>
                        <a:t>An area of land where it is too cold for trees to grow and the ground below the surface is permanently frozen.</a:t>
                      </a:r>
                      <a:endParaRPr sz="1000" dirty="0">
                        <a:latin typeface="Verdana" panose="020B0604030504040204" pitchFamily="34" charset="0"/>
                        <a:ea typeface="Verdana" panose="020B0604030504040204" pitchFamily="34" charset="0"/>
                      </a:endParaRPr>
                    </a:p>
                  </a:txBody>
                  <a:tcPr marL="91425" marR="91425" marT="91425" marB="91425"/>
                </a:tc>
                <a:tc>
                  <a:txBody>
                    <a:bodyPr/>
                    <a:lstStyle/>
                    <a:p>
                      <a:pPr marL="0" lvl="0" indent="0" algn="l" rtl="0">
                        <a:spcBef>
                          <a:spcPts val="0"/>
                        </a:spcBef>
                        <a:spcAft>
                          <a:spcPts val="0"/>
                        </a:spcAft>
                        <a:buNone/>
                      </a:pPr>
                      <a:r>
                        <a:rPr lang="en-GB" sz="1000" b="0" i="0" dirty="0" smtClean="0">
                          <a:solidFill>
                            <a:srgbClr val="4D5156"/>
                          </a:solidFill>
                          <a:effectLst/>
                          <a:latin typeface="Verdana" panose="020B0604030504040204" pitchFamily="34" charset="0"/>
                          <a:ea typeface="Verdana" panose="020B0604030504040204" pitchFamily="34" charset="0"/>
                        </a:rPr>
                        <a:t>The body of water that sits to the east of the arm that is the Antarctic Peninsula and the main body of the continent. A unique expanse of water with huge icebergs, menacing ice floes and giant ice shelves.</a:t>
                      </a:r>
                      <a:endParaRPr lang="en-GB" sz="1000" dirty="0" smtClean="0">
                        <a:latin typeface="Verdana" panose="020B0604030504040204" pitchFamily="34" charset="0"/>
                        <a:ea typeface="Verdana" panose="020B0604030504040204" pitchFamily="34" charset="0"/>
                      </a:endParaRPr>
                    </a:p>
                  </a:txBody>
                  <a:tcPr marL="91425" marR="91425" marT="91425" marB="91425"/>
                </a:tc>
                <a:tc>
                  <a:txBody>
                    <a:bodyPr/>
                    <a:lstStyle/>
                    <a:p>
                      <a:pPr marL="0" lvl="0" indent="0" algn="l" rtl="0">
                        <a:spcBef>
                          <a:spcPts val="0"/>
                        </a:spcBef>
                        <a:spcAft>
                          <a:spcPts val="0"/>
                        </a:spcAft>
                        <a:buNone/>
                      </a:pPr>
                      <a:r>
                        <a:rPr lang="en-GB" sz="1000" dirty="0" smtClean="0">
                          <a:latin typeface="Verdana" panose="020B0604030504040204" pitchFamily="34" charset="0"/>
                          <a:ea typeface="Verdana" panose="020B0604030504040204" pitchFamily="34" charset="0"/>
                        </a:rPr>
                        <a:t>Occurring naturally or originating in a particular place.</a:t>
                      </a:r>
                      <a:endParaRPr sz="1000" dirty="0">
                        <a:latin typeface="Verdana" panose="020B0604030504040204" pitchFamily="34" charset="0"/>
                        <a:ea typeface="Verdana" panose="020B0604030504040204" pitchFamily="34" charset="0"/>
                      </a:endParaRPr>
                    </a:p>
                  </a:txBody>
                  <a:tcPr marL="91425" marR="91425" marT="91425" marB="91425"/>
                </a:tc>
                <a:extLst>
                  <a:ext uri="{0D108BD9-81ED-4DB2-BD59-A6C34878D82A}">
                    <a16:rowId xmlns:a16="http://schemas.microsoft.com/office/drawing/2014/main" xmlns="" val="10000"/>
                  </a:ext>
                </a:extLst>
              </a:tr>
              <a:tr h="1561575">
                <a:tc>
                  <a:txBody>
                    <a:bodyPr/>
                    <a:lstStyle/>
                    <a:p>
                      <a:pPr marL="0" lvl="0" indent="0" algn="l" rtl="0">
                        <a:spcBef>
                          <a:spcPts val="0"/>
                        </a:spcBef>
                        <a:spcAft>
                          <a:spcPts val="0"/>
                        </a:spcAft>
                        <a:buNone/>
                      </a:pPr>
                      <a:endParaRPr sz="1000" dirty="0"/>
                    </a:p>
                  </a:txBody>
                  <a:tcPr marL="91425" marR="91425" marT="91425" marB="91425"/>
                </a:tc>
                <a:tc>
                  <a:txBody>
                    <a:bodyPr/>
                    <a:lstStyle/>
                    <a:p>
                      <a:pPr marL="0" lvl="0" indent="0" algn="l" rtl="0">
                        <a:spcBef>
                          <a:spcPts val="0"/>
                        </a:spcBef>
                        <a:spcAft>
                          <a:spcPts val="0"/>
                        </a:spcAft>
                        <a:buNone/>
                      </a:pPr>
                      <a:endParaRPr sz="1000" dirty="0"/>
                    </a:p>
                  </a:txBody>
                  <a:tcPr marL="91425" marR="91425" marT="91425" marB="91425"/>
                </a:tc>
                <a:tc>
                  <a:txBody>
                    <a:bodyPr/>
                    <a:lstStyle/>
                    <a:p>
                      <a:pPr marL="0" lvl="0" indent="0" algn="l" rtl="0">
                        <a:spcBef>
                          <a:spcPts val="0"/>
                        </a:spcBef>
                        <a:spcAft>
                          <a:spcPts val="0"/>
                        </a:spcAft>
                        <a:buNone/>
                      </a:pPr>
                      <a:endParaRPr sz="1000" dirty="0"/>
                    </a:p>
                  </a:txBody>
                  <a:tcPr marL="91425" marR="91425" marT="91425" marB="91425"/>
                </a:tc>
                <a:tc>
                  <a:txBody>
                    <a:bodyPr/>
                    <a:lstStyle/>
                    <a:p>
                      <a:pPr marL="0" lvl="0" indent="0" algn="l" rtl="0">
                        <a:spcBef>
                          <a:spcPts val="0"/>
                        </a:spcBef>
                        <a:spcAft>
                          <a:spcPts val="0"/>
                        </a:spcAft>
                        <a:buNone/>
                      </a:pPr>
                      <a:endParaRPr sz="1000" dirty="0"/>
                    </a:p>
                  </a:txBody>
                  <a:tcPr marL="91425" marR="91425" marT="91425" marB="91425"/>
                </a:tc>
                <a:tc>
                  <a:txBody>
                    <a:bodyPr/>
                    <a:lstStyle/>
                    <a:p>
                      <a:pPr marL="0" lvl="0" indent="0" algn="l" rtl="0">
                        <a:spcBef>
                          <a:spcPts val="0"/>
                        </a:spcBef>
                        <a:spcAft>
                          <a:spcPts val="0"/>
                        </a:spcAft>
                        <a:buNone/>
                      </a:pPr>
                      <a:endParaRPr sz="1000" dirty="0"/>
                    </a:p>
                  </a:txBody>
                  <a:tcPr marL="91425" marR="91425" marT="91425" marB="91425"/>
                </a:tc>
                <a:extLst>
                  <a:ext uri="{0D108BD9-81ED-4DB2-BD59-A6C34878D82A}">
                    <a16:rowId xmlns:a16="http://schemas.microsoft.com/office/drawing/2014/main" xmlns="" val="10001"/>
                  </a:ext>
                </a:extLst>
              </a:tr>
              <a:tr h="1561575">
                <a:tc>
                  <a:txBody>
                    <a:bodyPr/>
                    <a:lstStyle/>
                    <a:p>
                      <a:pPr marL="0" lvl="0" indent="0" algn="ctr" rtl="0">
                        <a:spcBef>
                          <a:spcPts val="0"/>
                        </a:spcBef>
                        <a:spcAft>
                          <a:spcPts val="0"/>
                        </a:spcAft>
                        <a:buNone/>
                      </a:pPr>
                      <a:r>
                        <a:rPr lang="en-GB" sz="2000" baseline="0" dirty="0" smtClean="0"/>
                        <a:t> </a:t>
                      </a:r>
                      <a:endParaRPr sz="2000" dirty="0"/>
                    </a:p>
                  </a:txBody>
                  <a:tcPr marL="91425" marR="91425" marT="91425" marB="91425"/>
                </a:tc>
                <a:tc>
                  <a:txBody>
                    <a:bodyPr/>
                    <a:lstStyle/>
                    <a:p>
                      <a:pPr algn="ctr"/>
                      <a:r>
                        <a:rPr lang="en-GB" sz="2000" baseline="0" dirty="0" smtClean="0"/>
                        <a:t> </a:t>
                      </a:r>
                      <a:endParaRPr lang="en-GB" sz="2000" dirty="0"/>
                    </a:p>
                  </a:txBody>
                  <a:tcPr marL="91425" marR="91425" marT="91425" marB="91425"/>
                </a:tc>
                <a:tc>
                  <a:txBody>
                    <a:bodyPr/>
                    <a:lstStyle/>
                    <a:p>
                      <a:pPr algn="ctr"/>
                      <a:endParaRPr lang="en-GB" sz="2000" dirty="0"/>
                    </a:p>
                  </a:txBody>
                  <a:tcPr marL="91425" marR="91425" marT="91425" marB="91425"/>
                </a:tc>
                <a:tc>
                  <a:txBody>
                    <a:bodyPr/>
                    <a:lstStyle/>
                    <a:p>
                      <a:pPr marL="0" lvl="0" indent="0" algn="ctr" rtl="0">
                        <a:spcBef>
                          <a:spcPts val="0"/>
                        </a:spcBef>
                        <a:spcAft>
                          <a:spcPts val="0"/>
                        </a:spcAft>
                        <a:buNone/>
                      </a:pPr>
                      <a:endParaRPr sz="2000" dirty="0"/>
                    </a:p>
                  </a:txBody>
                  <a:tcPr marL="91425" marR="91425" marT="91425" marB="91425"/>
                </a:tc>
                <a:tc>
                  <a:txBody>
                    <a:bodyPr/>
                    <a:lstStyle/>
                    <a:p>
                      <a:pPr marL="0" lvl="0" indent="0" algn="ctr" rtl="0">
                        <a:spcBef>
                          <a:spcPts val="0"/>
                        </a:spcBef>
                        <a:spcAft>
                          <a:spcPts val="0"/>
                        </a:spcAft>
                        <a:buNone/>
                      </a:pPr>
                      <a:r>
                        <a:rPr lang="en-GB" sz="2000" baseline="0" dirty="0" smtClean="0"/>
                        <a:t> </a:t>
                      </a:r>
                      <a:endParaRPr sz="2000" dirty="0"/>
                    </a:p>
                  </a:txBody>
                  <a:tcPr marL="91425" marR="91425" marT="91425" marB="91425"/>
                </a:tc>
                <a:extLst>
                  <a:ext uri="{0D108BD9-81ED-4DB2-BD59-A6C34878D82A}">
                    <a16:rowId xmlns:a16="http://schemas.microsoft.com/office/drawing/2014/main" xmlns="" val="10002"/>
                  </a:ext>
                </a:extLst>
              </a:tr>
            </a:tbl>
          </a:graphicData>
        </a:graphic>
      </p:graphicFrame>
    </p:spTree>
    <p:extLst>
      <p:ext uri="{BB962C8B-B14F-4D97-AF65-F5344CB8AC3E}">
        <p14:creationId xmlns:p14="http://schemas.microsoft.com/office/powerpoint/2010/main" val="630688782"/>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85</TotalTime>
  <Words>513</Words>
  <Application>Microsoft Office PowerPoint</Application>
  <PresentationFormat>On-screen Show (16:9)</PresentationFormat>
  <Paragraphs>30</Paragraphs>
  <Slides>3</Slides>
  <Notes>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vt:i4>
      </vt:variant>
    </vt:vector>
  </HeadingPairs>
  <TitlesOfParts>
    <vt:vector size="6" baseType="lpstr">
      <vt:lpstr>Arial</vt:lpstr>
      <vt:lpstr>Verdana</vt:lpstr>
      <vt:lpstr>Simple Light</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 Turner</dc:creator>
  <cp:lastModifiedBy>Michelle Rigler</cp:lastModifiedBy>
  <cp:revision>10</cp:revision>
  <dcterms:modified xsi:type="dcterms:W3CDTF">2022-03-03T20:37:40Z</dcterms:modified>
</cp:coreProperties>
</file>