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3" r:id="rId2"/>
    <p:sldId id="325" r:id="rId3"/>
    <p:sldId id="266" r:id="rId4"/>
    <p:sldId id="326" r:id="rId5"/>
    <p:sldId id="285" r:id="rId6"/>
    <p:sldId id="286" r:id="rId7"/>
    <p:sldId id="287" r:id="rId8"/>
    <p:sldId id="288" r:id="rId9"/>
    <p:sldId id="301" r:id="rId10"/>
    <p:sldId id="290" r:id="rId11"/>
    <p:sldId id="291" r:id="rId12"/>
    <p:sldId id="292" r:id="rId13"/>
    <p:sldId id="294" r:id="rId14"/>
    <p:sldId id="327" r:id="rId15"/>
    <p:sldId id="297" r:id="rId16"/>
    <p:sldId id="298" r:id="rId17"/>
    <p:sldId id="299" r:id="rId18"/>
    <p:sldId id="300" r:id="rId19"/>
    <p:sldId id="304" r:id="rId20"/>
    <p:sldId id="305" r:id="rId21"/>
    <p:sldId id="306" r:id="rId22"/>
    <p:sldId id="295" r:id="rId23"/>
    <p:sldId id="328" r:id="rId24"/>
    <p:sldId id="307" r:id="rId25"/>
    <p:sldId id="308" r:id="rId26"/>
    <p:sldId id="309" r:id="rId27"/>
    <p:sldId id="310" r:id="rId28"/>
    <p:sldId id="311" r:id="rId29"/>
    <p:sldId id="312" r:id="rId30"/>
    <p:sldId id="313" r:id="rId31"/>
    <p:sldId id="314" r:id="rId32"/>
    <p:sldId id="296" r:id="rId33"/>
    <p:sldId id="329" r:id="rId34"/>
    <p:sldId id="315" r:id="rId35"/>
    <p:sldId id="316" r:id="rId36"/>
    <p:sldId id="317" r:id="rId37"/>
    <p:sldId id="318" r:id="rId38"/>
    <p:sldId id="319" r:id="rId39"/>
    <p:sldId id="320" r:id="rId40"/>
    <p:sldId id="321" r:id="rId41"/>
    <p:sldId id="323"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99"/>
    <a:srgbClr val="99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662" autoAdjust="0"/>
    <p:restoredTop sz="94660"/>
  </p:normalViewPr>
  <p:slideViewPr>
    <p:cSldViewPr snapToGrid="0">
      <p:cViewPr varScale="1">
        <p:scale>
          <a:sx n="73" d="100"/>
          <a:sy n="73" d="100"/>
        </p:scale>
        <p:origin x="79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240F54F-B2F7-49C2-A77D-056B96485288}" type="datetimeFigureOut">
              <a:rPr lang="en-GB" smtClean="0"/>
              <a:t>29/10/2023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BB9D5A-5899-4CE0-BDBC-3519F0F671B8}" type="slidenum">
              <a:rPr lang="en-GB" smtClean="0"/>
              <a:t>‹#›</a:t>
            </a:fld>
            <a:endParaRPr lang="en-GB"/>
          </a:p>
        </p:txBody>
      </p:sp>
    </p:spTree>
    <p:extLst>
      <p:ext uri="{BB962C8B-B14F-4D97-AF65-F5344CB8AC3E}">
        <p14:creationId xmlns:p14="http://schemas.microsoft.com/office/powerpoint/2010/main" val="4193519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240F54F-B2F7-49C2-A77D-056B96485288}" type="datetimeFigureOut">
              <a:rPr lang="en-GB" smtClean="0"/>
              <a:t>29/10/2023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BB9D5A-5899-4CE0-BDBC-3519F0F671B8}" type="slidenum">
              <a:rPr lang="en-GB" smtClean="0"/>
              <a:t>‹#›</a:t>
            </a:fld>
            <a:endParaRPr lang="en-GB"/>
          </a:p>
        </p:txBody>
      </p:sp>
    </p:spTree>
    <p:extLst>
      <p:ext uri="{BB962C8B-B14F-4D97-AF65-F5344CB8AC3E}">
        <p14:creationId xmlns:p14="http://schemas.microsoft.com/office/powerpoint/2010/main" val="17655325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240F54F-B2F7-49C2-A77D-056B96485288}" type="datetimeFigureOut">
              <a:rPr lang="en-GB" smtClean="0"/>
              <a:t>29/10/2023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BB9D5A-5899-4CE0-BDBC-3519F0F671B8}" type="slidenum">
              <a:rPr lang="en-GB" smtClean="0"/>
              <a:t>‹#›</a:t>
            </a:fld>
            <a:endParaRPr lang="en-GB"/>
          </a:p>
        </p:txBody>
      </p:sp>
    </p:spTree>
    <p:extLst>
      <p:ext uri="{BB962C8B-B14F-4D97-AF65-F5344CB8AC3E}">
        <p14:creationId xmlns:p14="http://schemas.microsoft.com/office/powerpoint/2010/main" val="2027296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240F54F-B2F7-49C2-A77D-056B96485288}" type="datetimeFigureOut">
              <a:rPr lang="en-GB" smtClean="0"/>
              <a:t>29/10/2023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BB9D5A-5899-4CE0-BDBC-3519F0F671B8}" type="slidenum">
              <a:rPr lang="en-GB" smtClean="0"/>
              <a:t>‹#›</a:t>
            </a:fld>
            <a:endParaRPr lang="en-GB"/>
          </a:p>
        </p:txBody>
      </p:sp>
    </p:spTree>
    <p:extLst>
      <p:ext uri="{BB962C8B-B14F-4D97-AF65-F5344CB8AC3E}">
        <p14:creationId xmlns:p14="http://schemas.microsoft.com/office/powerpoint/2010/main" val="813438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240F54F-B2F7-49C2-A77D-056B96485288}" type="datetimeFigureOut">
              <a:rPr lang="en-GB" smtClean="0"/>
              <a:t>29/10/2023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4BB9D5A-5899-4CE0-BDBC-3519F0F671B8}" type="slidenum">
              <a:rPr lang="en-GB" smtClean="0"/>
              <a:t>‹#›</a:t>
            </a:fld>
            <a:endParaRPr lang="en-GB"/>
          </a:p>
        </p:txBody>
      </p:sp>
    </p:spTree>
    <p:extLst>
      <p:ext uri="{BB962C8B-B14F-4D97-AF65-F5344CB8AC3E}">
        <p14:creationId xmlns:p14="http://schemas.microsoft.com/office/powerpoint/2010/main" val="3741273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240F54F-B2F7-49C2-A77D-056B96485288}" type="datetimeFigureOut">
              <a:rPr lang="en-GB" smtClean="0"/>
              <a:t>29/10/2023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4BB9D5A-5899-4CE0-BDBC-3519F0F671B8}" type="slidenum">
              <a:rPr lang="en-GB" smtClean="0"/>
              <a:t>‹#›</a:t>
            </a:fld>
            <a:endParaRPr lang="en-GB"/>
          </a:p>
        </p:txBody>
      </p:sp>
    </p:spTree>
    <p:extLst>
      <p:ext uri="{BB962C8B-B14F-4D97-AF65-F5344CB8AC3E}">
        <p14:creationId xmlns:p14="http://schemas.microsoft.com/office/powerpoint/2010/main" val="3971345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40F54F-B2F7-49C2-A77D-056B96485288}" type="datetimeFigureOut">
              <a:rPr lang="en-GB" smtClean="0"/>
              <a:t>29/10/2023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4BB9D5A-5899-4CE0-BDBC-3519F0F671B8}" type="slidenum">
              <a:rPr lang="en-GB" smtClean="0"/>
              <a:t>‹#›</a:t>
            </a:fld>
            <a:endParaRPr lang="en-GB"/>
          </a:p>
        </p:txBody>
      </p:sp>
    </p:spTree>
    <p:extLst>
      <p:ext uri="{BB962C8B-B14F-4D97-AF65-F5344CB8AC3E}">
        <p14:creationId xmlns:p14="http://schemas.microsoft.com/office/powerpoint/2010/main" val="24408008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40F54F-B2F7-49C2-A77D-056B96485288}" type="datetimeFigureOut">
              <a:rPr lang="en-GB" smtClean="0"/>
              <a:t>29/10/2023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BB9D5A-5899-4CE0-BDBC-3519F0F671B8}" type="slidenum">
              <a:rPr lang="en-GB" smtClean="0"/>
              <a:t>‹#›</a:t>
            </a:fld>
            <a:endParaRPr lang="en-GB"/>
          </a:p>
        </p:txBody>
      </p:sp>
    </p:spTree>
    <p:extLst>
      <p:ext uri="{BB962C8B-B14F-4D97-AF65-F5344CB8AC3E}">
        <p14:creationId xmlns:p14="http://schemas.microsoft.com/office/powerpoint/2010/main" val="39292376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40F54F-B2F7-49C2-A77D-056B96485288}" type="datetimeFigureOut">
              <a:rPr lang="en-GB" smtClean="0"/>
              <a:t>29/10/2023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BB9D5A-5899-4CE0-BDBC-3519F0F671B8}" type="slidenum">
              <a:rPr lang="en-GB" smtClean="0"/>
              <a:t>‹#›</a:t>
            </a:fld>
            <a:endParaRPr lang="en-GB"/>
          </a:p>
        </p:txBody>
      </p:sp>
    </p:spTree>
    <p:extLst>
      <p:ext uri="{BB962C8B-B14F-4D97-AF65-F5344CB8AC3E}">
        <p14:creationId xmlns:p14="http://schemas.microsoft.com/office/powerpoint/2010/main" val="57162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240F54F-B2F7-49C2-A77D-056B96485288}" type="datetimeFigureOut">
              <a:rPr lang="en-GB" smtClean="0"/>
              <a:t>29/10/2023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BB9D5A-5899-4CE0-BDBC-3519F0F671B8}" type="slidenum">
              <a:rPr lang="en-GB" smtClean="0"/>
              <a:t>‹#›</a:t>
            </a:fld>
            <a:endParaRPr lang="en-GB"/>
          </a:p>
        </p:txBody>
      </p:sp>
    </p:spTree>
    <p:extLst>
      <p:ext uri="{BB962C8B-B14F-4D97-AF65-F5344CB8AC3E}">
        <p14:creationId xmlns:p14="http://schemas.microsoft.com/office/powerpoint/2010/main" val="3845358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240F54F-B2F7-49C2-A77D-056B96485288}" type="datetimeFigureOut">
              <a:rPr lang="en-GB" smtClean="0"/>
              <a:t>29/10/2023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BB9D5A-5899-4CE0-BDBC-3519F0F671B8}" type="slidenum">
              <a:rPr lang="en-GB" smtClean="0"/>
              <a:t>‹#›</a:t>
            </a:fld>
            <a:endParaRPr lang="en-GB"/>
          </a:p>
        </p:txBody>
      </p:sp>
    </p:spTree>
    <p:extLst>
      <p:ext uri="{BB962C8B-B14F-4D97-AF65-F5344CB8AC3E}">
        <p14:creationId xmlns:p14="http://schemas.microsoft.com/office/powerpoint/2010/main" val="8904851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40F54F-B2F7-49C2-A77D-056B96485288}" type="datetimeFigureOut">
              <a:rPr lang="en-GB" smtClean="0"/>
              <a:t>29/10/2023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BB9D5A-5899-4CE0-BDBC-3519F0F671B8}" type="slidenum">
              <a:rPr lang="en-GB" smtClean="0"/>
              <a:t>‹#›</a:t>
            </a:fld>
            <a:endParaRPr lang="en-GB"/>
          </a:p>
        </p:txBody>
      </p:sp>
    </p:spTree>
    <p:extLst>
      <p:ext uri="{BB962C8B-B14F-4D97-AF65-F5344CB8AC3E}">
        <p14:creationId xmlns:p14="http://schemas.microsoft.com/office/powerpoint/2010/main" val="34879290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emf"/><Relationship Id="rId7" Type="http://schemas.openxmlformats.org/officeDocument/2006/relationships/image" Target="../media/image11.jpeg"/><Relationship Id="rId12" Type="http://schemas.openxmlformats.org/officeDocument/2006/relationships/image" Target="../media/image16.emf"/><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0.emf"/><Relationship Id="rId11" Type="http://schemas.openxmlformats.org/officeDocument/2006/relationships/image" Target="../media/image15.emf"/><Relationship Id="rId5" Type="http://schemas.openxmlformats.org/officeDocument/2006/relationships/image" Target="../media/image9.emf"/><Relationship Id="rId10" Type="http://schemas.openxmlformats.org/officeDocument/2006/relationships/image" Target="../media/image14.png"/><Relationship Id="rId4" Type="http://schemas.openxmlformats.org/officeDocument/2006/relationships/image" Target="../media/image8.emf"/><Relationship Id="rId9" Type="http://schemas.openxmlformats.org/officeDocument/2006/relationships/image" Target="../media/image13.jpeg"/></Relationships>
</file>

<file path=ppt/slides/_rels/slide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emf"/><Relationship Id="rId7"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emf"/><Relationship Id="rId9" Type="http://schemas.openxmlformats.org/officeDocument/2006/relationships/image" Target="../media/image23.png"/></Relationships>
</file>

<file path=ppt/slides/_rels/slide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 Id="rId9" Type="http://schemas.openxmlformats.org/officeDocument/2006/relationships/image" Target="../media/image30.png"/></Relationships>
</file>

<file path=ppt/slides/_rels/slide7.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 Id="rId9" Type="http://schemas.openxmlformats.org/officeDocument/2006/relationships/image" Target="../media/image36.png"/></Relationships>
</file>

<file path=ppt/slides/_rels/slide8.xml.rels><?xml version="1.0" encoding="UTF-8" standalone="yes"?>
<Relationships xmlns="http://schemas.openxmlformats.org/package/2006/relationships"><Relationship Id="rId8" Type="http://schemas.openxmlformats.org/officeDocument/2006/relationships/image" Target="../media/image42.emf"/><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0.png"/><Relationship Id="rId5" Type="http://schemas.openxmlformats.org/officeDocument/2006/relationships/image" Target="../media/image39.png"/><Relationship Id="rId10" Type="http://schemas.openxmlformats.org/officeDocument/2006/relationships/image" Target="../media/image44.emf"/><Relationship Id="rId4" Type="http://schemas.openxmlformats.org/officeDocument/2006/relationships/image" Target="../media/image38.png"/><Relationship Id="rId9" Type="http://schemas.openxmlformats.org/officeDocument/2006/relationships/image" Target="../media/image43.png"/></Relationships>
</file>

<file path=ppt/slides/_rels/slide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1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50.png"/></Relationships>
</file>

<file path=ppt/slides/_rels/slide1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15.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57.png"/><Relationship Id="rId7" Type="http://schemas.openxmlformats.org/officeDocument/2006/relationships/image" Target="../media/image17.emf"/><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0.png"/><Relationship Id="rId11" Type="http://schemas.openxmlformats.org/officeDocument/2006/relationships/image" Target="../media/image64.png"/><Relationship Id="rId5" Type="http://schemas.openxmlformats.org/officeDocument/2006/relationships/image" Target="../media/image59.png"/><Relationship Id="rId10" Type="http://schemas.openxmlformats.org/officeDocument/2006/relationships/image" Target="../media/image63.png"/><Relationship Id="rId4" Type="http://schemas.openxmlformats.org/officeDocument/2006/relationships/image" Target="../media/image58.png"/><Relationship Id="rId9" Type="http://schemas.openxmlformats.org/officeDocument/2006/relationships/image" Target="../media/image62.png"/></Relationships>
</file>

<file path=ppt/slides/_rels/slide16.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65.png"/><Relationship Id="rId7" Type="http://schemas.openxmlformats.org/officeDocument/2006/relationships/image" Target="../media/image6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8.png"/><Relationship Id="rId5" Type="http://schemas.openxmlformats.org/officeDocument/2006/relationships/image" Target="../media/image67.png"/><Relationship Id="rId10" Type="http://schemas.openxmlformats.org/officeDocument/2006/relationships/image" Target="../media/image72.png"/><Relationship Id="rId4" Type="http://schemas.openxmlformats.org/officeDocument/2006/relationships/image" Target="../media/image66.png"/><Relationship Id="rId9" Type="http://schemas.openxmlformats.org/officeDocument/2006/relationships/image" Target="../media/image71.png"/></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8.png"/><Relationship Id="rId7" Type="http://schemas.openxmlformats.org/officeDocument/2006/relationships/image" Target="../media/image8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79.png"/></Relationships>
</file>

<file path=ppt/slides/_rels/slide20.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image" Target="../media/image83.png"/><Relationship Id="rId7" Type="http://schemas.openxmlformats.org/officeDocument/2006/relationships/image" Target="../media/image8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86.png"/><Relationship Id="rId5" Type="http://schemas.openxmlformats.org/officeDocument/2006/relationships/image" Target="../media/image85.png"/><Relationship Id="rId4" Type="http://schemas.openxmlformats.org/officeDocument/2006/relationships/image" Target="../media/image84.png"/></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89.png"/><Relationship Id="rId7" Type="http://schemas.openxmlformats.org/officeDocument/2006/relationships/image" Target="../media/image9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2.png"/><Relationship Id="rId5" Type="http://schemas.openxmlformats.org/officeDocument/2006/relationships/image" Target="../media/image91.png"/><Relationship Id="rId4" Type="http://schemas.openxmlformats.org/officeDocument/2006/relationships/image" Target="../media/image90.png"/></Relationships>
</file>

<file path=ppt/slides/_rels/slide24.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image" Target="../media/image94.png"/><Relationship Id="rId7" Type="http://schemas.openxmlformats.org/officeDocument/2006/relationships/image" Target="../media/image9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7.png"/><Relationship Id="rId5" Type="http://schemas.openxmlformats.org/officeDocument/2006/relationships/image" Target="../media/image96.png"/><Relationship Id="rId4" Type="http://schemas.openxmlformats.org/officeDocument/2006/relationships/image" Target="../media/image95.png"/><Relationship Id="rId9" Type="http://schemas.openxmlformats.org/officeDocument/2006/relationships/image" Target="../media/image100.png"/></Relationships>
</file>

<file path=ppt/slides/_rels/slide25.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0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04.png"/><Relationship Id="rId5" Type="http://schemas.openxmlformats.org/officeDocument/2006/relationships/image" Target="../media/image103.png"/><Relationship Id="rId4" Type="http://schemas.openxmlformats.org/officeDocument/2006/relationships/image" Target="../media/image102.png"/></Relationships>
</file>

<file path=ppt/slides/_rels/slide26.xml.rels><?xml version="1.0" encoding="UTF-8" standalone="yes"?>
<Relationships xmlns="http://schemas.openxmlformats.org/package/2006/relationships"><Relationship Id="rId3" Type="http://schemas.openxmlformats.org/officeDocument/2006/relationships/image" Target="../media/image106.png"/><Relationship Id="rId7" Type="http://schemas.openxmlformats.org/officeDocument/2006/relationships/image" Target="../media/image110.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09.png"/><Relationship Id="rId5" Type="http://schemas.openxmlformats.org/officeDocument/2006/relationships/image" Target="../media/image108.png"/><Relationship Id="rId4" Type="http://schemas.openxmlformats.org/officeDocument/2006/relationships/image" Target="../media/image107.png"/></Relationships>
</file>

<file path=ppt/slides/_rels/slide27.xml.rels><?xml version="1.0" encoding="UTF-8" standalone="yes"?>
<Relationships xmlns="http://schemas.openxmlformats.org/package/2006/relationships"><Relationship Id="rId8" Type="http://schemas.openxmlformats.org/officeDocument/2006/relationships/image" Target="../media/image116.png"/><Relationship Id="rId3" Type="http://schemas.openxmlformats.org/officeDocument/2006/relationships/image" Target="../media/image111.png"/><Relationship Id="rId7" Type="http://schemas.openxmlformats.org/officeDocument/2006/relationships/image" Target="../media/image11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14.png"/><Relationship Id="rId11" Type="http://schemas.openxmlformats.org/officeDocument/2006/relationships/image" Target="../media/image119.png"/><Relationship Id="rId5" Type="http://schemas.openxmlformats.org/officeDocument/2006/relationships/image" Target="../media/image113.png"/><Relationship Id="rId10" Type="http://schemas.openxmlformats.org/officeDocument/2006/relationships/image" Target="../media/image118.png"/><Relationship Id="rId4" Type="http://schemas.openxmlformats.org/officeDocument/2006/relationships/image" Target="../media/image112.png"/><Relationship Id="rId9" Type="http://schemas.openxmlformats.org/officeDocument/2006/relationships/image" Target="../media/image117.png"/></Relationships>
</file>

<file path=ppt/slides/_rels/slide28.xml.rels><?xml version="1.0" encoding="UTF-8" standalone="yes"?>
<Relationships xmlns="http://schemas.openxmlformats.org/package/2006/relationships"><Relationship Id="rId8" Type="http://schemas.openxmlformats.org/officeDocument/2006/relationships/image" Target="../media/image125.png"/><Relationship Id="rId3" Type="http://schemas.openxmlformats.org/officeDocument/2006/relationships/image" Target="../media/image120.png"/><Relationship Id="rId7" Type="http://schemas.openxmlformats.org/officeDocument/2006/relationships/image" Target="../media/image124.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23.jpeg"/><Relationship Id="rId5" Type="http://schemas.openxmlformats.org/officeDocument/2006/relationships/image" Target="../media/image122.png"/><Relationship Id="rId4" Type="http://schemas.openxmlformats.org/officeDocument/2006/relationships/image" Target="../media/image121.png"/></Relationships>
</file>

<file path=ppt/slides/_rels/slide29.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28.png"/><Relationship Id="rId4" Type="http://schemas.openxmlformats.org/officeDocument/2006/relationships/image" Target="../media/image127.png"/></Relationships>
</file>

<file path=ppt/slides/_rels/slide30.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31.png"/><Relationship Id="rId4" Type="http://schemas.openxmlformats.org/officeDocument/2006/relationships/image" Target="../media/image130.png"/></Relationships>
</file>

<file path=ppt/slides/_rels/slide34.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34.png"/><Relationship Id="rId4" Type="http://schemas.openxmlformats.org/officeDocument/2006/relationships/image" Target="../media/image133.png"/></Relationships>
</file>

<file path=ppt/slides/_rels/slide35.xml.rels><?xml version="1.0" encoding="UTF-8" standalone="yes"?>
<Relationships xmlns="http://schemas.openxmlformats.org/package/2006/relationships"><Relationship Id="rId8" Type="http://schemas.openxmlformats.org/officeDocument/2006/relationships/image" Target="../media/image138.png"/><Relationship Id="rId3" Type="http://schemas.openxmlformats.org/officeDocument/2006/relationships/image" Target="../media/image133.png"/><Relationship Id="rId7" Type="http://schemas.openxmlformats.org/officeDocument/2006/relationships/image" Target="../media/image13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36.png"/><Relationship Id="rId5" Type="http://schemas.openxmlformats.org/officeDocument/2006/relationships/image" Target="../media/image135.png"/><Relationship Id="rId4" Type="http://schemas.openxmlformats.org/officeDocument/2006/relationships/image" Target="../media/image134.png"/></Relationships>
</file>

<file path=ppt/slides/_rels/slide36.xml.rels><?xml version="1.0" encoding="UTF-8" standalone="yes"?>
<Relationships xmlns="http://schemas.openxmlformats.org/package/2006/relationships"><Relationship Id="rId3" Type="http://schemas.openxmlformats.org/officeDocument/2006/relationships/image" Target="../media/image139.png"/><Relationship Id="rId7" Type="http://schemas.openxmlformats.org/officeDocument/2006/relationships/image" Target="../media/image14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42.jpeg"/><Relationship Id="rId5" Type="http://schemas.openxmlformats.org/officeDocument/2006/relationships/image" Target="../media/image141.png"/><Relationship Id="rId4" Type="http://schemas.openxmlformats.org/officeDocument/2006/relationships/image" Target="../media/image140.png"/></Relationships>
</file>

<file path=ppt/slides/_rels/slide37.xml.rels><?xml version="1.0" encoding="UTF-8" standalone="yes"?>
<Relationships xmlns="http://schemas.openxmlformats.org/package/2006/relationships"><Relationship Id="rId3" Type="http://schemas.openxmlformats.org/officeDocument/2006/relationships/image" Target="../media/image144.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46.png"/><Relationship Id="rId4" Type="http://schemas.openxmlformats.org/officeDocument/2006/relationships/image" Target="../media/image145.png"/></Relationships>
</file>

<file path=ppt/slides/_rels/slide38.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48.png"/></Relationships>
</file>

<file path=ppt/slides/_rels/slide39.xml.rels><?xml version="1.0" encoding="UTF-8" standalone="yes"?>
<Relationships xmlns="http://schemas.openxmlformats.org/package/2006/relationships"><Relationship Id="rId3" Type="http://schemas.openxmlformats.org/officeDocument/2006/relationships/image" Target="../media/image149.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51.png"/><Relationship Id="rId4" Type="http://schemas.openxmlformats.org/officeDocument/2006/relationships/image" Target="../media/image150.png"/></Relationships>
</file>

<file path=ppt/slides/_rels/slide40.xml.rels><?xml version="1.0" encoding="UTF-8" standalone="yes"?>
<Relationships xmlns="http://schemas.openxmlformats.org/package/2006/relationships"><Relationship Id="rId3" Type="http://schemas.openxmlformats.org/officeDocument/2006/relationships/image" Target="../media/image15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14568" y="2592103"/>
            <a:ext cx="9899176" cy="3863287"/>
          </a:xfrm>
          <a:noFill/>
        </p:spPr>
        <p:txBody>
          <a:bodyPr>
            <a:noAutofit/>
          </a:bodyPr>
          <a:lstStyle/>
          <a:p>
            <a:r>
              <a:rPr lang="en-GB" sz="8000" b="1" dirty="0" smtClean="0">
                <a:latin typeface="Comic Sans MS" panose="030F0702030302020204" pitchFamily="66" charset="0"/>
              </a:rPr>
              <a:t>Calculation Policy</a:t>
            </a:r>
          </a:p>
          <a:p>
            <a:endParaRPr lang="en-GB" sz="1400" b="1" dirty="0" smtClean="0">
              <a:latin typeface="Comic Sans MS" panose="030F0702030302020204" pitchFamily="66" charset="0"/>
            </a:endParaRPr>
          </a:p>
          <a:p>
            <a:r>
              <a:rPr lang="en-GB" sz="4000" b="1" smtClean="0">
                <a:latin typeface="Comic Sans MS" panose="030F0702030302020204" pitchFamily="66" charset="0"/>
              </a:rPr>
              <a:t>June 2023</a:t>
            </a:r>
            <a:endParaRPr lang="en-GB" sz="4000" b="1" dirty="0" smtClean="0">
              <a:latin typeface="Comic Sans MS" panose="030F0702030302020204" pitchFamily="66" charset="0"/>
            </a:endParaRPr>
          </a:p>
          <a:p>
            <a:endParaRPr lang="en-GB" sz="1400" b="1" dirty="0">
              <a:latin typeface="Comic Sans MS" panose="030F0702030302020204" pitchFamily="66" charset="0"/>
            </a:endParaRPr>
          </a:p>
          <a:p>
            <a:r>
              <a:rPr lang="en-GB" sz="2000" dirty="0" smtClean="0">
                <a:latin typeface="Comic Sans MS" panose="030F0702030302020204" pitchFamily="66" charset="0"/>
              </a:rPr>
              <a:t>This policy has been largely adapted from the NCETM and White Rose Maths Hub calculation </a:t>
            </a:r>
            <a:r>
              <a:rPr lang="en-GB" sz="2000" dirty="0">
                <a:latin typeface="Comic Sans MS" panose="030F0702030302020204" pitchFamily="66" charset="0"/>
              </a:rPr>
              <a:t>p</a:t>
            </a:r>
            <a:r>
              <a:rPr lang="en-GB" sz="2000" dirty="0" smtClean="0">
                <a:latin typeface="Comic Sans MS" panose="030F0702030302020204" pitchFamily="66" charset="0"/>
              </a:rPr>
              <a:t>olicies with further material added.</a:t>
            </a:r>
          </a:p>
          <a:p>
            <a:r>
              <a:rPr lang="en-GB" sz="2000" dirty="0" smtClean="0">
                <a:latin typeface="Comic Sans MS" panose="030F0702030302020204" pitchFamily="66" charset="0"/>
              </a:rPr>
              <a:t>It is a working document and will be revised and amended as necessary.</a:t>
            </a:r>
          </a:p>
          <a:p>
            <a:r>
              <a:rPr lang="en-GB" sz="2000" dirty="0" smtClean="0">
                <a:solidFill>
                  <a:schemeClr val="bg1">
                    <a:lumMod val="50000"/>
                  </a:schemeClr>
                </a:solidFill>
                <a:latin typeface="Comic Sans MS" panose="030F0702030302020204" pitchFamily="66" charset="0"/>
              </a:rPr>
              <a:t>Text in grey shows objectives from the June 2020 Ready to Progress document.</a:t>
            </a:r>
            <a:endParaRPr lang="en-GB" sz="1800" dirty="0" smtClean="0">
              <a:solidFill>
                <a:schemeClr val="bg1">
                  <a:lumMod val="50000"/>
                </a:schemeClr>
              </a:solidFill>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5234968" y="598893"/>
            <a:ext cx="1658376" cy="1672311"/>
          </a:xfrm>
          <a:prstGeom prst="rect">
            <a:avLst/>
          </a:prstGeom>
        </p:spPr>
      </p:pic>
    </p:spTree>
    <p:extLst>
      <p:ext uri="{BB962C8B-B14F-4D97-AF65-F5344CB8AC3E}">
        <p14:creationId xmlns:p14="http://schemas.microsoft.com/office/powerpoint/2010/main" val="12614483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14568" y="2592104"/>
            <a:ext cx="9899176" cy="2293794"/>
          </a:xfrm>
          <a:solidFill>
            <a:schemeClr val="accent4">
              <a:lumMod val="40000"/>
              <a:lumOff val="60000"/>
            </a:schemeClr>
          </a:solidFill>
        </p:spPr>
        <p:txBody>
          <a:bodyPr>
            <a:noAutofit/>
          </a:bodyPr>
          <a:lstStyle/>
          <a:p>
            <a:r>
              <a:rPr lang="en-GB" sz="4000" b="1" dirty="0">
                <a:latin typeface="Comic Sans MS" panose="030F0702030302020204" pitchFamily="66" charset="0"/>
              </a:rPr>
              <a:t>Progression in Teaching and </a:t>
            </a:r>
            <a:r>
              <a:rPr lang="en-GB" sz="4000" b="1" dirty="0" smtClean="0">
                <a:latin typeface="Comic Sans MS" panose="030F0702030302020204" pitchFamily="66" charset="0"/>
              </a:rPr>
              <a:t>Learning</a:t>
            </a:r>
          </a:p>
          <a:p>
            <a:r>
              <a:rPr lang="en-GB" sz="4000" b="1" dirty="0" smtClean="0">
                <a:latin typeface="Comic Sans MS" panose="030F0702030302020204" pitchFamily="66" charset="0"/>
              </a:rPr>
              <a:t> </a:t>
            </a:r>
          </a:p>
          <a:p>
            <a:r>
              <a:rPr lang="en-GB" sz="6600" b="1" dirty="0" smtClean="0">
                <a:latin typeface="Comic Sans MS" panose="030F0702030302020204" pitchFamily="66" charset="0"/>
              </a:rPr>
              <a:t>Addition</a:t>
            </a:r>
            <a:endParaRPr lang="en-GB" sz="6600" dirty="0"/>
          </a:p>
        </p:txBody>
      </p:sp>
      <p:pic>
        <p:nvPicPr>
          <p:cNvPr id="4" name="Picture 3"/>
          <p:cNvPicPr>
            <a:picLocks noChangeAspect="1"/>
          </p:cNvPicPr>
          <p:nvPr/>
        </p:nvPicPr>
        <p:blipFill>
          <a:blip r:embed="rId2"/>
          <a:stretch>
            <a:fillRect/>
          </a:stretch>
        </p:blipFill>
        <p:spPr>
          <a:xfrm>
            <a:off x="5234968" y="598893"/>
            <a:ext cx="1658376" cy="1672311"/>
          </a:xfrm>
          <a:prstGeom prst="rect">
            <a:avLst/>
          </a:prstGeom>
        </p:spPr>
      </p:pic>
    </p:spTree>
    <p:extLst>
      <p:ext uri="{BB962C8B-B14F-4D97-AF65-F5344CB8AC3E}">
        <p14:creationId xmlns:p14="http://schemas.microsoft.com/office/powerpoint/2010/main" val="16078639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584210831"/>
              </p:ext>
            </p:extLst>
          </p:nvPr>
        </p:nvGraphicFramePr>
        <p:xfrm>
          <a:off x="241837" y="183611"/>
          <a:ext cx="11709755" cy="6377444"/>
        </p:xfrm>
        <a:graphic>
          <a:graphicData uri="http://schemas.openxmlformats.org/drawingml/2006/table">
            <a:tbl>
              <a:tblPr firstRow="1" bandRow="1">
                <a:tableStyleId>{5940675A-B579-460E-94D1-54222C63F5DA}</a:tableStyleId>
              </a:tblPr>
              <a:tblGrid>
                <a:gridCol w="9270653">
                  <a:extLst>
                    <a:ext uri="{9D8B030D-6E8A-4147-A177-3AD203B41FA5}">
                      <a16:colId xmlns:a16="http://schemas.microsoft.com/office/drawing/2014/main" val="20000"/>
                    </a:ext>
                  </a:extLst>
                </a:gridCol>
                <a:gridCol w="2439102">
                  <a:extLst>
                    <a:ext uri="{9D8B030D-6E8A-4147-A177-3AD203B41FA5}">
                      <a16:colId xmlns:a16="http://schemas.microsoft.com/office/drawing/2014/main" val="20003"/>
                    </a:ext>
                  </a:extLst>
                </a:gridCol>
              </a:tblGrid>
              <a:tr h="439944">
                <a:tc gridSpan="2">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Addition: EYFS</a:t>
                      </a:r>
                      <a:endParaRPr lang="en-GB" sz="2400" b="1" dirty="0">
                        <a:latin typeface="Comic Sans MS" panose="030F0702030302020204" pitchFamily="66" charset="0"/>
                      </a:endParaRPr>
                    </a:p>
                  </a:txBody>
                  <a:tcPr anchor="ctr">
                    <a:solidFill>
                      <a:schemeClr val="accent4">
                        <a:lumMod val="40000"/>
                        <a:lumOff val="60000"/>
                      </a:schemeClr>
                    </a:solidFill>
                  </a:tcP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479564">
                <a:tc>
                  <a:txBody>
                    <a:bodyPr/>
                    <a:lstStyle/>
                    <a:p>
                      <a:pPr algn="ctr"/>
                      <a:r>
                        <a:rPr lang="en-GB" sz="2000" b="1" dirty="0" smtClean="0">
                          <a:latin typeface="Comic Sans MS" panose="030F0702030302020204" pitchFamily="66" charset="0"/>
                        </a:rPr>
                        <a:t>Guidance</a:t>
                      </a:r>
                      <a:r>
                        <a:rPr lang="en-GB" sz="2000" b="1" baseline="0" dirty="0" smtClean="0">
                          <a:latin typeface="Comic Sans MS" panose="030F0702030302020204" pitchFamily="66" charset="0"/>
                        </a:rPr>
                        <a:t> / Models / Images</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Key Vocabulary</a:t>
                      </a:r>
                    </a:p>
                  </a:txBody>
                  <a:tcPr anchor="ctr"/>
                </a:tc>
                <a:extLst>
                  <a:ext uri="{0D108BD9-81ED-4DB2-BD59-A6C34878D82A}">
                    <a16:rowId xmlns:a16="http://schemas.microsoft.com/office/drawing/2014/main" val="10001"/>
                  </a:ext>
                </a:extLst>
              </a:tr>
              <a:tr h="2435933">
                <a:tc>
                  <a:txBody>
                    <a:bodyPr/>
                    <a:lstStyle/>
                    <a:p>
                      <a:r>
                        <a:rPr lang="en-GB" sz="1300" b="0" baseline="0" dirty="0" smtClean="0">
                          <a:latin typeface="Comic Sans MS" panose="030F0702030302020204" pitchFamily="66" charset="0"/>
                        </a:rPr>
                        <a:t>If available, Numicon shapes are introduced straight away and can be used to:</a:t>
                      </a:r>
                    </a:p>
                    <a:p>
                      <a:pPr marL="285750" indent="-285750">
                        <a:buFont typeface="Arial" panose="020B0604020202020204" pitchFamily="34" charset="0"/>
                        <a:buChar char="•"/>
                      </a:pPr>
                      <a:r>
                        <a:rPr lang="en-GB" sz="1300" b="0" baseline="0" dirty="0" smtClean="0">
                          <a:latin typeface="Comic Sans MS" panose="030F0702030302020204" pitchFamily="66" charset="0"/>
                        </a:rPr>
                        <a:t>identify 1 more/less</a:t>
                      </a:r>
                    </a:p>
                    <a:p>
                      <a:pPr marL="285750" indent="-285750">
                        <a:buFont typeface="Arial" panose="020B0604020202020204" pitchFamily="34" charset="0"/>
                        <a:buChar char="•"/>
                      </a:pPr>
                      <a:r>
                        <a:rPr lang="en-GB" sz="1300" b="0" baseline="0" dirty="0" smtClean="0">
                          <a:latin typeface="Comic Sans MS" panose="030F0702030302020204" pitchFamily="66" charset="0"/>
                        </a:rPr>
                        <a:t>combine pieces to add</a:t>
                      </a:r>
                    </a:p>
                    <a:p>
                      <a:pPr marL="285750" indent="-285750">
                        <a:buFont typeface="Arial" panose="020B0604020202020204" pitchFamily="34" charset="0"/>
                        <a:buChar char="•"/>
                      </a:pPr>
                      <a:r>
                        <a:rPr lang="en-GB" sz="1300" b="0" baseline="0" dirty="0" smtClean="0">
                          <a:latin typeface="Comic Sans MS" panose="030F0702030302020204" pitchFamily="66" charset="0"/>
                        </a:rPr>
                        <a:t>find number bonds</a:t>
                      </a:r>
                    </a:p>
                    <a:p>
                      <a:pPr marL="285750" indent="-285750">
                        <a:buFont typeface="Arial" panose="020B0604020202020204" pitchFamily="34" charset="0"/>
                        <a:buChar char="•"/>
                      </a:pPr>
                      <a:r>
                        <a:rPr lang="en-GB" sz="1300" b="0" baseline="0" dirty="0" smtClean="0">
                          <a:latin typeface="Comic Sans MS" panose="030F0702030302020204" pitchFamily="66" charset="0"/>
                        </a:rPr>
                        <a:t>add without counting.</a:t>
                      </a:r>
                    </a:p>
                    <a:p>
                      <a:pPr marL="0" indent="0">
                        <a:buFont typeface="Arial" panose="020B0604020202020204" pitchFamily="34" charset="0"/>
                        <a:buNone/>
                      </a:pPr>
                      <a:r>
                        <a:rPr lang="en-GB" sz="1300" b="0" baseline="0" dirty="0" smtClean="0">
                          <a:latin typeface="Comic Sans MS" panose="030F0702030302020204" pitchFamily="66" charset="0"/>
                        </a:rPr>
                        <a:t>Children can record this by printing or drawing around the Numicon pieces or using 5-frames or 10-frames.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begin to combine groups of objects using concrete apparatus.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Construct number sentences verbally or using cards to go with practical activities.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are encouraged to read number sentences aloud in different ways.</a:t>
                      </a:r>
                    </a:p>
                    <a:p>
                      <a:pPr marL="0" indent="0">
                        <a:buFont typeface="Arial" panose="020B0604020202020204" pitchFamily="34" charset="0"/>
                        <a:buNone/>
                      </a:pPr>
                      <a:r>
                        <a:rPr lang="en-GB" sz="1300" b="0" baseline="0" dirty="0" smtClean="0">
                          <a:latin typeface="Comic Sans MS" panose="030F0702030302020204" pitchFamily="66" charset="0"/>
                        </a:rPr>
                        <a:t>“Three add two equals five.”  “Five is equal to three and two.”</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make a record in pictures, words or symbols of addition activities already carried out.</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Solve simple problems using fingers.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Number tracks can be introduced to count up, on and to find one more.</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What is 1 more than 4?  What is 1 more than 13?</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Number lines can then be used alongside number tracks and practical </a:t>
                      </a:r>
                    </a:p>
                    <a:p>
                      <a:pPr marL="0" indent="0">
                        <a:buFont typeface="Arial" panose="020B0604020202020204" pitchFamily="34" charset="0"/>
                        <a:buNone/>
                      </a:pPr>
                      <a:r>
                        <a:rPr lang="en-GB" sz="1300" b="0" baseline="0" dirty="0" smtClean="0">
                          <a:latin typeface="Comic Sans MS" panose="030F0702030302020204" pitchFamily="66" charset="0"/>
                        </a:rPr>
                        <a:t>apparatus to solve addition calculations and word problems.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1" baseline="0" dirty="0" smtClean="0">
                          <a:latin typeface="Comic Sans MS" panose="030F0702030302020204" pitchFamily="66" charset="0"/>
                        </a:rPr>
                        <a:t>Children will need opportunities to look at and talk about different models and images as they move between representations.</a:t>
                      </a:r>
                    </a:p>
                  </a:txBody>
                  <a:tcPr/>
                </a:tc>
                <a:tc>
                  <a:txBody>
                    <a:bodyPr/>
                    <a:lstStyle/>
                    <a:p>
                      <a:r>
                        <a:rPr lang="en-GB" sz="1300" b="1" dirty="0" smtClean="0">
                          <a:latin typeface="Comic Sans MS" panose="030F0702030302020204" pitchFamily="66" charset="0"/>
                        </a:rPr>
                        <a:t>Games</a:t>
                      </a:r>
                      <a:r>
                        <a:rPr lang="en-GB" sz="1300" b="1" baseline="0" dirty="0" smtClean="0">
                          <a:latin typeface="Comic Sans MS" panose="030F0702030302020204" pitchFamily="66" charset="0"/>
                        </a:rPr>
                        <a:t> and songs can be a useful way to begin using vocabulary involved in addition, e.g. ‘Alice the Camel’.</a:t>
                      </a:r>
                    </a:p>
                    <a:p>
                      <a:endParaRPr lang="en-GB" sz="1300" b="1" baseline="0" dirty="0" smtClean="0">
                        <a:latin typeface="Comic Sans MS" panose="030F0702030302020204" pitchFamily="66" charset="0"/>
                      </a:endParaRPr>
                    </a:p>
                    <a:p>
                      <a:r>
                        <a:rPr lang="en-GB" sz="1300" b="0" baseline="0" dirty="0" smtClean="0">
                          <a:latin typeface="Comic Sans MS" panose="030F0702030302020204" pitchFamily="66" charset="0"/>
                        </a:rPr>
                        <a:t>Add</a:t>
                      </a:r>
                    </a:p>
                    <a:p>
                      <a:r>
                        <a:rPr lang="en-GB" sz="1300" b="0" baseline="0" dirty="0" smtClean="0">
                          <a:latin typeface="Comic Sans MS" panose="030F0702030302020204" pitchFamily="66" charset="0"/>
                        </a:rPr>
                        <a:t>More</a:t>
                      </a:r>
                    </a:p>
                    <a:p>
                      <a:r>
                        <a:rPr lang="en-GB" sz="1300" b="0" baseline="0" dirty="0" smtClean="0">
                          <a:latin typeface="Comic Sans MS" panose="030F0702030302020204" pitchFamily="66" charset="0"/>
                        </a:rPr>
                        <a:t>And</a:t>
                      </a:r>
                    </a:p>
                    <a:p>
                      <a:r>
                        <a:rPr lang="en-GB" sz="1300" b="0" baseline="0" dirty="0" smtClean="0">
                          <a:latin typeface="Comic Sans MS" panose="030F0702030302020204" pitchFamily="66" charset="0"/>
                        </a:rPr>
                        <a:t>Make</a:t>
                      </a:r>
                    </a:p>
                    <a:p>
                      <a:r>
                        <a:rPr lang="en-GB" sz="1300" b="0" baseline="0" dirty="0" smtClean="0">
                          <a:latin typeface="Comic Sans MS" panose="030F0702030302020204" pitchFamily="66" charset="0"/>
                        </a:rPr>
                        <a:t>Sum</a:t>
                      </a:r>
                    </a:p>
                    <a:p>
                      <a:r>
                        <a:rPr lang="en-GB" sz="1300" b="0" baseline="0" dirty="0" smtClean="0">
                          <a:latin typeface="Comic Sans MS" panose="030F0702030302020204" pitchFamily="66" charset="0"/>
                        </a:rPr>
                        <a:t>Total</a:t>
                      </a:r>
                    </a:p>
                    <a:p>
                      <a:r>
                        <a:rPr lang="en-GB" sz="1300" b="0" baseline="0" dirty="0" smtClean="0">
                          <a:latin typeface="Comic Sans MS" panose="030F0702030302020204" pitchFamily="66" charset="0"/>
                        </a:rPr>
                        <a:t>Altogether</a:t>
                      </a:r>
                    </a:p>
                    <a:p>
                      <a:r>
                        <a:rPr lang="en-GB" sz="1300" b="0" baseline="0" dirty="0" smtClean="0">
                          <a:latin typeface="Comic Sans MS" panose="030F0702030302020204" pitchFamily="66" charset="0"/>
                        </a:rPr>
                        <a:t>Score</a:t>
                      </a:r>
                    </a:p>
                    <a:p>
                      <a:r>
                        <a:rPr lang="en-GB" sz="1300" b="0" baseline="0" dirty="0" smtClean="0">
                          <a:latin typeface="Comic Sans MS" panose="030F0702030302020204" pitchFamily="66" charset="0"/>
                        </a:rPr>
                        <a:t>Double </a:t>
                      </a:r>
                    </a:p>
                    <a:p>
                      <a:r>
                        <a:rPr lang="en-GB" sz="1300" b="0" baseline="0" dirty="0" smtClean="0">
                          <a:latin typeface="Comic Sans MS" panose="030F0702030302020204" pitchFamily="66" charset="0"/>
                        </a:rPr>
                        <a:t>One more, two more, ten more…</a:t>
                      </a:r>
                    </a:p>
                    <a:p>
                      <a:r>
                        <a:rPr lang="en-GB" sz="1300" b="0" baseline="0" dirty="0" smtClean="0">
                          <a:latin typeface="Comic Sans MS" panose="030F0702030302020204" pitchFamily="66" charset="0"/>
                        </a:rPr>
                        <a:t>How many more to make…?</a:t>
                      </a:r>
                    </a:p>
                    <a:p>
                      <a:r>
                        <a:rPr lang="en-GB" sz="1300" b="0" baseline="0" dirty="0" smtClean="0">
                          <a:latin typeface="Comic Sans MS" panose="030F0702030302020204" pitchFamily="66" charset="0"/>
                        </a:rPr>
                        <a:t>How many more is … than …?</a:t>
                      </a:r>
                    </a:p>
                    <a:p>
                      <a:endParaRPr lang="en-GB" sz="1300" b="0" dirty="0">
                        <a:latin typeface="Comic Sans MS" panose="030F0702030302020204" pitchFamily="66" charset="0"/>
                      </a:endParaRPr>
                    </a:p>
                  </a:txBody>
                  <a:tcPr/>
                </a:tc>
                <a:extLst>
                  <a:ext uri="{0D108BD9-81ED-4DB2-BD59-A6C34878D82A}">
                    <a16:rowId xmlns:a16="http://schemas.microsoft.com/office/drawing/2014/main" val="1000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5" name="Picture 4"/>
          <p:cNvPicPr>
            <a:picLocks noChangeAspect="1"/>
          </p:cNvPicPr>
          <p:nvPr/>
        </p:nvPicPr>
        <p:blipFill rotWithShape="1">
          <a:blip r:embed="rId3"/>
          <a:srcRect b="12502"/>
          <a:stretch/>
        </p:blipFill>
        <p:spPr>
          <a:xfrm>
            <a:off x="5654744" y="1337624"/>
            <a:ext cx="3779342" cy="764132"/>
          </a:xfrm>
          <a:prstGeom prst="rect">
            <a:avLst/>
          </a:prstGeom>
        </p:spPr>
      </p:pic>
      <p:pic>
        <p:nvPicPr>
          <p:cNvPr id="6" name="Picture 5"/>
          <p:cNvPicPr>
            <a:picLocks noChangeAspect="1"/>
          </p:cNvPicPr>
          <p:nvPr/>
        </p:nvPicPr>
        <p:blipFill>
          <a:blip r:embed="rId4"/>
          <a:stretch>
            <a:fillRect/>
          </a:stretch>
        </p:blipFill>
        <p:spPr>
          <a:xfrm>
            <a:off x="5835316" y="2511188"/>
            <a:ext cx="2257587" cy="355126"/>
          </a:xfrm>
          <a:prstGeom prst="rect">
            <a:avLst/>
          </a:prstGeom>
        </p:spPr>
      </p:pic>
      <p:pic>
        <p:nvPicPr>
          <p:cNvPr id="7" name="Picture 6"/>
          <p:cNvPicPr>
            <a:picLocks noChangeAspect="1"/>
          </p:cNvPicPr>
          <p:nvPr/>
        </p:nvPicPr>
        <p:blipFill>
          <a:blip r:embed="rId5"/>
          <a:stretch>
            <a:fillRect/>
          </a:stretch>
        </p:blipFill>
        <p:spPr>
          <a:xfrm>
            <a:off x="3241270" y="4139787"/>
            <a:ext cx="880353" cy="610378"/>
          </a:xfrm>
          <a:prstGeom prst="rect">
            <a:avLst/>
          </a:prstGeom>
        </p:spPr>
      </p:pic>
      <p:pic>
        <p:nvPicPr>
          <p:cNvPr id="8" name="Picture 7"/>
          <p:cNvPicPr>
            <a:picLocks noChangeAspect="1"/>
          </p:cNvPicPr>
          <p:nvPr/>
        </p:nvPicPr>
        <p:blipFill>
          <a:blip r:embed="rId6"/>
          <a:stretch>
            <a:fillRect/>
          </a:stretch>
        </p:blipFill>
        <p:spPr>
          <a:xfrm>
            <a:off x="5886832" y="4626590"/>
            <a:ext cx="1996056" cy="464199"/>
          </a:xfrm>
          <a:prstGeom prst="rect">
            <a:avLst/>
          </a:prstGeom>
        </p:spPr>
      </p:pic>
      <p:pic>
        <p:nvPicPr>
          <p:cNvPr id="9" name="Picture 8"/>
          <p:cNvPicPr>
            <a:picLocks noChangeAspect="1"/>
          </p:cNvPicPr>
          <p:nvPr/>
        </p:nvPicPr>
        <p:blipFill>
          <a:blip r:embed="rId7"/>
          <a:stretch>
            <a:fillRect/>
          </a:stretch>
        </p:blipFill>
        <p:spPr>
          <a:xfrm>
            <a:off x="5835316" y="5347113"/>
            <a:ext cx="2164358" cy="808027"/>
          </a:xfrm>
          <a:prstGeom prst="rect">
            <a:avLst/>
          </a:prstGeom>
        </p:spPr>
      </p:pic>
    </p:spTree>
    <p:extLst>
      <p:ext uri="{BB962C8B-B14F-4D97-AF65-F5344CB8AC3E}">
        <p14:creationId xmlns:p14="http://schemas.microsoft.com/office/powerpoint/2010/main" val="5413826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682925908"/>
              </p:ext>
            </p:extLst>
          </p:nvPr>
        </p:nvGraphicFramePr>
        <p:xfrm>
          <a:off x="241837" y="183611"/>
          <a:ext cx="11709755" cy="6103978"/>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Addition: YEAR 1</a:t>
                      </a:r>
                      <a:endParaRPr lang="en-GB" sz="2400" b="1" dirty="0">
                        <a:latin typeface="Comic Sans MS" panose="030F0702030302020204" pitchFamily="66" charset="0"/>
                      </a:endParaRPr>
                    </a:p>
                  </a:txBody>
                  <a:tcPr anchor="ctr">
                    <a:solidFill>
                      <a:schemeClr val="accent4">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1 Objectives</a:t>
                      </a:r>
                      <a:endParaRPr lang="en-GB" sz="1400" b="1" dirty="0">
                        <a:latin typeface="Comic Sans MS" panose="030F0702030302020204" pitchFamily="66" charset="0"/>
                      </a:endParaRPr>
                    </a:p>
                  </a:txBody>
                  <a:tcPr anchor="ctr"/>
                </a:tc>
                <a:tc gridSpan="3">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Read, write and interpret equations containing addition (+), subtraction (-) and equals (=) symbols, and relate additive expressions and equations to real-life contexts.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Read, write and interpret mathematical statements involving addition (+), subtraction (–) and equals (=) signs.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Compose numbers to 10 from 2 parts, and partition numbers into parts, including recognising odd and even numbers.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Represent and use number bonds and related subtraction facts within 20.</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Add and subtract one-digit and two-digit numbers to 20, including zero.</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243593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Combining 2 parts to make a whole: part-part-whole model</a:t>
                      </a:r>
                    </a:p>
                    <a:p>
                      <a:endParaRPr lang="en-GB" sz="1400" b="0" baseline="0" dirty="0" smtClean="0">
                        <a:latin typeface="Comic Sans MS" panose="030F0702030302020204" pitchFamily="66" charset="0"/>
                      </a:endParaRPr>
                    </a:p>
                    <a:p>
                      <a:endParaRPr lang="en-GB" sz="1400" b="0" baseline="0" dirty="0" smtClean="0">
                        <a:latin typeface="Comic Sans MS" panose="030F0702030302020204" pitchFamily="66" charset="0"/>
                      </a:endParaRPr>
                    </a:p>
                    <a:p>
                      <a:r>
                        <a:rPr lang="en-GB" sz="1400" b="0" baseline="0" dirty="0" smtClean="0">
                          <a:latin typeface="Comic Sans MS" panose="030F0702030302020204" pitchFamily="66" charset="0"/>
                        </a:rPr>
                        <a:t> </a:t>
                      </a:r>
                      <a:endParaRPr lang="en-GB" sz="1050" b="0" baseline="0" dirty="0" smtClean="0">
                        <a:latin typeface="Comic Sans MS" panose="030F0702030302020204" pitchFamily="66" charset="0"/>
                      </a:endParaRPr>
                    </a:p>
                    <a:p>
                      <a:endParaRPr lang="en-GB" sz="1050" b="0" baseline="0" dirty="0" smtClean="0">
                        <a:latin typeface="Comic Sans MS" panose="030F0702030302020204" pitchFamily="66" charset="0"/>
                      </a:endParaRPr>
                    </a:p>
                    <a:p>
                      <a:endParaRPr lang="en-GB" sz="1050" b="0" baseline="0" dirty="0" smtClean="0">
                        <a:latin typeface="Comic Sans MS" panose="030F0702030302020204" pitchFamily="66" charset="0"/>
                      </a:endParaRPr>
                    </a:p>
                    <a:p>
                      <a:endParaRPr lang="en-GB" sz="1050" b="0" baseline="0" dirty="0" smtClean="0">
                        <a:latin typeface="Comic Sans MS" panose="030F0702030302020204" pitchFamily="66" charset="0"/>
                      </a:endParaRPr>
                    </a:p>
                    <a:p>
                      <a:endParaRPr lang="en-GB" sz="1050" b="0" baseline="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txBody>
                  <a:tcPr/>
                </a:tc>
                <a:tc>
                  <a:txBody>
                    <a:bodyPr/>
                    <a:lstStyle/>
                    <a:p>
                      <a:endParaRPr lang="en-GB" sz="1400" dirty="0">
                        <a:latin typeface="Comic Sans MS" panose="030F0702030302020204" pitchFamily="66" charset="0"/>
                      </a:endParaRPr>
                    </a:p>
                  </a:txBody>
                  <a:tcPr/>
                </a:tc>
                <a:tc>
                  <a:txBody>
                    <a:bodyPr/>
                    <a:lstStyle/>
                    <a:p>
                      <a:r>
                        <a:rPr lang="en-GB" sz="1800" dirty="0" smtClean="0">
                          <a:latin typeface="Comic Sans MS" panose="030F0702030302020204" pitchFamily="66" charset="0"/>
                        </a:rPr>
                        <a:t>4 + 3 = 7</a:t>
                      </a:r>
                    </a:p>
                    <a:p>
                      <a:endParaRPr lang="en-GB" sz="1800" dirty="0" smtClean="0">
                        <a:latin typeface="Comic Sans MS" panose="030F0702030302020204" pitchFamily="66" charset="0"/>
                      </a:endParaRPr>
                    </a:p>
                    <a:p>
                      <a:r>
                        <a:rPr lang="en-GB" sz="1800" dirty="0" smtClean="0">
                          <a:latin typeface="Comic Sans MS" panose="030F0702030302020204" pitchFamily="66" charset="0"/>
                        </a:rPr>
                        <a:t>10 = 6 + 4</a:t>
                      </a:r>
                    </a:p>
                    <a:p>
                      <a:endParaRPr lang="en-GB" sz="1400" dirty="0" smtClean="0">
                        <a:latin typeface="Comic Sans MS" panose="030F0702030302020204" pitchFamily="66" charset="0"/>
                      </a:endParaRPr>
                    </a:p>
                    <a:p>
                      <a:endParaRPr lang="en-GB" sz="1400" dirty="0">
                        <a:latin typeface="Comic Sans MS" panose="030F0702030302020204" pitchFamily="66" charset="0"/>
                      </a:endParaRPr>
                    </a:p>
                  </a:txBody>
                  <a:tcPr/>
                </a:tc>
                <a:extLst>
                  <a:ext uri="{0D108BD9-81ED-4DB2-BD59-A6C34878D82A}">
                    <a16:rowId xmlns:a16="http://schemas.microsoft.com/office/drawing/2014/main" val="10002"/>
                  </a:ext>
                </a:extLst>
              </a:tr>
              <a:tr h="1875374">
                <a:tc>
                  <a:txBody>
                    <a:bodyPr/>
                    <a:lstStyle/>
                    <a:p>
                      <a:r>
                        <a:rPr lang="en-GB" sz="1400" b="0" baseline="0" dirty="0" smtClean="0">
                          <a:latin typeface="Comic Sans MS" panose="030F0702030302020204" pitchFamily="66" charset="0"/>
                        </a:rPr>
                        <a:t>Starting at the bigger number and counting on</a:t>
                      </a: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lang="en-GB" sz="1400" kern="1200" dirty="0" smtClean="0">
                          <a:solidFill>
                            <a:schemeClr val="tx1"/>
                          </a:solidFill>
                          <a:effectLst/>
                          <a:latin typeface="Comic Sans MS" panose="030F0702030302020204" pitchFamily="66" charset="0"/>
                          <a:ea typeface="+mn-ea"/>
                          <a:cs typeface="+mn-cs"/>
                        </a:rPr>
                        <a:t>Start with the larger number on the bead string and then count on to the smaller number 1 by 1 to find the answer.</a:t>
                      </a:r>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r>
                        <a:rPr lang="en-GB" sz="1800" dirty="0" smtClean="0">
                          <a:latin typeface="Comic Sans MS" panose="030F0702030302020204" pitchFamily="66" charset="0"/>
                        </a:rPr>
                        <a:t>12 + 5 = 17</a:t>
                      </a: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r>
                        <a:rPr lang="en-GB" sz="1400" dirty="0" smtClean="0">
                          <a:latin typeface="Comic Sans MS" panose="030F0702030302020204" pitchFamily="66" charset="0"/>
                        </a:rPr>
                        <a:t>Start at the larger number</a:t>
                      </a:r>
                      <a:r>
                        <a:rPr lang="en-GB" sz="1400" baseline="0" dirty="0" smtClean="0">
                          <a:latin typeface="Comic Sans MS" panose="030F0702030302020204" pitchFamily="66" charset="0"/>
                        </a:rPr>
                        <a:t> on the number line and count on in ones or in one jump to find the answer.</a:t>
                      </a:r>
                      <a:endParaRPr lang="en-GB" sz="1400" dirty="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lang="en-GB" sz="1800" dirty="0" smtClean="0">
                          <a:latin typeface="Comic Sans MS" panose="030F0702030302020204" pitchFamily="66" charset="0"/>
                        </a:rPr>
                        <a:t>12 + 5 = 17</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Place the larger number in your head and count on the smaller number to find your answer.</a:t>
                      </a:r>
                    </a:p>
                  </a:txBody>
                  <a:tcPr/>
                </a:tc>
                <a:extLst>
                  <a:ext uri="{0D108BD9-81ED-4DB2-BD59-A6C34878D82A}">
                    <a16:rowId xmlns:a16="http://schemas.microsoft.com/office/drawing/2014/main" val="1930800168"/>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44" name="Picture 43"/>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82623" y="2073380"/>
            <a:ext cx="1381125" cy="570230"/>
          </a:xfrm>
          <a:prstGeom prst="rect">
            <a:avLst/>
          </a:prstGeom>
          <a:noFill/>
          <a:ln>
            <a:noFill/>
          </a:ln>
        </p:spPr>
      </p:pic>
      <p:pic>
        <p:nvPicPr>
          <p:cNvPr id="45" name="Picture 44"/>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65553" y="2073380"/>
            <a:ext cx="1076325" cy="675005"/>
          </a:xfrm>
          <a:prstGeom prst="rect">
            <a:avLst/>
          </a:prstGeom>
          <a:noFill/>
          <a:ln>
            <a:noFill/>
          </a:ln>
        </p:spPr>
      </p:pic>
      <p:pic>
        <p:nvPicPr>
          <p:cNvPr id="46" name="Picture 45"/>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76431" y="2813004"/>
            <a:ext cx="971550" cy="947420"/>
          </a:xfrm>
          <a:prstGeom prst="rect">
            <a:avLst/>
          </a:prstGeom>
          <a:noFill/>
          <a:ln>
            <a:noFill/>
          </a:ln>
        </p:spPr>
      </p:pic>
      <p:sp>
        <p:nvSpPr>
          <p:cNvPr id="3" name="TextBox 2"/>
          <p:cNvSpPr txBox="1"/>
          <p:nvPr/>
        </p:nvSpPr>
        <p:spPr>
          <a:xfrm>
            <a:off x="2867704" y="2889611"/>
            <a:ext cx="2036386" cy="738664"/>
          </a:xfrm>
          <a:prstGeom prst="rect">
            <a:avLst/>
          </a:prstGeom>
          <a:noFill/>
        </p:spPr>
        <p:txBody>
          <a:bodyPr wrap="square" rtlCol="0">
            <a:spAutoFit/>
          </a:bodyPr>
          <a:lstStyle/>
          <a:p>
            <a:r>
              <a:rPr lang="en-GB" sz="1400" dirty="0" smtClean="0">
                <a:latin typeface="Comic Sans MS" panose="030F0702030302020204" pitchFamily="66" charset="0"/>
              </a:rPr>
              <a:t>Use cubes to add 2 numbers together as a group or in a bar.</a:t>
            </a:r>
            <a:endParaRPr lang="en-GB" sz="1400" dirty="0">
              <a:latin typeface="Comic Sans MS" panose="030F0702030302020204" pitchFamily="66" charset="0"/>
            </a:endParaRPr>
          </a:p>
        </p:txBody>
      </p:sp>
      <p:pic>
        <p:nvPicPr>
          <p:cNvPr id="47" name="Picture 46"/>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76431" y="3868454"/>
            <a:ext cx="1809750" cy="422275"/>
          </a:xfrm>
          <a:prstGeom prst="rect">
            <a:avLst/>
          </a:prstGeom>
          <a:noFill/>
          <a:ln>
            <a:noFill/>
          </a:ln>
        </p:spPr>
      </p:pic>
      <p:pic>
        <p:nvPicPr>
          <p:cNvPr id="48" name="Picture 47" descr="Image result for part whole model"/>
          <p:cNvPicPr/>
          <p:nvPr/>
        </p:nvPicPr>
        <p:blipFill>
          <a:blip r:embed="rId7">
            <a:extLst>
              <a:ext uri="{28A0092B-C50C-407E-A947-70E740481C1C}">
                <a14:useLocalDpi xmlns:a14="http://schemas.microsoft.com/office/drawing/2010/main" val="0"/>
              </a:ext>
            </a:extLst>
          </a:blip>
          <a:srcRect/>
          <a:stretch>
            <a:fillRect/>
          </a:stretch>
        </p:blipFill>
        <p:spPr bwMode="auto">
          <a:xfrm>
            <a:off x="5234464" y="2085681"/>
            <a:ext cx="1053882" cy="999844"/>
          </a:xfrm>
          <a:prstGeom prst="rect">
            <a:avLst/>
          </a:prstGeom>
          <a:noFill/>
          <a:ln>
            <a:noFill/>
          </a:ln>
        </p:spPr>
      </p:pic>
      <p:pic>
        <p:nvPicPr>
          <p:cNvPr id="49" name="Picture 48" descr="C:\Users\b.smith\AppData\Local\Microsoft\Windows\Temporary Internet Files\Content.IE5\2GUHBRQ0\Simple-Flower-Outline-12183-large[1].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246194" y="2109399"/>
            <a:ext cx="276225" cy="370205"/>
          </a:xfrm>
          <a:prstGeom prst="rect">
            <a:avLst/>
          </a:prstGeom>
          <a:noFill/>
          <a:ln>
            <a:noFill/>
          </a:ln>
        </p:spPr>
      </p:pic>
      <p:pic>
        <p:nvPicPr>
          <p:cNvPr id="50" name="Picture 49" descr="C:\Users\b.smith\AppData\Local\Microsoft\Windows\Temporary Internet Files\Content.IE5\2GUHBRQ0\Simple-Flower-Outline-12183-large[1].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384750" y="2519973"/>
            <a:ext cx="276225" cy="370205"/>
          </a:xfrm>
          <a:prstGeom prst="rect">
            <a:avLst/>
          </a:prstGeom>
          <a:noFill/>
          <a:ln>
            <a:noFill/>
          </a:ln>
        </p:spPr>
      </p:pic>
      <p:pic>
        <p:nvPicPr>
          <p:cNvPr id="51" name="Picture 50" descr="C:\Users\b.smith\AppData\Local\Microsoft\Windows\Temporary Internet Files\Content.IE5\2GUHBRQ0\Simple-Flower-Outline-12183-large[1].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828361" y="2081271"/>
            <a:ext cx="276225" cy="370205"/>
          </a:xfrm>
          <a:prstGeom prst="rect">
            <a:avLst/>
          </a:prstGeom>
          <a:noFill/>
          <a:ln>
            <a:noFill/>
          </a:ln>
        </p:spPr>
      </p:pic>
      <p:pic>
        <p:nvPicPr>
          <p:cNvPr id="52" name="Picture 51" descr="C:\Users\b.smith\AppData\Local\Microsoft\Windows\Temporary Internet Files\Content.IE5\2GUHBRQ0\Simple-Flower-Outline-12183-large[1].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408637" y="2081271"/>
            <a:ext cx="276225" cy="370205"/>
          </a:xfrm>
          <a:prstGeom prst="rect">
            <a:avLst/>
          </a:prstGeom>
          <a:noFill/>
          <a:ln>
            <a:noFill/>
          </a:ln>
        </p:spPr>
      </p:pic>
      <p:pic>
        <p:nvPicPr>
          <p:cNvPr id="53" name="Picture 52" descr="C:\Users\b.smith\AppData\Local\Microsoft\Windows\Temporary Internet Files\Content.IE5\2GUHBRQ0\Simple-Flower-Outline-12183-large[1].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801480" y="2514551"/>
            <a:ext cx="276225" cy="370205"/>
          </a:xfrm>
          <a:prstGeom prst="rect">
            <a:avLst/>
          </a:prstGeom>
          <a:noFill/>
          <a:ln>
            <a:noFill/>
          </a:ln>
        </p:spPr>
      </p:pic>
      <p:pic>
        <p:nvPicPr>
          <p:cNvPr id="54" name="Picture 53" descr="Image result for part whole model addition"/>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223715" y="3096971"/>
            <a:ext cx="1670045" cy="847260"/>
          </a:xfrm>
          <a:prstGeom prst="rect">
            <a:avLst/>
          </a:prstGeom>
          <a:noFill/>
          <a:ln>
            <a:noFill/>
          </a:ln>
        </p:spPr>
      </p:pic>
      <p:graphicFrame>
        <p:nvGraphicFramePr>
          <p:cNvPr id="24" name="Table 23"/>
          <p:cNvGraphicFramePr>
            <a:graphicFrameLocks noGrp="1"/>
          </p:cNvGraphicFramePr>
          <p:nvPr>
            <p:extLst>
              <p:ext uri="{D42A27DB-BD31-4B8C-83A1-F6EECF244321}">
                <p14:modId xmlns:p14="http://schemas.microsoft.com/office/powerpoint/2010/main" val="4154390759"/>
              </p:ext>
            </p:extLst>
          </p:nvPr>
        </p:nvGraphicFramePr>
        <p:xfrm>
          <a:off x="5228888" y="3987112"/>
          <a:ext cx="2539998" cy="365760"/>
        </p:xfrm>
        <a:graphic>
          <a:graphicData uri="http://schemas.openxmlformats.org/drawingml/2006/table">
            <a:tbl>
              <a:tblPr firstRow="1" bandRow="1">
                <a:tableStyleId>{5C22544A-7EE6-4342-B048-85BDC9FD1C3A}</a:tableStyleId>
              </a:tblPr>
              <a:tblGrid>
                <a:gridCol w="2257776">
                  <a:extLst>
                    <a:ext uri="{9D8B030D-6E8A-4147-A177-3AD203B41FA5}">
                      <a16:colId xmlns:a16="http://schemas.microsoft.com/office/drawing/2014/main" val="840740423"/>
                    </a:ext>
                  </a:extLst>
                </a:gridCol>
                <a:gridCol w="282222">
                  <a:extLst>
                    <a:ext uri="{9D8B030D-6E8A-4147-A177-3AD203B41FA5}">
                      <a16:colId xmlns:a16="http://schemas.microsoft.com/office/drawing/2014/main" val="2075177859"/>
                    </a:ext>
                  </a:extLst>
                </a:gridCol>
              </a:tblGrid>
              <a:tr h="337502">
                <a:tc>
                  <a:txBody>
                    <a:bodyPr/>
                    <a:lstStyle/>
                    <a:p>
                      <a:pPr algn="ctr"/>
                      <a:r>
                        <a:rPr lang="en-GB" b="0" dirty="0" smtClean="0">
                          <a:latin typeface="Comic Sans MS" panose="030F0702030302020204" pitchFamily="66" charset="0"/>
                        </a:rPr>
                        <a:t>8</a:t>
                      </a:r>
                      <a:endParaRPr lang="en-GB" b="0" dirty="0">
                        <a:latin typeface="Comic Sans MS" panose="030F0702030302020204" pitchFamily="66" charset="0"/>
                      </a:endParaRPr>
                    </a:p>
                  </a:txBody>
                  <a:tcPr>
                    <a:solidFill>
                      <a:schemeClr val="accent2"/>
                    </a:solidFill>
                  </a:tcPr>
                </a:tc>
                <a:tc>
                  <a:txBody>
                    <a:bodyPr/>
                    <a:lstStyle/>
                    <a:p>
                      <a:r>
                        <a:rPr lang="en-GB" b="0" dirty="0" smtClean="0">
                          <a:latin typeface="Comic Sans MS" panose="030F0702030302020204" pitchFamily="66" charset="0"/>
                        </a:rPr>
                        <a:t>1</a:t>
                      </a:r>
                      <a:endParaRPr lang="en-GB" b="0" dirty="0">
                        <a:latin typeface="Comic Sans MS" panose="030F0702030302020204" pitchFamily="66" charset="0"/>
                      </a:endParaRPr>
                    </a:p>
                  </a:txBody>
                  <a:tcPr>
                    <a:solidFill>
                      <a:srgbClr val="990099"/>
                    </a:solidFill>
                  </a:tcPr>
                </a:tc>
                <a:extLst>
                  <a:ext uri="{0D108BD9-81ED-4DB2-BD59-A6C34878D82A}">
                    <a16:rowId xmlns:a16="http://schemas.microsoft.com/office/drawing/2014/main" val="3725723761"/>
                  </a:ext>
                </a:extLst>
              </a:tr>
            </a:tbl>
          </a:graphicData>
        </a:graphic>
      </p:graphicFrame>
      <p:sp>
        <p:nvSpPr>
          <p:cNvPr id="55" name="TextBox 54"/>
          <p:cNvSpPr txBox="1"/>
          <p:nvPr/>
        </p:nvSpPr>
        <p:spPr>
          <a:xfrm>
            <a:off x="7126546" y="2590671"/>
            <a:ext cx="1302371" cy="1384995"/>
          </a:xfrm>
          <a:prstGeom prst="rect">
            <a:avLst/>
          </a:prstGeom>
          <a:noFill/>
        </p:spPr>
        <p:txBody>
          <a:bodyPr wrap="square" rtlCol="0">
            <a:spAutoFit/>
          </a:bodyPr>
          <a:lstStyle/>
          <a:p>
            <a:r>
              <a:rPr lang="en-GB" sz="1400" dirty="0" smtClean="0">
                <a:latin typeface="Comic Sans MS" panose="030F0702030302020204" pitchFamily="66" charset="0"/>
              </a:rPr>
              <a:t>Use pictures to add 2 numbers together as a group or in a bar.</a:t>
            </a:r>
            <a:endParaRPr lang="en-GB" sz="1400" dirty="0">
              <a:latin typeface="Comic Sans MS" panose="030F0702030302020204" pitchFamily="66" charset="0"/>
            </a:endParaRPr>
          </a:p>
        </p:txBody>
      </p:sp>
      <p:pic>
        <p:nvPicPr>
          <p:cNvPr id="25" name="Picture 24"/>
          <p:cNvPicPr>
            <a:picLocks noChangeAspect="1"/>
          </p:cNvPicPr>
          <p:nvPr/>
        </p:nvPicPr>
        <p:blipFill>
          <a:blip r:embed="rId10"/>
          <a:stretch>
            <a:fillRect/>
          </a:stretch>
        </p:blipFill>
        <p:spPr>
          <a:xfrm>
            <a:off x="10353478" y="2142635"/>
            <a:ext cx="1362938" cy="1211500"/>
          </a:xfrm>
          <a:prstGeom prst="rect">
            <a:avLst/>
          </a:prstGeom>
        </p:spPr>
      </p:pic>
      <p:sp>
        <p:nvSpPr>
          <p:cNvPr id="56" name="TextBox 55"/>
          <p:cNvSpPr txBox="1"/>
          <p:nvPr/>
        </p:nvSpPr>
        <p:spPr>
          <a:xfrm>
            <a:off x="8578118" y="3085525"/>
            <a:ext cx="2798995" cy="738664"/>
          </a:xfrm>
          <a:prstGeom prst="rect">
            <a:avLst/>
          </a:prstGeom>
          <a:noFill/>
        </p:spPr>
        <p:txBody>
          <a:bodyPr wrap="square" rtlCol="0">
            <a:spAutoFit/>
          </a:bodyPr>
          <a:lstStyle/>
          <a:p>
            <a:r>
              <a:rPr lang="en-GB" sz="1400" dirty="0" smtClean="0">
                <a:latin typeface="Comic Sans MS" panose="030F0702030302020204" pitchFamily="66" charset="0"/>
              </a:rPr>
              <a:t>Use the </a:t>
            </a:r>
          </a:p>
          <a:p>
            <a:r>
              <a:rPr lang="en-GB" sz="1400" dirty="0" smtClean="0">
                <a:latin typeface="Comic Sans MS" panose="030F0702030302020204" pitchFamily="66" charset="0"/>
              </a:rPr>
              <a:t>part-whole diagram to move into the abstract.</a:t>
            </a:r>
            <a:endParaRPr lang="en-GB" sz="1400" dirty="0">
              <a:latin typeface="Comic Sans MS" panose="030F0702030302020204" pitchFamily="66" charset="0"/>
            </a:endParaRPr>
          </a:p>
        </p:txBody>
      </p:sp>
      <p:pic>
        <p:nvPicPr>
          <p:cNvPr id="57" name="Picture 56"/>
          <p:cNvPicPr/>
          <p:nvPr/>
        </p:nvPicPr>
        <p:blipFill>
          <a:blip r:embed="rId11">
            <a:extLst>
              <a:ext uri="{28A0092B-C50C-407E-A947-70E740481C1C}">
                <a14:useLocalDpi xmlns:a14="http://schemas.microsoft.com/office/drawing/2010/main" val="0"/>
              </a:ext>
            </a:extLst>
          </a:blip>
          <a:srcRect/>
          <a:stretch>
            <a:fillRect/>
          </a:stretch>
        </p:blipFill>
        <p:spPr bwMode="auto">
          <a:xfrm rot="10800000">
            <a:off x="1776430" y="5395394"/>
            <a:ext cx="2565447" cy="558165"/>
          </a:xfrm>
          <a:prstGeom prst="rect">
            <a:avLst/>
          </a:prstGeom>
          <a:noFill/>
          <a:ln>
            <a:noFill/>
          </a:ln>
        </p:spPr>
      </p:pic>
      <p:pic>
        <p:nvPicPr>
          <p:cNvPr id="58" name="Picture 57"/>
          <p:cNvPicPr/>
          <p:nvPr/>
        </p:nvPicPr>
        <p:blipFill rotWithShape="1">
          <a:blip r:embed="rId12">
            <a:extLst>
              <a:ext uri="{28A0092B-C50C-407E-A947-70E740481C1C}">
                <a14:useLocalDpi xmlns:a14="http://schemas.microsoft.com/office/drawing/2010/main" val="0"/>
              </a:ext>
            </a:extLst>
          </a:blip>
          <a:srcRect t="43177"/>
          <a:stretch/>
        </p:blipFill>
        <p:spPr bwMode="auto">
          <a:xfrm>
            <a:off x="5251953" y="5003073"/>
            <a:ext cx="2865818" cy="372087"/>
          </a:xfrm>
          <a:prstGeom prst="rect">
            <a:avLst/>
          </a:prstGeom>
          <a:noFill/>
          <a:ln>
            <a:noFill/>
          </a:ln>
        </p:spPr>
      </p:pic>
      <p:cxnSp>
        <p:nvCxnSpPr>
          <p:cNvPr id="5" name="Straight Arrow Connector 4"/>
          <p:cNvCxnSpPr/>
          <p:nvPr/>
        </p:nvCxnSpPr>
        <p:spPr>
          <a:xfrm>
            <a:off x="6087291" y="4911632"/>
            <a:ext cx="1158903"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6382511" y="4624251"/>
            <a:ext cx="695949" cy="369332"/>
          </a:xfrm>
          <a:prstGeom prst="rect">
            <a:avLst/>
          </a:prstGeom>
          <a:noFill/>
        </p:spPr>
        <p:txBody>
          <a:bodyPr wrap="square" rtlCol="0">
            <a:spAutoFit/>
          </a:bodyPr>
          <a:lstStyle/>
          <a:p>
            <a:r>
              <a:rPr lang="en-GB" dirty="0" smtClean="0">
                <a:latin typeface="Comic Sans MS" panose="030F0702030302020204" pitchFamily="66" charset="0"/>
              </a:rPr>
              <a:t>+ 5</a:t>
            </a:r>
            <a:endParaRPr lang="en-GB" dirty="0">
              <a:latin typeface="Comic Sans MS" panose="030F0702030302020204" pitchFamily="66" charset="0"/>
            </a:endParaRPr>
          </a:p>
        </p:txBody>
      </p:sp>
    </p:spTree>
    <p:extLst>
      <p:ext uri="{BB962C8B-B14F-4D97-AF65-F5344CB8AC3E}">
        <p14:creationId xmlns:p14="http://schemas.microsoft.com/office/powerpoint/2010/main" val="39174314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780527573"/>
              </p:ext>
            </p:extLst>
          </p:nvPr>
        </p:nvGraphicFramePr>
        <p:xfrm>
          <a:off x="241837" y="183611"/>
          <a:ext cx="11709755" cy="6354638"/>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Addition: YEAR 1</a:t>
                      </a:r>
                      <a:endParaRPr lang="en-GB" sz="2400" b="1" dirty="0">
                        <a:latin typeface="Comic Sans MS" panose="030F0702030302020204" pitchFamily="66" charset="0"/>
                      </a:endParaRPr>
                    </a:p>
                  </a:txBody>
                  <a:tcPr anchor="ctr">
                    <a:solidFill>
                      <a:schemeClr val="accent4">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1 Objectives</a:t>
                      </a:r>
                      <a:endParaRPr lang="en-GB" sz="1400" b="1" dirty="0">
                        <a:latin typeface="Comic Sans MS" panose="030F0702030302020204" pitchFamily="66" charset="0"/>
                      </a:endParaRPr>
                    </a:p>
                  </a:txBody>
                  <a:tcPr anchor="ctr"/>
                </a:tc>
                <a:tc gridSpan="3">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Read, write and interpret equations containing addition (+), subtraction (-) and equals (=) symbols, and relate additive expressions and equations to real-life contexts.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Read, write and interpret mathematical statements involving addition (+), subtraction (–) and equals (=) signs.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Compose numbers to 10 from 2 parts, and partition numbers into parts, including recognising odd and even numbers.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Represent and use number bonds and related subtraction facts within 20.</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Add and subtract one-digit and two-digit numbers to 20, including zero.</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2249842">
                <a:tc>
                  <a:txBody>
                    <a:bodyPr/>
                    <a:lstStyle/>
                    <a:p>
                      <a:r>
                        <a:rPr lang="en-GB" sz="1400" b="0" baseline="0" dirty="0" smtClean="0">
                          <a:latin typeface="Comic Sans MS" panose="030F0702030302020204" pitchFamily="66" charset="0"/>
                        </a:rPr>
                        <a:t>Regrouping to make 10</a:t>
                      </a:r>
                    </a:p>
                    <a:p>
                      <a:endParaRPr lang="en-GB" sz="1400" b="0" baseline="0" dirty="0" smtClean="0">
                        <a:latin typeface="Comic Sans MS" panose="030F0702030302020204" pitchFamily="66" charset="0"/>
                      </a:endParaRPr>
                    </a:p>
                    <a:p>
                      <a:r>
                        <a:rPr lang="en-GB" sz="1400" b="0" i="1" baseline="0" dirty="0" smtClean="0">
                          <a:latin typeface="Comic Sans MS" panose="030F0702030302020204" pitchFamily="66" charset="0"/>
                        </a:rPr>
                        <a:t>This is an essential skill for column addition later.</a:t>
                      </a:r>
                    </a:p>
                    <a:p>
                      <a:endParaRPr lang="en-GB" sz="1400" b="0" i="1" baseline="0" dirty="0" smtClean="0">
                        <a:latin typeface="Comic Sans MS" panose="030F0702030302020204" pitchFamily="66" charset="0"/>
                      </a:endParaRPr>
                    </a:p>
                    <a:p>
                      <a:endParaRPr lang="en-GB" sz="1400" b="0" i="1" baseline="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lang="en-GB" sz="1800" dirty="0" smtClean="0">
                          <a:latin typeface="Comic Sans MS" panose="030F0702030302020204" pitchFamily="66" charset="0"/>
                        </a:rPr>
                        <a:t>6 + 5 = 11</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txBody>
                  <a:tcPr/>
                </a:tc>
                <a:tc>
                  <a:txBody>
                    <a:bodyPr/>
                    <a:lstStyle/>
                    <a:p>
                      <a:endParaRPr lang="en-GB" sz="1400" dirty="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Comic Sans MS" panose="030F0702030302020204" pitchFamily="66" charset="0"/>
                        </a:rPr>
                        <a:t>7 + 4 = 11</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If I am at 7, how many more do I need to make 10.  How many more do I add on now?</a:t>
                      </a:r>
                    </a:p>
                    <a:p>
                      <a:endParaRPr lang="en-GB" sz="1400" dirty="0" smtClean="0">
                        <a:latin typeface="Comic Sans MS" panose="030F0702030302020204" pitchFamily="66" charset="0"/>
                      </a:endParaRPr>
                    </a:p>
                    <a:p>
                      <a:endParaRPr lang="en-GB" sz="1400" dirty="0">
                        <a:latin typeface="Comic Sans MS" panose="030F0702030302020204" pitchFamily="66" charset="0"/>
                      </a:endParaRPr>
                    </a:p>
                  </a:txBody>
                  <a:tcPr/>
                </a:tc>
                <a:extLst>
                  <a:ext uri="{0D108BD9-81ED-4DB2-BD59-A6C34878D82A}">
                    <a16:rowId xmlns:a16="http://schemas.microsoft.com/office/drawing/2014/main" val="10002"/>
                  </a:ext>
                </a:extLst>
              </a:tr>
              <a:tr h="2314592">
                <a:tc>
                  <a:txBody>
                    <a:bodyPr/>
                    <a:lstStyle/>
                    <a:p>
                      <a:r>
                        <a:rPr lang="en-GB" sz="1400" b="0" baseline="0" dirty="0" smtClean="0">
                          <a:latin typeface="Comic Sans MS" panose="030F0702030302020204" pitchFamily="66" charset="0"/>
                        </a:rPr>
                        <a:t>Represent and use number bonds and subtraction facts within 20</a:t>
                      </a: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2 more than 5</a:t>
                      </a:r>
                    </a:p>
                  </a:txBody>
                  <a:tcPr/>
                </a:tc>
                <a:tc>
                  <a:txBody>
                    <a:bodyPr/>
                    <a:lstStyle/>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Emphasis should be on the language:</a:t>
                      </a:r>
                    </a:p>
                    <a:p>
                      <a:pPr marL="0" marR="0" lvl="0" indent="0" algn="l" defTabSz="914400" rtl="0" eaLnBrk="1" fontAlgn="base" latinLnBrk="0" hangingPunct="1">
                        <a:lnSpc>
                          <a:spcPct val="100000"/>
                        </a:lnSpc>
                        <a:spcBef>
                          <a:spcPct val="20000"/>
                        </a:spcBef>
                        <a:spcAft>
                          <a:spcPct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285750" marR="0" lvl="0"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‘1 more than 5 is equal to 6’</a:t>
                      </a:r>
                    </a:p>
                    <a:p>
                      <a:pPr marL="285750" marR="0" lvl="0"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‘2 more than 5 is 7’</a:t>
                      </a:r>
                    </a:p>
                    <a:p>
                      <a:pPr marL="285750" marR="0" lvl="0"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‘8 is 3 more than 5’.</a:t>
                      </a:r>
                    </a:p>
                  </a:txBody>
                  <a:tcPr/>
                </a:tc>
                <a:extLst>
                  <a:ext uri="{0D108BD9-81ED-4DB2-BD59-A6C34878D82A}">
                    <a16:rowId xmlns:a16="http://schemas.microsoft.com/office/drawing/2014/main" val="1930800168"/>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22" name="Picture 2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6200000">
            <a:off x="2850505" y="2416381"/>
            <a:ext cx="1300443" cy="701491"/>
          </a:xfrm>
          <a:prstGeom prst="rect">
            <a:avLst/>
          </a:prstGeom>
          <a:noFill/>
          <a:ln>
            <a:noFill/>
          </a:ln>
        </p:spPr>
      </p:pic>
      <p:pic>
        <p:nvPicPr>
          <p:cNvPr id="23" name="Picture 22"/>
          <p:cNvPicPr/>
          <p:nvPr/>
        </p:nvPicPr>
        <p:blipFill>
          <a:blip r:embed="rId4">
            <a:extLst>
              <a:ext uri="{28A0092B-C50C-407E-A947-70E740481C1C}">
                <a14:useLocalDpi xmlns:a14="http://schemas.microsoft.com/office/drawing/2010/main" val="0"/>
              </a:ext>
            </a:extLst>
          </a:blip>
          <a:srcRect/>
          <a:stretch>
            <a:fillRect/>
          </a:stretch>
        </p:blipFill>
        <p:spPr bwMode="auto">
          <a:xfrm>
            <a:off x="3942911" y="2116904"/>
            <a:ext cx="1099351" cy="1300444"/>
          </a:xfrm>
          <a:prstGeom prst="rect">
            <a:avLst/>
          </a:prstGeom>
          <a:noFill/>
          <a:ln>
            <a:noFill/>
          </a:ln>
        </p:spPr>
      </p:pic>
      <p:sp>
        <p:nvSpPr>
          <p:cNvPr id="26" name="TextBox 25"/>
          <p:cNvSpPr txBox="1"/>
          <p:nvPr/>
        </p:nvSpPr>
        <p:spPr>
          <a:xfrm>
            <a:off x="1719194" y="2368881"/>
            <a:ext cx="1533457" cy="1169551"/>
          </a:xfrm>
          <a:prstGeom prst="rect">
            <a:avLst/>
          </a:prstGeom>
          <a:noFill/>
        </p:spPr>
        <p:txBody>
          <a:bodyPr wrap="square" rtlCol="0">
            <a:spAutoFit/>
          </a:bodyPr>
          <a:lstStyle/>
          <a:p>
            <a:r>
              <a:rPr lang="en-GB" sz="1400" dirty="0" smtClean="0">
                <a:latin typeface="Comic Sans MS" panose="030F0702030302020204" pitchFamily="66" charset="0"/>
              </a:rPr>
              <a:t>Start with the bigger number &amp; use the smaller number to make 10.</a:t>
            </a:r>
            <a:endParaRPr lang="en-GB" sz="1400" dirty="0">
              <a:latin typeface="Comic Sans MS" panose="030F0702030302020204" pitchFamily="66" charset="0"/>
            </a:endParaRPr>
          </a:p>
        </p:txBody>
      </p:sp>
      <p:sp>
        <p:nvSpPr>
          <p:cNvPr id="27" name="TextBox 26"/>
          <p:cNvSpPr txBox="1"/>
          <p:nvPr/>
        </p:nvSpPr>
        <p:spPr>
          <a:xfrm>
            <a:off x="5248698" y="2767126"/>
            <a:ext cx="1282196" cy="369332"/>
          </a:xfrm>
          <a:prstGeom prst="rect">
            <a:avLst/>
          </a:prstGeom>
          <a:noFill/>
        </p:spPr>
        <p:txBody>
          <a:bodyPr wrap="square" rtlCol="0">
            <a:spAutoFit/>
          </a:bodyPr>
          <a:lstStyle/>
          <a:p>
            <a:r>
              <a:rPr lang="en-GB" dirty="0" smtClean="0">
                <a:latin typeface="Comic Sans MS" panose="030F0702030302020204" pitchFamily="66" charset="0"/>
              </a:rPr>
              <a:t>7 + 4 = 11</a:t>
            </a:r>
          </a:p>
        </p:txBody>
      </p:sp>
      <p:pic>
        <p:nvPicPr>
          <p:cNvPr id="28" name="Picture 27"/>
          <p:cNvPicPr>
            <a:picLocks noChangeAspect="1"/>
          </p:cNvPicPr>
          <p:nvPr/>
        </p:nvPicPr>
        <p:blipFill rotWithShape="1">
          <a:blip r:embed="rId5"/>
          <a:srcRect l="49869" t="68144" r="26316" b="13432"/>
          <a:stretch/>
        </p:blipFill>
        <p:spPr>
          <a:xfrm>
            <a:off x="5208906" y="2048713"/>
            <a:ext cx="1651777" cy="718413"/>
          </a:xfrm>
          <a:prstGeom prst="rect">
            <a:avLst/>
          </a:prstGeom>
        </p:spPr>
      </p:pic>
      <p:pic>
        <p:nvPicPr>
          <p:cNvPr id="29" name="Picture 28"/>
          <p:cNvPicPr>
            <a:picLocks noChangeAspect="1"/>
          </p:cNvPicPr>
          <p:nvPr/>
        </p:nvPicPr>
        <p:blipFill rotWithShape="1">
          <a:blip r:embed="rId6"/>
          <a:srcRect l="20222" t="78301" r="62704" b="17387"/>
          <a:stretch/>
        </p:blipFill>
        <p:spPr>
          <a:xfrm>
            <a:off x="5204030" y="3905793"/>
            <a:ext cx="1648951" cy="234119"/>
          </a:xfrm>
          <a:prstGeom prst="rect">
            <a:avLst/>
          </a:prstGeom>
        </p:spPr>
      </p:pic>
      <p:sp>
        <p:nvSpPr>
          <p:cNvPr id="31" name="TextBox 30"/>
          <p:cNvSpPr txBox="1"/>
          <p:nvPr/>
        </p:nvSpPr>
        <p:spPr>
          <a:xfrm>
            <a:off x="7214731" y="2116904"/>
            <a:ext cx="1282196" cy="1723549"/>
          </a:xfrm>
          <a:prstGeom prst="rect">
            <a:avLst/>
          </a:prstGeom>
          <a:noFill/>
        </p:spPr>
        <p:txBody>
          <a:bodyPr wrap="square" rtlCol="0">
            <a:spAutoFit/>
          </a:bodyPr>
          <a:lstStyle/>
          <a:p>
            <a:r>
              <a:rPr lang="en-GB" dirty="0" smtClean="0">
                <a:latin typeface="Comic Sans MS" panose="030F0702030302020204" pitchFamily="66" charset="0"/>
              </a:rPr>
              <a:t>7 + 4 = 11</a:t>
            </a:r>
          </a:p>
          <a:p>
            <a:endParaRPr lang="en-GB" dirty="0" smtClean="0">
              <a:latin typeface="Comic Sans MS" panose="030F0702030302020204" pitchFamily="66" charset="0"/>
            </a:endParaRPr>
          </a:p>
          <a:p>
            <a:r>
              <a:rPr lang="en-GB" sz="1400" dirty="0" smtClean="0">
                <a:latin typeface="Comic Sans MS" panose="030F0702030302020204" pitchFamily="66" charset="0"/>
              </a:rPr>
              <a:t>Regroup or partition the smaller number to make 10.</a:t>
            </a:r>
            <a:endParaRPr lang="en-GB" sz="1400" dirty="0">
              <a:latin typeface="Comic Sans MS" panose="030F0702030302020204" pitchFamily="66" charset="0"/>
            </a:endParaRPr>
          </a:p>
        </p:txBody>
      </p:sp>
      <p:sp>
        <p:nvSpPr>
          <p:cNvPr id="2" name="TextBox 1"/>
          <p:cNvSpPr txBox="1"/>
          <p:nvPr/>
        </p:nvSpPr>
        <p:spPr>
          <a:xfrm>
            <a:off x="5476352" y="3170910"/>
            <a:ext cx="249747" cy="276999"/>
          </a:xfrm>
          <a:prstGeom prst="rect">
            <a:avLst/>
          </a:prstGeom>
          <a:noFill/>
          <a:ln>
            <a:solidFill>
              <a:schemeClr val="tx1"/>
            </a:solidFill>
          </a:ln>
        </p:spPr>
        <p:txBody>
          <a:bodyPr wrap="square" rtlCol="0">
            <a:spAutoFit/>
          </a:bodyPr>
          <a:lstStyle/>
          <a:p>
            <a:r>
              <a:rPr lang="en-GB" sz="1200" dirty="0" smtClean="0">
                <a:latin typeface="Comic Sans MS" panose="030F0702030302020204" pitchFamily="66" charset="0"/>
              </a:rPr>
              <a:t>3</a:t>
            </a:r>
            <a:endParaRPr lang="en-GB" sz="1200" dirty="0">
              <a:latin typeface="Comic Sans MS" panose="030F0702030302020204" pitchFamily="66" charset="0"/>
            </a:endParaRPr>
          </a:p>
        </p:txBody>
      </p:sp>
      <p:sp>
        <p:nvSpPr>
          <p:cNvPr id="32" name="TextBox 31"/>
          <p:cNvSpPr txBox="1"/>
          <p:nvPr/>
        </p:nvSpPr>
        <p:spPr>
          <a:xfrm>
            <a:off x="5846260" y="3167326"/>
            <a:ext cx="249747" cy="276999"/>
          </a:xfrm>
          <a:prstGeom prst="rect">
            <a:avLst/>
          </a:prstGeom>
          <a:noFill/>
          <a:ln>
            <a:solidFill>
              <a:schemeClr val="tx1"/>
            </a:solidFill>
          </a:ln>
        </p:spPr>
        <p:txBody>
          <a:bodyPr wrap="square" rtlCol="0">
            <a:spAutoFit/>
          </a:bodyPr>
          <a:lstStyle/>
          <a:p>
            <a:r>
              <a:rPr lang="en-GB" sz="1200" dirty="0">
                <a:latin typeface="Comic Sans MS" panose="030F0702030302020204" pitchFamily="66" charset="0"/>
              </a:rPr>
              <a:t>1</a:t>
            </a:r>
          </a:p>
        </p:txBody>
      </p:sp>
      <p:cxnSp>
        <p:nvCxnSpPr>
          <p:cNvPr id="6" name="Straight Connector 5"/>
          <p:cNvCxnSpPr>
            <a:endCxn id="2" idx="0"/>
          </p:cNvCxnSpPr>
          <p:nvPr/>
        </p:nvCxnSpPr>
        <p:spPr>
          <a:xfrm flipH="1">
            <a:off x="5601226" y="3032438"/>
            <a:ext cx="141920" cy="13847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a:endCxn id="32" idx="0"/>
          </p:cNvCxnSpPr>
          <p:nvPr/>
        </p:nvCxnSpPr>
        <p:spPr>
          <a:xfrm>
            <a:off x="5823864" y="3037393"/>
            <a:ext cx="147270" cy="12993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1" name="Picture 10"/>
          <p:cNvPicPr>
            <a:picLocks noChangeAspect="1"/>
          </p:cNvPicPr>
          <p:nvPr/>
        </p:nvPicPr>
        <p:blipFill>
          <a:blip r:embed="rId7"/>
          <a:stretch>
            <a:fillRect/>
          </a:stretch>
        </p:blipFill>
        <p:spPr>
          <a:xfrm>
            <a:off x="1800750" y="4331593"/>
            <a:ext cx="2142161" cy="574464"/>
          </a:xfrm>
          <a:prstGeom prst="rect">
            <a:avLst/>
          </a:prstGeom>
        </p:spPr>
      </p:pic>
      <p:pic>
        <p:nvPicPr>
          <p:cNvPr id="12" name="Picture 11"/>
          <p:cNvPicPr>
            <a:picLocks noChangeAspect="1"/>
          </p:cNvPicPr>
          <p:nvPr/>
        </p:nvPicPr>
        <p:blipFill rotWithShape="1">
          <a:blip r:embed="rId8"/>
          <a:srcRect t="36986"/>
          <a:stretch/>
        </p:blipFill>
        <p:spPr>
          <a:xfrm>
            <a:off x="5188362" y="4715691"/>
            <a:ext cx="3132677" cy="640082"/>
          </a:xfrm>
          <a:prstGeom prst="rect">
            <a:avLst/>
          </a:prstGeom>
        </p:spPr>
      </p:pic>
      <p:graphicFrame>
        <p:nvGraphicFramePr>
          <p:cNvPr id="13" name="Table 12"/>
          <p:cNvGraphicFramePr>
            <a:graphicFrameLocks noGrp="1"/>
          </p:cNvGraphicFramePr>
          <p:nvPr>
            <p:extLst>
              <p:ext uri="{D42A27DB-BD31-4B8C-83A1-F6EECF244321}">
                <p14:modId xmlns:p14="http://schemas.microsoft.com/office/powerpoint/2010/main" val="1706701406"/>
              </p:ext>
            </p:extLst>
          </p:nvPr>
        </p:nvGraphicFramePr>
        <p:xfrm>
          <a:off x="5216765" y="5355773"/>
          <a:ext cx="3104274" cy="1087906"/>
        </p:xfrm>
        <a:graphic>
          <a:graphicData uri="http://schemas.openxmlformats.org/drawingml/2006/table">
            <a:tbl>
              <a:tblPr firstRow="1" bandRow="1">
                <a:tableStyleId>{5940675A-B579-460E-94D1-54222C63F5DA}</a:tableStyleId>
              </a:tblPr>
              <a:tblGrid>
                <a:gridCol w="1552137">
                  <a:extLst>
                    <a:ext uri="{9D8B030D-6E8A-4147-A177-3AD203B41FA5}">
                      <a16:colId xmlns:a16="http://schemas.microsoft.com/office/drawing/2014/main" val="3453042793"/>
                    </a:ext>
                  </a:extLst>
                </a:gridCol>
                <a:gridCol w="1552137">
                  <a:extLst>
                    <a:ext uri="{9D8B030D-6E8A-4147-A177-3AD203B41FA5}">
                      <a16:colId xmlns:a16="http://schemas.microsoft.com/office/drawing/2014/main" val="325100053"/>
                    </a:ext>
                  </a:extLst>
                </a:gridCol>
              </a:tblGrid>
              <a:tr h="744583">
                <a:tc>
                  <a:txBody>
                    <a:bodyPr/>
                    <a:lstStyle/>
                    <a:p>
                      <a:endParaRPr lang="en-GB" sz="1400" dirty="0">
                        <a:latin typeface="Comic Sans MS" panose="030F0702030302020204" pitchFamily="66" charset="0"/>
                      </a:endParaRPr>
                    </a:p>
                  </a:txBody>
                  <a:tcPr/>
                </a:tc>
                <a:tc>
                  <a:txBody>
                    <a:bodyPr/>
                    <a:lstStyle/>
                    <a:p>
                      <a:r>
                        <a:rPr lang="en-GB" sz="1400" dirty="0" smtClean="0">
                          <a:latin typeface="Comic Sans MS" panose="030F0702030302020204" pitchFamily="66" charset="0"/>
                        </a:rPr>
                        <a:t>Draw 2 more hats</a:t>
                      </a:r>
                      <a:endParaRPr lang="en-GB" sz="1400" dirty="0">
                        <a:latin typeface="Comic Sans MS" panose="030F0702030302020204" pitchFamily="66" charset="0"/>
                      </a:endParaRPr>
                    </a:p>
                  </a:txBody>
                  <a:tcPr/>
                </a:tc>
                <a:extLst>
                  <a:ext uri="{0D108BD9-81ED-4DB2-BD59-A6C34878D82A}">
                    <a16:rowId xmlns:a16="http://schemas.microsoft.com/office/drawing/2014/main" val="588992634"/>
                  </a:ext>
                </a:extLst>
              </a:tr>
              <a:tr h="343323">
                <a:tc gridSpan="2">
                  <a:txBody>
                    <a:bodyPr/>
                    <a:lstStyle/>
                    <a:p>
                      <a:pPr algn="ctr"/>
                      <a:r>
                        <a:rPr lang="en-GB" sz="1400" dirty="0" smtClean="0">
                          <a:latin typeface="Comic Sans MS" panose="030F0702030302020204" pitchFamily="66" charset="0"/>
                        </a:rPr>
                        <a:t>5 + 2 =</a:t>
                      </a:r>
                      <a:endParaRPr lang="en-GB" sz="1400" dirty="0">
                        <a:latin typeface="Comic Sans MS" panose="030F0702030302020204" pitchFamily="66" charset="0"/>
                      </a:endParaRPr>
                    </a:p>
                  </a:txBody>
                  <a:tcPr anchor="ctr"/>
                </a:tc>
                <a:tc hMerge="1">
                  <a:txBody>
                    <a:bodyPr/>
                    <a:lstStyle/>
                    <a:p>
                      <a:endParaRPr lang="en-GB" dirty="0"/>
                    </a:p>
                  </a:txBody>
                  <a:tcPr/>
                </a:tc>
                <a:extLst>
                  <a:ext uri="{0D108BD9-81ED-4DB2-BD59-A6C34878D82A}">
                    <a16:rowId xmlns:a16="http://schemas.microsoft.com/office/drawing/2014/main" val="3478638630"/>
                  </a:ext>
                </a:extLst>
              </a:tr>
            </a:tbl>
          </a:graphicData>
        </a:graphic>
      </p:graphicFrame>
      <p:pic>
        <p:nvPicPr>
          <p:cNvPr id="15" name="Picture 14"/>
          <p:cNvPicPr>
            <a:picLocks noChangeAspect="1"/>
          </p:cNvPicPr>
          <p:nvPr/>
        </p:nvPicPr>
        <p:blipFill>
          <a:blip r:embed="rId9"/>
          <a:stretch>
            <a:fillRect/>
          </a:stretch>
        </p:blipFill>
        <p:spPr>
          <a:xfrm>
            <a:off x="5267225" y="5393210"/>
            <a:ext cx="357714" cy="339728"/>
          </a:xfrm>
          <a:prstGeom prst="rect">
            <a:avLst/>
          </a:prstGeom>
        </p:spPr>
      </p:pic>
      <p:pic>
        <p:nvPicPr>
          <p:cNvPr id="43" name="Picture 42"/>
          <p:cNvPicPr>
            <a:picLocks noChangeAspect="1"/>
          </p:cNvPicPr>
          <p:nvPr/>
        </p:nvPicPr>
        <p:blipFill>
          <a:blip r:embed="rId9"/>
          <a:stretch>
            <a:fillRect/>
          </a:stretch>
        </p:blipFill>
        <p:spPr>
          <a:xfrm>
            <a:off x="5736149" y="5393210"/>
            <a:ext cx="357714" cy="339728"/>
          </a:xfrm>
          <a:prstGeom prst="rect">
            <a:avLst/>
          </a:prstGeom>
        </p:spPr>
      </p:pic>
      <p:pic>
        <p:nvPicPr>
          <p:cNvPr id="59" name="Picture 58"/>
          <p:cNvPicPr>
            <a:picLocks noChangeAspect="1"/>
          </p:cNvPicPr>
          <p:nvPr/>
        </p:nvPicPr>
        <p:blipFill>
          <a:blip r:embed="rId9"/>
          <a:stretch>
            <a:fillRect/>
          </a:stretch>
        </p:blipFill>
        <p:spPr>
          <a:xfrm>
            <a:off x="6205073" y="5393210"/>
            <a:ext cx="357714" cy="339728"/>
          </a:xfrm>
          <a:prstGeom prst="rect">
            <a:avLst/>
          </a:prstGeom>
        </p:spPr>
      </p:pic>
      <p:pic>
        <p:nvPicPr>
          <p:cNvPr id="60" name="Picture 59"/>
          <p:cNvPicPr>
            <a:picLocks noChangeAspect="1"/>
          </p:cNvPicPr>
          <p:nvPr/>
        </p:nvPicPr>
        <p:blipFill>
          <a:blip r:embed="rId9"/>
          <a:stretch>
            <a:fillRect/>
          </a:stretch>
        </p:blipFill>
        <p:spPr>
          <a:xfrm>
            <a:off x="5523582" y="5729862"/>
            <a:ext cx="357714" cy="339728"/>
          </a:xfrm>
          <a:prstGeom prst="rect">
            <a:avLst/>
          </a:prstGeom>
        </p:spPr>
      </p:pic>
      <p:pic>
        <p:nvPicPr>
          <p:cNvPr id="61" name="Picture 60"/>
          <p:cNvPicPr>
            <a:picLocks noChangeAspect="1"/>
          </p:cNvPicPr>
          <p:nvPr/>
        </p:nvPicPr>
        <p:blipFill>
          <a:blip r:embed="rId9"/>
          <a:stretch>
            <a:fillRect/>
          </a:stretch>
        </p:blipFill>
        <p:spPr>
          <a:xfrm>
            <a:off x="6001781" y="5729862"/>
            <a:ext cx="357714" cy="339728"/>
          </a:xfrm>
          <a:prstGeom prst="rect">
            <a:avLst/>
          </a:prstGeom>
        </p:spPr>
      </p:pic>
      <p:cxnSp>
        <p:nvCxnSpPr>
          <p:cNvPr id="24" name="Straight Arrow Connector 23"/>
          <p:cNvCxnSpPr/>
          <p:nvPr/>
        </p:nvCxnSpPr>
        <p:spPr>
          <a:xfrm>
            <a:off x="5267225" y="4571998"/>
            <a:ext cx="1473209" cy="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6740434" y="4571998"/>
            <a:ext cx="574766"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5743146" y="4254247"/>
            <a:ext cx="695949" cy="369332"/>
          </a:xfrm>
          <a:prstGeom prst="rect">
            <a:avLst/>
          </a:prstGeom>
          <a:noFill/>
        </p:spPr>
        <p:txBody>
          <a:bodyPr wrap="square" rtlCol="0">
            <a:spAutoFit/>
          </a:bodyPr>
          <a:lstStyle/>
          <a:p>
            <a:r>
              <a:rPr lang="en-GB" dirty="0" smtClean="0">
                <a:solidFill>
                  <a:srgbClr val="FF0000"/>
                </a:solidFill>
                <a:latin typeface="Comic Sans MS" panose="030F0702030302020204" pitchFamily="66" charset="0"/>
              </a:rPr>
              <a:t>+ 5</a:t>
            </a:r>
            <a:endParaRPr lang="en-GB" dirty="0">
              <a:solidFill>
                <a:srgbClr val="FF0000"/>
              </a:solidFill>
              <a:latin typeface="Comic Sans MS" panose="030F0702030302020204" pitchFamily="66" charset="0"/>
            </a:endParaRPr>
          </a:p>
        </p:txBody>
      </p:sp>
      <p:sp>
        <p:nvSpPr>
          <p:cNvPr id="35" name="TextBox 34"/>
          <p:cNvSpPr txBox="1"/>
          <p:nvPr/>
        </p:nvSpPr>
        <p:spPr>
          <a:xfrm>
            <a:off x="6768902" y="4254247"/>
            <a:ext cx="695949" cy="369332"/>
          </a:xfrm>
          <a:prstGeom prst="rect">
            <a:avLst/>
          </a:prstGeom>
          <a:noFill/>
        </p:spPr>
        <p:txBody>
          <a:bodyPr wrap="square" rtlCol="0">
            <a:spAutoFit/>
          </a:bodyPr>
          <a:lstStyle/>
          <a:p>
            <a:r>
              <a:rPr lang="en-GB" dirty="0" smtClean="0">
                <a:latin typeface="Comic Sans MS" panose="030F0702030302020204" pitchFamily="66" charset="0"/>
              </a:rPr>
              <a:t>+ 2</a:t>
            </a:r>
            <a:endParaRPr lang="en-GB" dirty="0">
              <a:latin typeface="Comic Sans MS" panose="030F0702030302020204" pitchFamily="66" charset="0"/>
            </a:endParaRPr>
          </a:p>
        </p:txBody>
      </p:sp>
      <p:sp>
        <p:nvSpPr>
          <p:cNvPr id="36" name="TextBox 35"/>
          <p:cNvSpPr txBox="1"/>
          <p:nvPr/>
        </p:nvSpPr>
        <p:spPr>
          <a:xfrm>
            <a:off x="5454126" y="3479558"/>
            <a:ext cx="695949" cy="369332"/>
          </a:xfrm>
          <a:prstGeom prst="rect">
            <a:avLst/>
          </a:prstGeom>
          <a:noFill/>
        </p:spPr>
        <p:txBody>
          <a:bodyPr wrap="square" rtlCol="0">
            <a:spAutoFit/>
          </a:bodyPr>
          <a:lstStyle/>
          <a:p>
            <a:r>
              <a:rPr lang="en-GB" dirty="0" smtClean="0">
                <a:latin typeface="Comic Sans MS" panose="030F0702030302020204" pitchFamily="66" charset="0"/>
              </a:rPr>
              <a:t>+ 3</a:t>
            </a:r>
            <a:endParaRPr lang="en-GB" dirty="0">
              <a:latin typeface="Comic Sans MS" panose="030F0702030302020204" pitchFamily="66" charset="0"/>
            </a:endParaRPr>
          </a:p>
        </p:txBody>
      </p:sp>
      <p:cxnSp>
        <p:nvCxnSpPr>
          <p:cNvPr id="38" name="Straight Arrow Connector 37"/>
          <p:cNvCxnSpPr/>
          <p:nvPr/>
        </p:nvCxnSpPr>
        <p:spPr>
          <a:xfrm flipV="1">
            <a:off x="5267225" y="3801244"/>
            <a:ext cx="826638" cy="1717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a:off x="6093863" y="3788178"/>
            <a:ext cx="345232" cy="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6008536" y="3463218"/>
            <a:ext cx="695949" cy="369332"/>
          </a:xfrm>
          <a:prstGeom prst="rect">
            <a:avLst/>
          </a:prstGeom>
          <a:noFill/>
        </p:spPr>
        <p:txBody>
          <a:bodyPr wrap="square" rtlCol="0">
            <a:spAutoFit/>
          </a:bodyPr>
          <a:lstStyle/>
          <a:p>
            <a:r>
              <a:rPr lang="en-GB" dirty="0" smtClean="0">
                <a:latin typeface="Comic Sans MS" panose="030F0702030302020204" pitchFamily="66" charset="0"/>
              </a:rPr>
              <a:t>+ 1</a:t>
            </a:r>
            <a:endParaRPr lang="en-GB" dirty="0">
              <a:latin typeface="Comic Sans MS" panose="030F0702030302020204" pitchFamily="66" charset="0"/>
            </a:endParaRPr>
          </a:p>
        </p:txBody>
      </p:sp>
    </p:spTree>
    <p:extLst>
      <p:ext uri="{BB962C8B-B14F-4D97-AF65-F5344CB8AC3E}">
        <p14:creationId xmlns:p14="http://schemas.microsoft.com/office/powerpoint/2010/main" val="38436517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809247616"/>
              </p:ext>
            </p:extLst>
          </p:nvPr>
        </p:nvGraphicFramePr>
        <p:xfrm>
          <a:off x="241837" y="183611"/>
          <a:ext cx="11709755" cy="6342293"/>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Addition: YEAR 2</a:t>
                      </a:r>
                      <a:endParaRPr lang="en-GB" sz="2400" b="1" dirty="0">
                        <a:latin typeface="Comic Sans MS" panose="030F0702030302020204" pitchFamily="66" charset="0"/>
                      </a:endParaRPr>
                    </a:p>
                  </a:txBody>
                  <a:tcPr anchor="ctr">
                    <a:solidFill>
                      <a:schemeClr val="accent4">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2 Objectives</a:t>
                      </a:r>
                      <a:endParaRPr lang="en-GB" sz="1400" b="1" dirty="0">
                        <a:latin typeface="Comic Sans MS" panose="030F0702030302020204" pitchFamily="66" charset="0"/>
                      </a:endParaRPr>
                    </a:p>
                  </a:txBody>
                  <a:tcPr anchor="ctr"/>
                </a:tc>
                <a:tc gridSpan="3">
                  <a:txBody>
                    <a:bodyPr/>
                    <a:lstStyle/>
                    <a:p>
                      <a:pPr marL="285750" indent="-285750">
                        <a:buFont typeface="Arial" panose="020B0604020202020204" pitchFamily="34" charset="0"/>
                        <a:buChar char="•"/>
                      </a:pPr>
                      <a:r>
                        <a:rPr lang="en-GB" sz="1000" b="0" dirty="0" smtClean="0">
                          <a:solidFill>
                            <a:schemeClr val="bg1">
                              <a:lumMod val="50000"/>
                            </a:schemeClr>
                          </a:solidFill>
                          <a:latin typeface="Comic Sans MS" panose="030F0702030302020204" pitchFamily="66" charset="0"/>
                        </a:rPr>
                        <a:t>Add and subtract across 10.</a:t>
                      </a:r>
                    </a:p>
                    <a:p>
                      <a:pPr marL="285750" indent="-285750">
                        <a:buFont typeface="Arial" panose="020B0604020202020204" pitchFamily="34" charset="0"/>
                        <a:buChar char="•"/>
                      </a:pPr>
                      <a:r>
                        <a:rPr lang="en-GB" sz="1000" b="0" dirty="0" smtClean="0">
                          <a:latin typeface="Comic Sans MS" panose="030F0702030302020204" pitchFamily="66" charset="0"/>
                        </a:rPr>
                        <a:t>Recall and use addition </a:t>
                      </a:r>
                      <a:r>
                        <a:rPr lang="en-GB" sz="1000" b="0" baseline="0" dirty="0" smtClean="0">
                          <a:latin typeface="Comic Sans MS" panose="030F0702030302020204" pitchFamily="66" charset="0"/>
                        </a:rPr>
                        <a:t>facts to 20 fluently, and derive and use related facts up to 100.</a:t>
                      </a:r>
                    </a:p>
                    <a:p>
                      <a:pPr marL="285750" lvl="0" indent="-2857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Recognise the subtraction structure of ‘difference’ and answer questions of the form ‘How many more…?’</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Add and subtract numbers using concrete objects, pictorial representation, and mentally, including: a 2-digit number and ones, a 2-digit number and tens, two 2-digit numbers, three 1-digit numbers.</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Add and subtract within 100 by applying related 1-digit addition and subtraction facts; add and subtract only ones or only tens to/from a 2-digit number.</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Add and subtract within 100 by applying related 1-digit addition and subtraction facts; add and subtract any two 2-digit numbers.</a:t>
                      </a:r>
                      <a:endParaRPr lang="en-GB" sz="1000" b="0" baseline="0"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1321209">
                <a:tc>
                  <a:txBody>
                    <a:bodyPr/>
                    <a:lstStyle/>
                    <a:p>
                      <a:r>
                        <a:rPr lang="en-GB" sz="1400" b="0" i="0" baseline="0" dirty="0" smtClean="0">
                          <a:latin typeface="Comic Sans MS" panose="030F0702030302020204" pitchFamily="66" charset="0"/>
                        </a:rPr>
                        <a:t>Adding multiples of ten</a:t>
                      </a: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Comic Sans MS" panose="030F0702030302020204" pitchFamily="66" charset="0"/>
                        </a:rPr>
                        <a:t>50 = 30 + 20</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Model using Dienes and bead strings.</a:t>
                      </a:r>
                    </a:p>
                  </a:txBody>
                  <a:tcPr/>
                </a:tc>
                <a:tc>
                  <a:txBody>
                    <a:bodyPr/>
                    <a:lstStyle/>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r>
                        <a:rPr lang="en-GB" sz="1400" dirty="0" smtClean="0">
                          <a:latin typeface="Comic Sans MS" panose="030F0702030302020204" pitchFamily="66" charset="0"/>
                        </a:rPr>
                        <a:t>3</a:t>
                      </a:r>
                      <a:r>
                        <a:rPr lang="en-GB" sz="1400" baseline="0" dirty="0" smtClean="0">
                          <a:latin typeface="Comic Sans MS" panose="030F0702030302020204" pitchFamily="66" charset="0"/>
                        </a:rPr>
                        <a:t> tens + 5 tens  = ____ tens</a:t>
                      </a:r>
                    </a:p>
                    <a:p>
                      <a:r>
                        <a:rPr lang="en-GB" sz="1400" baseline="0" dirty="0" smtClean="0">
                          <a:latin typeface="Comic Sans MS" panose="030F0702030302020204" pitchFamily="66" charset="0"/>
                        </a:rPr>
                        <a:t>             30 + 50 = ____</a:t>
                      </a:r>
                    </a:p>
                    <a:p>
                      <a:r>
                        <a:rPr lang="en-GB" sz="1400" baseline="0" dirty="0" smtClean="0">
                          <a:latin typeface="Comic Sans MS" panose="030F0702030302020204" pitchFamily="66" charset="0"/>
                        </a:rPr>
                        <a:t>Use representations for base ten.</a:t>
                      </a:r>
                      <a:endParaRPr lang="en-GB" sz="1400" dirty="0" smtClean="0">
                        <a:latin typeface="Comic Sans MS" panose="030F0702030302020204" pitchFamily="66" charset="0"/>
                      </a:endParaRPr>
                    </a:p>
                  </a:txBody>
                  <a:tcPr/>
                </a:tc>
                <a:tc>
                  <a:txBody>
                    <a:bodyPr/>
                    <a:lstStyle/>
                    <a:p>
                      <a:r>
                        <a:rPr lang="en-GB" sz="1800" dirty="0" smtClean="0">
                          <a:latin typeface="Comic Sans MS" panose="030F0702030302020204" pitchFamily="66" charset="0"/>
                        </a:rPr>
                        <a:t>20</a:t>
                      </a:r>
                      <a:r>
                        <a:rPr lang="en-GB" sz="1800" baseline="0" dirty="0" smtClean="0">
                          <a:latin typeface="Comic Sans MS" panose="030F0702030302020204" pitchFamily="66" charset="0"/>
                        </a:rPr>
                        <a:t> + 30 = 50</a:t>
                      </a:r>
                    </a:p>
                    <a:p>
                      <a:endParaRPr lang="en-GB" sz="1800" baseline="0" dirty="0" smtClean="0">
                        <a:latin typeface="Comic Sans MS" panose="030F0702030302020204" pitchFamily="66" charset="0"/>
                      </a:endParaRPr>
                    </a:p>
                    <a:p>
                      <a:r>
                        <a:rPr lang="en-GB" sz="1800" baseline="0" dirty="0" smtClean="0">
                          <a:latin typeface="Comic Sans MS" panose="030F0702030302020204" pitchFamily="66" charset="0"/>
                        </a:rPr>
                        <a:t>70 = 50 + 20</a:t>
                      </a:r>
                    </a:p>
                    <a:p>
                      <a:endParaRPr lang="en-GB" sz="1800" baseline="0" dirty="0" smtClean="0">
                        <a:latin typeface="Comic Sans MS" panose="030F0702030302020204" pitchFamily="66" charset="0"/>
                      </a:endParaRPr>
                    </a:p>
                    <a:p>
                      <a:r>
                        <a:rPr lang="en-GB" sz="1800" baseline="0" dirty="0" smtClean="0">
                          <a:latin typeface="Comic Sans MS" panose="030F0702030302020204" pitchFamily="66" charset="0"/>
                        </a:rPr>
                        <a:t>40 +        = 60</a:t>
                      </a:r>
                      <a:endParaRPr lang="en-GB" sz="1800" dirty="0">
                        <a:latin typeface="Comic Sans MS" panose="030F0702030302020204" pitchFamily="66" charset="0"/>
                      </a:endParaRPr>
                    </a:p>
                  </a:txBody>
                  <a:tcPr/>
                </a:tc>
                <a:extLst>
                  <a:ext uri="{0D108BD9-81ED-4DB2-BD59-A6C34878D82A}">
                    <a16:rowId xmlns:a16="http://schemas.microsoft.com/office/drawing/2014/main" val="10002"/>
                  </a:ext>
                </a:extLst>
              </a:tr>
              <a:tr h="1321209">
                <a:tc>
                  <a:txBody>
                    <a:bodyPr/>
                    <a:lstStyle/>
                    <a:p>
                      <a:r>
                        <a:rPr lang="en-GB" sz="1400" b="0" i="0" baseline="0" dirty="0" smtClean="0">
                          <a:latin typeface="Comic Sans MS" panose="030F0702030302020204" pitchFamily="66" charset="0"/>
                        </a:rPr>
                        <a:t>Using known number facts</a:t>
                      </a:r>
                    </a:p>
                    <a:p>
                      <a:endParaRPr lang="en-GB" sz="1400" b="0" i="0" baseline="0" dirty="0" smtClean="0">
                        <a:latin typeface="Comic Sans MS" panose="030F0702030302020204" pitchFamily="66" charset="0"/>
                      </a:endParaRPr>
                    </a:p>
                    <a:p>
                      <a:r>
                        <a:rPr lang="en-GB" sz="1400" b="0" i="1" baseline="0" dirty="0" smtClean="0">
                          <a:latin typeface="Comic Sans MS" panose="030F0702030302020204" pitchFamily="66" charset="0"/>
                        </a:rPr>
                        <a:t>Part-whole</a:t>
                      </a: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txBody>
                  <a:tcPr/>
                </a:tc>
                <a:tc>
                  <a:txBody>
                    <a:bodyPr/>
                    <a:lstStyle/>
                    <a:p>
                      <a:endParaRPr lang="en-GB" sz="1400" dirty="0">
                        <a:latin typeface="Comic Sans MS" panose="030F0702030302020204" pitchFamily="66" charset="0"/>
                      </a:endParaRPr>
                    </a:p>
                  </a:txBody>
                  <a:tcPr/>
                </a:tc>
                <a:tc>
                  <a:txBody>
                    <a:bodyPr/>
                    <a:lstStyle/>
                    <a:p>
                      <a:endParaRPr lang="en-GB" sz="1400" dirty="0">
                        <a:latin typeface="Comic Sans MS" panose="030F0702030302020204" pitchFamily="66" charset="0"/>
                      </a:endParaRPr>
                    </a:p>
                  </a:txBody>
                  <a:tcPr/>
                </a:tc>
                <a:extLst>
                  <a:ext uri="{0D108BD9-81ED-4DB2-BD59-A6C34878D82A}">
                    <a16:rowId xmlns:a16="http://schemas.microsoft.com/office/drawing/2014/main" val="3627316316"/>
                  </a:ext>
                </a:extLst>
              </a:tr>
              <a:tr h="1321209">
                <a:tc>
                  <a:txBody>
                    <a:bodyPr/>
                    <a:lstStyle/>
                    <a:p>
                      <a:r>
                        <a:rPr lang="en-GB" sz="1400" b="0" i="0" baseline="0" dirty="0" smtClean="0">
                          <a:latin typeface="Comic Sans MS" panose="030F0702030302020204" pitchFamily="66" charset="0"/>
                        </a:rPr>
                        <a:t>Using known facts</a:t>
                      </a: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txBody>
                  <a:tcPr/>
                </a:tc>
                <a:tc>
                  <a:txBody>
                    <a:bodyPr/>
                    <a:lstStyle/>
                    <a:p>
                      <a:endParaRPr lang="en-GB" sz="1400" dirty="0">
                        <a:latin typeface="Comic Sans MS" panose="030F0702030302020204" pitchFamily="66" charset="0"/>
                      </a:endParaRPr>
                    </a:p>
                  </a:txBody>
                  <a:tcPr/>
                </a:tc>
                <a:tc>
                  <a:txBody>
                    <a:bodyPr/>
                    <a:lstStyle/>
                    <a:p>
                      <a:r>
                        <a:rPr lang="en-GB" sz="1400" dirty="0" smtClean="0">
                          <a:latin typeface="Comic Sans MS" panose="030F0702030302020204" pitchFamily="66" charset="0"/>
                        </a:rPr>
                        <a:t>               </a:t>
                      </a:r>
                      <a:r>
                        <a:rPr lang="en-GB" sz="1800" dirty="0" smtClean="0">
                          <a:latin typeface="Comic Sans MS" panose="030F0702030302020204" pitchFamily="66" charset="0"/>
                        </a:rPr>
                        <a:t>3 +</a:t>
                      </a:r>
                      <a:r>
                        <a:rPr lang="en-GB" sz="1800" baseline="0" dirty="0" smtClean="0">
                          <a:latin typeface="Comic Sans MS" panose="030F0702030302020204" pitchFamily="66" charset="0"/>
                        </a:rPr>
                        <a:t> 4 = 7</a:t>
                      </a:r>
                    </a:p>
                    <a:p>
                      <a:r>
                        <a:rPr lang="en-GB" sz="1400" baseline="0" dirty="0" smtClean="0">
                          <a:latin typeface="Comic Sans MS" panose="030F0702030302020204" pitchFamily="66" charset="0"/>
                        </a:rPr>
                        <a:t>   </a:t>
                      </a:r>
                    </a:p>
                    <a:p>
                      <a:r>
                        <a:rPr lang="en-GB" sz="1400" baseline="0" dirty="0" smtClean="0">
                          <a:latin typeface="Comic Sans MS" panose="030F0702030302020204" pitchFamily="66" charset="0"/>
                        </a:rPr>
                        <a:t>Leads to </a:t>
                      </a:r>
                      <a:r>
                        <a:rPr lang="en-GB" sz="1800" baseline="0" dirty="0" smtClean="0">
                          <a:latin typeface="Comic Sans MS" panose="030F0702030302020204" pitchFamily="66" charset="0"/>
                        </a:rPr>
                        <a:t>30 + 40 = 70</a:t>
                      </a:r>
                    </a:p>
                    <a:p>
                      <a:endParaRPr lang="en-GB" sz="1400" baseline="0" dirty="0" smtClean="0">
                        <a:latin typeface="Comic Sans MS" panose="030F0702030302020204" pitchFamily="66" charset="0"/>
                      </a:endParaRPr>
                    </a:p>
                    <a:p>
                      <a:r>
                        <a:rPr lang="en-GB" sz="1400" baseline="0" dirty="0" smtClean="0">
                          <a:latin typeface="Comic Sans MS" panose="030F0702030302020204" pitchFamily="66" charset="0"/>
                        </a:rPr>
                        <a:t>Leads to </a:t>
                      </a:r>
                      <a:r>
                        <a:rPr lang="en-GB" sz="1800" baseline="0" dirty="0" smtClean="0">
                          <a:latin typeface="Comic Sans MS" panose="030F0702030302020204" pitchFamily="66" charset="0"/>
                        </a:rPr>
                        <a:t>300 + 400 = 700</a:t>
                      </a:r>
                      <a:endParaRPr lang="en-GB" sz="1800" dirty="0">
                        <a:latin typeface="Comic Sans MS" panose="030F0702030302020204" pitchFamily="66" charset="0"/>
                      </a:endParaRPr>
                    </a:p>
                  </a:txBody>
                  <a:tcPr/>
                </a:tc>
                <a:extLst>
                  <a:ext uri="{0D108BD9-81ED-4DB2-BD59-A6C34878D82A}">
                    <a16:rowId xmlns:a16="http://schemas.microsoft.com/office/drawing/2014/main" val="304052752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3" name="Picture 2"/>
          <p:cNvPicPr>
            <a:picLocks noChangeAspect="1"/>
          </p:cNvPicPr>
          <p:nvPr/>
        </p:nvPicPr>
        <p:blipFill>
          <a:blip r:embed="rId3"/>
          <a:stretch>
            <a:fillRect/>
          </a:stretch>
        </p:blipFill>
        <p:spPr>
          <a:xfrm>
            <a:off x="1749258" y="2739962"/>
            <a:ext cx="2333625" cy="704850"/>
          </a:xfrm>
          <a:prstGeom prst="rect">
            <a:avLst/>
          </a:prstGeom>
        </p:spPr>
      </p:pic>
      <p:pic>
        <p:nvPicPr>
          <p:cNvPr id="5" name="Picture 4"/>
          <p:cNvPicPr>
            <a:picLocks noChangeAspect="1"/>
          </p:cNvPicPr>
          <p:nvPr/>
        </p:nvPicPr>
        <p:blipFill>
          <a:blip r:embed="rId4"/>
          <a:stretch>
            <a:fillRect/>
          </a:stretch>
        </p:blipFill>
        <p:spPr>
          <a:xfrm>
            <a:off x="5170169" y="2289066"/>
            <a:ext cx="2769003" cy="690415"/>
          </a:xfrm>
          <a:prstGeom prst="rect">
            <a:avLst/>
          </a:prstGeom>
        </p:spPr>
      </p:pic>
      <p:sp>
        <p:nvSpPr>
          <p:cNvPr id="7" name="Rectangle 6"/>
          <p:cNvSpPr/>
          <p:nvPr/>
        </p:nvSpPr>
        <p:spPr>
          <a:xfrm>
            <a:off x="9184943" y="3429274"/>
            <a:ext cx="354842" cy="32655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pic>
        <p:nvPicPr>
          <p:cNvPr id="8" name="Picture 7"/>
          <p:cNvPicPr>
            <a:picLocks noChangeAspect="1"/>
          </p:cNvPicPr>
          <p:nvPr/>
        </p:nvPicPr>
        <p:blipFill>
          <a:blip r:embed="rId5"/>
          <a:stretch>
            <a:fillRect/>
          </a:stretch>
        </p:blipFill>
        <p:spPr>
          <a:xfrm>
            <a:off x="1749258" y="3948680"/>
            <a:ext cx="1419225" cy="1171575"/>
          </a:xfrm>
          <a:prstGeom prst="rect">
            <a:avLst/>
          </a:prstGeom>
        </p:spPr>
      </p:pic>
      <p:sp>
        <p:nvSpPr>
          <p:cNvPr id="33" name="TextBox 32"/>
          <p:cNvSpPr txBox="1"/>
          <p:nvPr/>
        </p:nvSpPr>
        <p:spPr>
          <a:xfrm>
            <a:off x="3168483" y="3959487"/>
            <a:ext cx="1853893" cy="1107996"/>
          </a:xfrm>
          <a:prstGeom prst="rect">
            <a:avLst/>
          </a:prstGeom>
          <a:noFill/>
        </p:spPr>
        <p:txBody>
          <a:bodyPr wrap="square" rtlCol="0">
            <a:spAutoFit/>
          </a:bodyPr>
          <a:lstStyle/>
          <a:p>
            <a:r>
              <a:rPr lang="en-GB" sz="1100" dirty="0" smtClean="0">
                <a:latin typeface="Comic Sans MS" panose="030F0702030302020204" pitchFamily="66" charset="0"/>
              </a:rPr>
              <a:t>Children explore ways of making numbers within 20.</a:t>
            </a:r>
          </a:p>
          <a:p>
            <a:r>
              <a:rPr lang="en-GB" sz="1100" dirty="0" smtClean="0">
                <a:latin typeface="Comic Sans MS" panose="030F0702030302020204" pitchFamily="66" charset="0"/>
              </a:rPr>
              <a:t>E.g. Using known facts: </a:t>
            </a:r>
            <a:r>
              <a:rPr lang="en-GB" sz="1100" i="1" dirty="0" smtClean="0">
                <a:latin typeface="Comic Sans MS" panose="030F0702030302020204" pitchFamily="66" charset="0"/>
              </a:rPr>
              <a:t>If I know that 10 = 3 + 7</a:t>
            </a:r>
          </a:p>
          <a:p>
            <a:r>
              <a:rPr lang="en-GB" sz="1100" i="1" dirty="0">
                <a:latin typeface="Comic Sans MS" panose="030F0702030302020204" pitchFamily="66" charset="0"/>
              </a:rPr>
              <a:t>t</a:t>
            </a:r>
            <a:r>
              <a:rPr lang="en-GB" sz="1100" i="1" dirty="0" smtClean="0">
                <a:latin typeface="Comic Sans MS" panose="030F0702030302020204" pitchFamily="66" charset="0"/>
              </a:rPr>
              <a:t>hen I know 20 = 13 + 7</a:t>
            </a:r>
            <a:endParaRPr lang="en-GB" sz="1100" dirty="0">
              <a:latin typeface="Comic Sans MS" panose="030F0702030302020204" pitchFamily="66" charset="0"/>
            </a:endParaRPr>
          </a:p>
        </p:txBody>
      </p:sp>
      <p:pic>
        <p:nvPicPr>
          <p:cNvPr id="10" name="Picture 9"/>
          <p:cNvPicPr>
            <a:picLocks noChangeAspect="1"/>
          </p:cNvPicPr>
          <p:nvPr/>
        </p:nvPicPr>
        <p:blipFill>
          <a:blip r:embed="rId6"/>
          <a:stretch>
            <a:fillRect/>
          </a:stretch>
        </p:blipFill>
        <p:spPr>
          <a:xfrm>
            <a:off x="5656072" y="3896428"/>
            <a:ext cx="2314220" cy="1252138"/>
          </a:xfrm>
          <a:prstGeom prst="rect">
            <a:avLst/>
          </a:prstGeom>
        </p:spPr>
      </p:pic>
      <p:pic>
        <p:nvPicPr>
          <p:cNvPr id="14" name="Picture 13"/>
          <p:cNvPicPr>
            <a:picLocks noChangeAspect="1"/>
          </p:cNvPicPr>
          <p:nvPr/>
        </p:nvPicPr>
        <p:blipFill>
          <a:blip r:embed="rId7"/>
          <a:stretch>
            <a:fillRect/>
          </a:stretch>
        </p:blipFill>
        <p:spPr>
          <a:xfrm>
            <a:off x="8603988" y="4057862"/>
            <a:ext cx="3193234" cy="955119"/>
          </a:xfrm>
          <a:prstGeom prst="rect">
            <a:avLst/>
          </a:prstGeom>
        </p:spPr>
      </p:pic>
      <p:pic>
        <p:nvPicPr>
          <p:cNvPr id="16" name="Picture 15"/>
          <p:cNvPicPr>
            <a:picLocks noChangeAspect="1"/>
          </p:cNvPicPr>
          <p:nvPr/>
        </p:nvPicPr>
        <p:blipFill>
          <a:blip r:embed="rId8"/>
          <a:stretch>
            <a:fillRect/>
          </a:stretch>
        </p:blipFill>
        <p:spPr>
          <a:xfrm>
            <a:off x="2007463" y="5295102"/>
            <a:ext cx="2790569" cy="1195958"/>
          </a:xfrm>
          <a:prstGeom prst="rect">
            <a:avLst/>
          </a:prstGeom>
        </p:spPr>
      </p:pic>
      <p:pic>
        <p:nvPicPr>
          <p:cNvPr id="17" name="Picture 16"/>
          <p:cNvPicPr>
            <a:picLocks noChangeAspect="1"/>
          </p:cNvPicPr>
          <p:nvPr/>
        </p:nvPicPr>
        <p:blipFill>
          <a:blip r:embed="rId9"/>
          <a:stretch>
            <a:fillRect/>
          </a:stretch>
        </p:blipFill>
        <p:spPr>
          <a:xfrm>
            <a:off x="5151833" y="5281454"/>
            <a:ext cx="1718561" cy="1195958"/>
          </a:xfrm>
          <a:prstGeom prst="rect">
            <a:avLst/>
          </a:prstGeom>
        </p:spPr>
      </p:pic>
      <p:sp>
        <p:nvSpPr>
          <p:cNvPr id="37" name="TextBox 36"/>
          <p:cNvSpPr txBox="1"/>
          <p:nvPr/>
        </p:nvSpPr>
        <p:spPr>
          <a:xfrm>
            <a:off x="7035886" y="5523749"/>
            <a:ext cx="1692651" cy="954107"/>
          </a:xfrm>
          <a:prstGeom prst="rect">
            <a:avLst/>
          </a:prstGeom>
          <a:noFill/>
        </p:spPr>
        <p:txBody>
          <a:bodyPr wrap="square" rtlCol="0">
            <a:spAutoFit/>
          </a:bodyPr>
          <a:lstStyle/>
          <a:p>
            <a:r>
              <a:rPr lang="en-GB" sz="1400" dirty="0" smtClean="0">
                <a:latin typeface="Comic Sans MS" panose="030F0702030302020204" pitchFamily="66" charset="0"/>
              </a:rPr>
              <a:t>Children draw representations of 100s, 10s and 1s.</a:t>
            </a:r>
            <a:endParaRPr lang="en-GB" sz="1400" dirty="0">
              <a:latin typeface="Comic Sans MS" panose="030F0702030302020204" pitchFamily="66" charset="0"/>
            </a:endParaRPr>
          </a:p>
        </p:txBody>
      </p:sp>
    </p:spTree>
    <p:extLst>
      <p:ext uri="{BB962C8B-B14F-4D97-AF65-F5344CB8AC3E}">
        <p14:creationId xmlns:p14="http://schemas.microsoft.com/office/powerpoint/2010/main" val="38180457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8302868"/>
              </p:ext>
            </p:extLst>
          </p:nvPr>
        </p:nvGraphicFramePr>
        <p:xfrm>
          <a:off x="241837" y="183611"/>
          <a:ext cx="11709755" cy="6419282"/>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Addition: YEAR 2</a:t>
                      </a:r>
                      <a:endParaRPr lang="en-GB" sz="2400" b="1" dirty="0">
                        <a:latin typeface="Comic Sans MS" panose="030F0702030302020204" pitchFamily="66" charset="0"/>
                      </a:endParaRPr>
                    </a:p>
                  </a:txBody>
                  <a:tcPr anchor="ctr">
                    <a:solidFill>
                      <a:schemeClr val="accent4">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2 Objectives</a:t>
                      </a:r>
                      <a:endParaRPr lang="en-GB" sz="1400" b="1" dirty="0">
                        <a:latin typeface="Comic Sans MS" panose="030F0702030302020204" pitchFamily="66" charset="0"/>
                      </a:endParaRPr>
                    </a:p>
                  </a:txBody>
                  <a:tcPr anchor="ctr"/>
                </a:tc>
                <a:tc gridSpan="3">
                  <a:txBody>
                    <a:bodyPr/>
                    <a:lstStyle/>
                    <a:p>
                      <a:pPr marL="285750" indent="-285750">
                        <a:buFont typeface="Arial" panose="020B0604020202020204" pitchFamily="34" charset="0"/>
                        <a:buChar char="•"/>
                      </a:pPr>
                      <a:r>
                        <a:rPr lang="en-GB" sz="1000" b="0" dirty="0" smtClean="0">
                          <a:solidFill>
                            <a:schemeClr val="bg1">
                              <a:lumMod val="50000"/>
                            </a:schemeClr>
                          </a:solidFill>
                          <a:latin typeface="Comic Sans MS" panose="030F0702030302020204" pitchFamily="66" charset="0"/>
                        </a:rPr>
                        <a:t>Add and subtract across 10.</a:t>
                      </a:r>
                    </a:p>
                    <a:p>
                      <a:pPr marL="285750" indent="-285750">
                        <a:buFont typeface="Arial" panose="020B0604020202020204" pitchFamily="34" charset="0"/>
                        <a:buChar char="•"/>
                      </a:pPr>
                      <a:r>
                        <a:rPr lang="en-GB" sz="1000" b="0" dirty="0" smtClean="0">
                          <a:latin typeface="Comic Sans MS" panose="030F0702030302020204" pitchFamily="66" charset="0"/>
                        </a:rPr>
                        <a:t>Recall and use addition </a:t>
                      </a:r>
                      <a:r>
                        <a:rPr lang="en-GB" sz="1000" b="0" baseline="0" dirty="0" smtClean="0">
                          <a:latin typeface="Comic Sans MS" panose="030F0702030302020204" pitchFamily="66" charset="0"/>
                        </a:rPr>
                        <a:t>facts to 20 fluently, and derive and use related facts up to 100.</a:t>
                      </a:r>
                    </a:p>
                    <a:p>
                      <a:pPr marL="285750" lvl="0" indent="-2857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Recognise the subtraction structure of ‘difference’ and answer questions of the form ‘How many more…?’</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Add and subtract numbers using concrete objects, pictorial representation, and mentally, including: a 2-digit number and ones, a 2-digit number and tens, two 2-digit numbers, three 1-digit numbers.</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Add and subtract within 100 by applying related 1-digit addition and subtraction facts; add and subtract only ones or only tens to/from a 2-digit number.</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Add and subtract within 100 by applying related 1-digit addition and subtraction facts; add and subtract any two 2-digit numbers.</a:t>
                      </a:r>
                      <a:endParaRPr lang="en-GB" sz="1000" b="0" baseline="0"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1143789">
                <a:tc>
                  <a:txBody>
                    <a:bodyPr/>
                    <a:lstStyle/>
                    <a:p>
                      <a:r>
                        <a:rPr lang="en-GB" sz="1400" b="0" i="0" baseline="0" dirty="0" smtClean="0">
                          <a:latin typeface="Comic Sans MS" panose="030F0702030302020204" pitchFamily="66" charset="0"/>
                        </a:rPr>
                        <a:t>Using a bar model to represent addition</a:t>
                      </a: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Comic Sans MS" panose="030F0702030302020204" pitchFamily="66" charset="0"/>
                        </a:rPr>
                        <a:t>3 + 4 = 7</a:t>
                      </a:r>
                    </a:p>
                  </a:txBody>
                  <a:tcPr/>
                </a:tc>
                <a:tc>
                  <a:txBody>
                    <a:bodyPr/>
                    <a:lstStyle/>
                    <a:p>
                      <a:pPr algn="l"/>
                      <a:r>
                        <a:rPr lang="en-GB" sz="1800" dirty="0" smtClean="0">
                          <a:latin typeface="Comic Sans MS" panose="030F0702030302020204" pitchFamily="66" charset="0"/>
                        </a:rPr>
                        <a:t>7 + 3 = 10        23 + 25 = 48</a:t>
                      </a:r>
                    </a:p>
                    <a:p>
                      <a:pPr algn="ctr"/>
                      <a:endParaRPr lang="en-GB" sz="1800" dirty="0" smtClean="0">
                        <a:latin typeface="Comic Sans MS" panose="030F0702030302020204" pitchFamily="66" charset="0"/>
                      </a:endParaRPr>
                    </a:p>
                  </a:txBody>
                  <a:tcPr/>
                </a:tc>
                <a:tc>
                  <a:txBody>
                    <a:bodyPr/>
                    <a:lstStyle/>
                    <a:p>
                      <a:pPr algn="l"/>
                      <a:r>
                        <a:rPr lang="en-GB" sz="1800" dirty="0" smtClean="0">
                          <a:latin typeface="Comic Sans MS" panose="030F0702030302020204" pitchFamily="66" charset="0"/>
                        </a:rPr>
                        <a:t>23 + 25 = 48</a:t>
                      </a:r>
                    </a:p>
                    <a:p>
                      <a:pPr algn="ctr"/>
                      <a:endParaRPr lang="en-GB" sz="1800" dirty="0">
                        <a:latin typeface="Comic Sans MS" panose="030F0702030302020204" pitchFamily="66" charset="0"/>
                      </a:endParaRPr>
                    </a:p>
                  </a:txBody>
                  <a:tcPr/>
                </a:tc>
                <a:extLst>
                  <a:ext uri="{0D108BD9-81ED-4DB2-BD59-A6C34878D82A}">
                    <a16:rowId xmlns:a16="http://schemas.microsoft.com/office/drawing/2014/main" val="10002"/>
                  </a:ext>
                </a:extLst>
              </a:tr>
              <a:tr h="1321209">
                <a:tc>
                  <a:txBody>
                    <a:bodyPr/>
                    <a:lstStyle/>
                    <a:p>
                      <a:r>
                        <a:rPr lang="en-GB" sz="1400" b="0" i="0" baseline="0" dirty="0" smtClean="0">
                          <a:latin typeface="Comic Sans MS" panose="030F0702030302020204" pitchFamily="66" charset="0"/>
                        </a:rPr>
                        <a:t>Add a 2-digit number and ones</a:t>
                      </a: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txBody>
                  <a:tcPr/>
                </a:tc>
                <a:tc>
                  <a:txBody>
                    <a:bodyPr/>
                    <a:lstStyle/>
                    <a:p>
                      <a:endParaRPr lang="en-GB" sz="1400" dirty="0">
                        <a:latin typeface="Comic Sans MS" panose="030F0702030302020204" pitchFamily="66" charset="0"/>
                      </a:endParaRPr>
                    </a:p>
                  </a:txBody>
                  <a:tcPr/>
                </a:tc>
                <a:tc>
                  <a:txBody>
                    <a:bodyPr/>
                    <a:lstStyle/>
                    <a:p>
                      <a:r>
                        <a:rPr lang="en-GB" sz="1800" dirty="0" smtClean="0">
                          <a:latin typeface="Comic Sans MS" panose="030F0702030302020204" pitchFamily="66" charset="0"/>
                        </a:rPr>
                        <a:t>17 + 5 = 22</a:t>
                      </a:r>
                    </a:p>
                    <a:p>
                      <a:endParaRPr lang="en-GB" sz="1400" dirty="0" smtClean="0">
                        <a:latin typeface="Comic Sans MS" panose="030F0702030302020204" pitchFamily="66" charset="0"/>
                      </a:endParaRPr>
                    </a:p>
                    <a:p>
                      <a:r>
                        <a:rPr lang="en-GB" sz="1400" dirty="0" smtClean="0">
                          <a:latin typeface="Comic Sans MS" panose="030F0702030302020204" pitchFamily="66" charset="0"/>
                        </a:rPr>
                        <a:t>Explore related facts:</a:t>
                      </a:r>
                    </a:p>
                    <a:p>
                      <a:r>
                        <a:rPr lang="en-GB" sz="1400" dirty="0" smtClean="0">
                          <a:latin typeface="Comic Sans MS" panose="030F0702030302020204" pitchFamily="66" charset="0"/>
                        </a:rPr>
                        <a:t>17 + 5 = 22</a:t>
                      </a:r>
                    </a:p>
                    <a:p>
                      <a:r>
                        <a:rPr lang="en-GB" sz="1400" dirty="0" smtClean="0">
                          <a:latin typeface="Comic Sans MS" panose="030F0702030302020204" pitchFamily="66" charset="0"/>
                        </a:rPr>
                        <a:t>5 + 17 = 22</a:t>
                      </a:r>
                    </a:p>
                    <a:p>
                      <a:r>
                        <a:rPr lang="en-GB" sz="1400" dirty="0" smtClean="0">
                          <a:latin typeface="Comic Sans MS" panose="030F0702030302020204" pitchFamily="66" charset="0"/>
                        </a:rPr>
                        <a:t>22 –</a:t>
                      </a:r>
                      <a:r>
                        <a:rPr lang="en-GB" sz="1400" baseline="0" dirty="0" smtClean="0">
                          <a:latin typeface="Comic Sans MS" panose="030F0702030302020204" pitchFamily="66" charset="0"/>
                        </a:rPr>
                        <a:t> 17 = 5</a:t>
                      </a:r>
                    </a:p>
                    <a:p>
                      <a:r>
                        <a:rPr lang="en-GB" sz="1400" baseline="0" dirty="0" smtClean="0">
                          <a:latin typeface="Comic Sans MS" panose="030F0702030302020204" pitchFamily="66" charset="0"/>
                        </a:rPr>
                        <a:t>22 – 5 = 17</a:t>
                      </a:r>
                    </a:p>
                    <a:p>
                      <a:endParaRPr lang="en-GB" sz="1400" dirty="0">
                        <a:latin typeface="Comic Sans MS" panose="030F0702030302020204" pitchFamily="66" charset="0"/>
                      </a:endParaRPr>
                    </a:p>
                  </a:txBody>
                  <a:tcPr/>
                </a:tc>
                <a:extLst>
                  <a:ext uri="{0D108BD9-81ED-4DB2-BD59-A6C34878D82A}">
                    <a16:rowId xmlns:a16="http://schemas.microsoft.com/office/drawing/2014/main" val="3627316316"/>
                  </a:ext>
                </a:extLst>
              </a:tr>
              <a:tr h="1321209">
                <a:tc>
                  <a:txBody>
                    <a:bodyPr/>
                    <a:lstStyle/>
                    <a:p>
                      <a:r>
                        <a:rPr lang="en-GB" sz="1400" b="0" i="0" baseline="0" dirty="0" smtClean="0">
                          <a:latin typeface="Comic Sans MS" panose="030F0702030302020204" pitchFamily="66" charset="0"/>
                        </a:rPr>
                        <a:t>Add 9 or 11 by adding 10 and adjusting by 1</a:t>
                      </a: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txBody>
                  <a:tcPr/>
                </a:tc>
                <a:tc>
                  <a:txBody>
                    <a:bodyPr/>
                    <a:lstStyle/>
                    <a:p>
                      <a:r>
                        <a:rPr lang="en-GB" sz="1800" baseline="0" dirty="0" smtClean="0">
                          <a:latin typeface="Comic Sans MS" panose="030F0702030302020204" pitchFamily="66" charset="0"/>
                        </a:rPr>
                        <a:t>35 + 9 = 44</a:t>
                      </a:r>
                      <a:endParaRPr lang="en-GB" sz="1800" dirty="0" smtClean="0">
                        <a:latin typeface="Comic Sans MS" panose="030F0702030302020204" pitchFamily="66" charset="0"/>
                      </a:endParaRPr>
                    </a:p>
                    <a:p>
                      <a:endParaRPr lang="en-GB" sz="1400" dirty="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Comic Sans MS" panose="030F0702030302020204" pitchFamily="66" charset="0"/>
                        </a:rPr>
                        <a:t>35 + 9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Comic Sans MS" panose="030F0702030302020204" pitchFamily="66" charset="0"/>
                        </a:rPr>
                        <a:t>35 + 10 – 1 = 44</a:t>
                      </a:r>
                    </a:p>
                    <a:p>
                      <a:endParaRPr lang="en-GB" sz="1800" dirty="0">
                        <a:latin typeface="Comic Sans MS" panose="030F0702030302020204" pitchFamily="66" charset="0"/>
                      </a:endParaRPr>
                    </a:p>
                  </a:txBody>
                  <a:tcPr/>
                </a:tc>
                <a:extLst>
                  <a:ext uri="{0D108BD9-81ED-4DB2-BD59-A6C34878D82A}">
                    <a16:rowId xmlns:a16="http://schemas.microsoft.com/office/drawing/2014/main" val="304052752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2" name="Picture 1"/>
          <p:cNvPicPr>
            <a:picLocks noChangeAspect="1"/>
          </p:cNvPicPr>
          <p:nvPr/>
        </p:nvPicPr>
        <p:blipFill>
          <a:blip r:embed="rId3"/>
          <a:stretch>
            <a:fillRect/>
          </a:stretch>
        </p:blipFill>
        <p:spPr>
          <a:xfrm>
            <a:off x="1796884" y="2626242"/>
            <a:ext cx="3214821" cy="601924"/>
          </a:xfrm>
          <a:prstGeom prst="rect">
            <a:avLst/>
          </a:prstGeom>
        </p:spPr>
      </p:pic>
      <p:pic>
        <p:nvPicPr>
          <p:cNvPr id="6" name="Picture 5"/>
          <p:cNvPicPr>
            <a:picLocks noChangeAspect="1"/>
          </p:cNvPicPr>
          <p:nvPr/>
        </p:nvPicPr>
        <p:blipFill>
          <a:blip r:embed="rId4"/>
          <a:stretch>
            <a:fillRect/>
          </a:stretch>
        </p:blipFill>
        <p:spPr>
          <a:xfrm>
            <a:off x="5154139" y="2654557"/>
            <a:ext cx="1419195" cy="442738"/>
          </a:xfrm>
          <a:prstGeom prst="rect">
            <a:avLst/>
          </a:prstGeom>
        </p:spPr>
      </p:pic>
      <p:graphicFrame>
        <p:nvGraphicFramePr>
          <p:cNvPr id="9" name="Table 8"/>
          <p:cNvGraphicFramePr>
            <a:graphicFrameLocks noGrp="1"/>
          </p:cNvGraphicFramePr>
          <p:nvPr>
            <p:extLst>
              <p:ext uri="{D42A27DB-BD31-4B8C-83A1-F6EECF244321}">
                <p14:modId xmlns:p14="http://schemas.microsoft.com/office/powerpoint/2010/main" val="2659676438"/>
              </p:ext>
            </p:extLst>
          </p:nvPr>
        </p:nvGraphicFramePr>
        <p:xfrm>
          <a:off x="6737292" y="2736671"/>
          <a:ext cx="1644806" cy="563880"/>
        </p:xfrm>
        <a:graphic>
          <a:graphicData uri="http://schemas.openxmlformats.org/drawingml/2006/table">
            <a:tbl>
              <a:tblPr firstRow="1" bandRow="1">
                <a:tableStyleId>{5940675A-B579-460E-94D1-54222C63F5DA}</a:tableStyleId>
              </a:tblPr>
              <a:tblGrid>
                <a:gridCol w="822403">
                  <a:extLst>
                    <a:ext uri="{9D8B030D-6E8A-4147-A177-3AD203B41FA5}">
                      <a16:colId xmlns:a16="http://schemas.microsoft.com/office/drawing/2014/main" val="3108450542"/>
                    </a:ext>
                  </a:extLst>
                </a:gridCol>
                <a:gridCol w="822403">
                  <a:extLst>
                    <a:ext uri="{9D8B030D-6E8A-4147-A177-3AD203B41FA5}">
                      <a16:colId xmlns:a16="http://schemas.microsoft.com/office/drawing/2014/main" val="4291092496"/>
                    </a:ext>
                  </a:extLst>
                </a:gridCol>
              </a:tblGrid>
              <a:tr h="244224">
                <a:tc>
                  <a:txBody>
                    <a:bodyPr/>
                    <a:lstStyle/>
                    <a:p>
                      <a:pPr algn="ctr"/>
                      <a:r>
                        <a:rPr lang="en-GB" sz="1100" dirty="0" smtClean="0">
                          <a:latin typeface="Comic Sans MS" panose="030F0702030302020204" pitchFamily="66" charset="0"/>
                        </a:rPr>
                        <a:t>23</a:t>
                      </a:r>
                      <a:endParaRPr lang="en-GB" sz="1100" dirty="0">
                        <a:latin typeface="Comic Sans MS" panose="030F0702030302020204" pitchFamily="66" charset="0"/>
                      </a:endParaRPr>
                    </a:p>
                  </a:txBody>
                  <a:tcPr/>
                </a:tc>
                <a:tc>
                  <a:txBody>
                    <a:bodyPr/>
                    <a:lstStyle/>
                    <a:p>
                      <a:pPr algn="ctr"/>
                      <a:r>
                        <a:rPr lang="en-GB" sz="1100" dirty="0" smtClean="0">
                          <a:latin typeface="Comic Sans MS" panose="030F0702030302020204" pitchFamily="66" charset="0"/>
                        </a:rPr>
                        <a:t>25</a:t>
                      </a:r>
                      <a:endParaRPr lang="en-GB" sz="1100" dirty="0">
                        <a:latin typeface="Comic Sans MS" panose="030F0702030302020204" pitchFamily="66" charset="0"/>
                      </a:endParaRPr>
                    </a:p>
                  </a:txBody>
                  <a:tcPr/>
                </a:tc>
                <a:extLst>
                  <a:ext uri="{0D108BD9-81ED-4DB2-BD59-A6C34878D82A}">
                    <a16:rowId xmlns:a16="http://schemas.microsoft.com/office/drawing/2014/main" val="3532673219"/>
                  </a:ext>
                </a:extLst>
              </a:tr>
              <a:tr h="255405">
                <a:tc gridSpan="2">
                  <a:txBody>
                    <a:bodyPr/>
                    <a:lstStyle/>
                    <a:p>
                      <a:pPr algn="ctr"/>
                      <a:endParaRPr lang="en-GB" sz="1400" dirty="0">
                        <a:latin typeface="Comic Sans MS" panose="030F0702030302020204" pitchFamily="66" charset="0"/>
                      </a:endParaRPr>
                    </a:p>
                  </a:txBody>
                  <a:tcPr/>
                </a:tc>
                <a:tc hMerge="1">
                  <a:txBody>
                    <a:bodyPr/>
                    <a:lstStyle/>
                    <a:p>
                      <a:pPr algn="ctr"/>
                      <a:endParaRPr lang="en-GB" sz="1400" dirty="0">
                        <a:latin typeface="Comic Sans MS" panose="030F0702030302020204" pitchFamily="66" charset="0"/>
                      </a:endParaRPr>
                    </a:p>
                  </a:txBody>
                  <a:tcPr/>
                </a:tc>
                <a:extLst>
                  <a:ext uri="{0D108BD9-81ED-4DB2-BD59-A6C34878D82A}">
                    <a16:rowId xmlns:a16="http://schemas.microsoft.com/office/drawing/2014/main" val="1410008768"/>
                  </a:ext>
                </a:extLst>
              </a:tr>
            </a:tbl>
          </a:graphicData>
        </a:graphic>
      </p:graphicFrame>
      <p:pic>
        <p:nvPicPr>
          <p:cNvPr id="11" name="Picture 10"/>
          <p:cNvPicPr>
            <a:picLocks noChangeAspect="1"/>
          </p:cNvPicPr>
          <p:nvPr/>
        </p:nvPicPr>
        <p:blipFill>
          <a:blip r:embed="rId5"/>
          <a:stretch>
            <a:fillRect/>
          </a:stretch>
        </p:blipFill>
        <p:spPr>
          <a:xfrm>
            <a:off x="1755939" y="3503806"/>
            <a:ext cx="1167659" cy="1436221"/>
          </a:xfrm>
          <a:prstGeom prst="rect">
            <a:avLst/>
          </a:prstGeom>
        </p:spPr>
      </p:pic>
      <p:sp>
        <p:nvSpPr>
          <p:cNvPr id="18" name="TextBox 17"/>
          <p:cNvSpPr txBox="1"/>
          <p:nvPr/>
        </p:nvSpPr>
        <p:spPr>
          <a:xfrm>
            <a:off x="2964542" y="3449214"/>
            <a:ext cx="2213915" cy="1661993"/>
          </a:xfrm>
          <a:prstGeom prst="rect">
            <a:avLst/>
          </a:prstGeom>
          <a:noFill/>
        </p:spPr>
        <p:txBody>
          <a:bodyPr wrap="square" rtlCol="0">
            <a:spAutoFit/>
          </a:bodyPr>
          <a:lstStyle/>
          <a:p>
            <a:r>
              <a:rPr lang="en-GB" dirty="0" smtClean="0">
                <a:latin typeface="Comic Sans MS" panose="030F0702030302020204" pitchFamily="66" charset="0"/>
              </a:rPr>
              <a:t>17 + 5 = 22</a:t>
            </a:r>
          </a:p>
          <a:p>
            <a:endParaRPr lang="en-GB" sz="1400" dirty="0" smtClean="0">
              <a:latin typeface="Comic Sans MS" panose="030F0702030302020204" pitchFamily="66" charset="0"/>
            </a:endParaRPr>
          </a:p>
          <a:p>
            <a:r>
              <a:rPr lang="en-GB" sz="1400" dirty="0" smtClean="0">
                <a:latin typeface="Comic Sans MS" panose="030F0702030302020204" pitchFamily="66" charset="0"/>
              </a:rPr>
              <a:t>Use ten frame to make ‘magic’ ten.</a:t>
            </a:r>
          </a:p>
          <a:p>
            <a:r>
              <a:rPr lang="en-GB" sz="1400" dirty="0" smtClean="0">
                <a:latin typeface="Comic Sans MS" panose="030F0702030302020204" pitchFamily="66" charset="0"/>
              </a:rPr>
              <a:t>Explore the pattern:</a:t>
            </a:r>
          </a:p>
          <a:p>
            <a:r>
              <a:rPr lang="en-GB" sz="1400" dirty="0" smtClean="0">
                <a:latin typeface="Comic Sans MS" panose="030F0702030302020204" pitchFamily="66" charset="0"/>
              </a:rPr>
              <a:t>17 + 5 = 22</a:t>
            </a:r>
          </a:p>
          <a:p>
            <a:r>
              <a:rPr lang="en-GB" sz="1400" dirty="0" smtClean="0">
                <a:latin typeface="Comic Sans MS" panose="030F0702030302020204" pitchFamily="66" charset="0"/>
              </a:rPr>
              <a:t>27 + 5 = 32</a:t>
            </a:r>
            <a:endParaRPr lang="en-GB" sz="1400" dirty="0">
              <a:latin typeface="Comic Sans MS" panose="030F0702030302020204" pitchFamily="66" charset="0"/>
            </a:endParaRPr>
          </a:p>
        </p:txBody>
      </p:sp>
      <p:pic>
        <p:nvPicPr>
          <p:cNvPr id="12" name="Picture 11"/>
          <p:cNvPicPr>
            <a:picLocks noChangeAspect="1"/>
          </p:cNvPicPr>
          <p:nvPr/>
        </p:nvPicPr>
        <p:blipFill rotWithShape="1">
          <a:blip r:embed="rId6"/>
          <a:srcRect b="6345"/>
          <a:stretch/>
        </p:blipFill>
        <p:spPr>
          <a:xfrm>
            <a:off x="5245804" y="3503806"/>
            <a:ext cx="1714500" cy="1641400"/>
          </a:xfrm>
          <a:prstGeom prst="rect">
            <a:avLst/>
          </a:prstGeom>
        </p:spPr>
      </p:pic>
      <p:sp>
        <p:nvSpPr>
          <p:cNvPr id="13" name="Rectangle 12"/>
          <p:cNvSpPr/>
          <p:nvPr/>
        </p:nvSpPr>
        <p:spPr>
          <a:xfrm>
            <a:off x="5868537" y="4421875"/>
            <a:ext cx="1091767" cy="72333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p:cNvPicPr>
            <a:picLocks noChangeAspect="1"/>
          </p:cNvPicPr>
          <p:nvPr/>
        </p:nvPicPr>
        <p:blipFill>
          <a:blip r:embed="rId7"/>
          <a:stretch>
            <a:fillRect/>
          </a:stretch>
        </p:blipFill>
        <p:spPr>
          <a:xfrm>
            <a:off x="6191348" y="3985637"/>
            <a:ext cx="2190750" cy="657225"/>
          </a:xfrm>
          <a:prstGeom prst="rect">
            <a:avLst/>
          </a:prstGeom>
        </p:spPr>
      </p:pic>
      <p:sp>
        <p:nvSpPr>
          <p:cNvPr id="24" name="TextBox 23"/>
          <p:cNvSpPr txBox="1"/>
          <p:nvPr/>
        </p:nvSpPr>
        <p:spPr>
          <a:xfrm>
            <a:off x="6558107" y="3472892"/>
            <a:ext cx="2060840" cy="523220"/>
          </a:xfrm>
          <a:prstGeom prst="rect">
            <a:avLst/>
          </a:prstGeom>
          <a:noFill/>
        </p:spPr>
        <p:txBody>
          <a:bodyPr wrap="square" rtlCol="0">
            <a:spAutoFit/>
          </a:bodyPr>
          <a:lstStyle/>
          <a:p>
            <a:r>
              <a:rPr lang="en-GB" sz="1400" dirty="0" smtClean="0">
                <a:latin typeface="Comic Sans MS" panose="030F0702030302020204" pitchFamily="66" charset="0"/>
              </a:rPr>
              <a:t>Use part-whole and number line to model.</a:t>
            </a:r>
            <a:endParaRPr lang="en-GB" sz="1400" dirty="0">
              <a:latin typeface="Comic Sans MS" panose="030F0702030302020204" pitchFamily="66" charset="0"/>
            </a:endParaRPr>
          </a:p>
        </p:txBody>
      </p:sp>
      <p:graphicFrame>
        <p:nvGraphicFramePr>
          <p:cNvPr id="19" name="Table 18"/>
          <p:cNvGraphicFramePr>
            <a:graphicFrameLocks noGrp="1"/>
          </p:cNvGraphicFramePr>
          <p:nvPr>
            <p:extLst>
              <p:ext uri="{D42A27DB-BD31-4B8C-83A1-F6EECF244321}">
                <p14:modId xmlns:p14="http://schemas.microsoft.com/office/powerpoint/2010/main" val="3303477087"/>
              </p:ext>
            </p:extLst>
          </p:nvPr>
        </p:nvGraphicFramePr>
        <p:xfrm>
          <a:off x="6499377" y="4687598"/>
          <a:ext cx="1563718" cy="518160"/>
        </p:xfrm>
        <a:graphic>
          <a:graphicData uri="http://schemas.openxmlformats.org/drawingml/2006/table">
            <a:tbl>
              <a:tblPr firstRow="1" bandRow="1">
                <a:tableStyleId>{5940675A-B579-460E-94D1-54222C63F5DA}</a:tableStyleId>
              </a:tblPr>
              <a:tblGrid>
                <a:gridCol w="1064017">
                  <a:extLst>
                    <a:ext uri="{9D8B030D-6E8A-4147-A177-3AD203B41FA5}">
                      <a16:colId xmlns:a16="http://schemas.microsoft.com/office/drawing/2014/main" val="634850435"/>
                    </a:ext>
                  </a:extLst>
                </a:gridCol>
                <a:gridCol w="499701">
                  <a:extLst>
                    <a:ext uri="{9D8B030D-6E8A-4147-A177-3AD203B41FA5}">
                      <a16:colId xmlns:a16="http://schemas.microsoft.com/office/drawing/2014/main" val="4286958591"/>
                    </a:ext>
                  </a:extLst>
                </a:gridCol>
              </a:tblGrid>
              <a:tr h="238909">
                <a:tc gridSpan="2">
                  <a:txBody>
                    <a:bodyPr/>
                    <a:lstStyle/>
                    <a:p>
                      <a:pPr algn="ctr"/>
                      <a:r>
                        <a:rPr lang="en-GB" sz="1100" dirty="0" smtClean="0">
                          <a:latin typeface="Comic Sans MS" panose="030F0702030302020204" pitchFamily="66" charset="0"/>
                        </a:rPr>
                        <a:t>22</a:t>
                      </a:r>
                      <a:endParaRPr lang="en-GB" sz="1100" dirty="0">
                        <a:latin typeface="Comic Sans MS" panose="030F0702030302020204" pitchFamily="66" charset="0"/>
                      </a:endParaRPr>
                    </a:p>
                  </a:txBody>
                  <a:tcPr anchor="ctr"/>
                </a:tc>
                <a:tc hMerge="1">
                  <a:txBody>
                    <a:bodyPr/>
                    <a:lstStyle/>
                    <a:p>
                      <a:pPr algn="ctr"/>
                      <a:endParaRPr lang="en-GB" dirty="0">
                        <a:latin typeface="Comic Sans MS" panose="030F0702030302020204" pitchFamily="66" charset="0"/>
                      </a:endParaRPr>
                    </a:p>
                  </a:txBody>
                  <a:tcPr anchor="ctr"/>
                </a:tc>
                <a:extLst>
                  <a:ext uri="{0D108BD9-81ED-4DB2-BD59-A6C34878D82A}">
                    <a16:rowId xmlns:a16="http://schemas.microsoft.com/office/drawing/2014/main" val="1559861927"/>
                  </a:ext>
                </a:extLst>
              </a:tr>
              <a:tr h="238909">
                <a:tc>
                  <a:txBody>
                    <a:bodyPr/>
                    <a:lstStyle/>
                    <a:p>
                      <a:pPr algn="ctr"/>
                      <a:r>
                        <a:rPr lang="en-GB" sz="1100" dirty="0" smtClean="0">
                          <a:latin typeface="Comic Sans MS" panose="030F0702030302020204" pitchFamily="66" charset="0"/>
                        </a:rPr>
                        <a:t>17</a:t>
                      </a:r>
                      <a:endParaRPr lang="en-GB" sz="1100" dirty="0">
                        <a:latin typeface="Comic Sans MS" panose="030F0702030302020204" pitchFamily="66" charset="0"/>
                      </a:endParaRPr>
                    </a:p>
                  </a:txBody>
                  <a:tcPr anchor="ctr"/>
                </a:tc>
                <a:tc>
                  <a:txBody>
                    <a:bodyPr/>
                    <a:lstStyle/>
                    <a:p>
                      <a:pPr algn="ctr"/>
                      <a:r>
                        <a:rPr lang="en-GB" sz="1100" dirty="0" smtClean="0">
                          <a:latin typeface="Comic Sans MS" panose="030F0702030302020204" pitchFamily="66" charset="0"/>
                        </a:rPr>
                        <a:t>5</a:t>
                      </a:r>
                      <a:endParaRPr lang="en-GB" sz="1100" dirty="0">
                        <a:latin typeface="Comic Sans MS" panose="030F0702030302020204" pitchFamily="66" charset="0"/>
                      </a:endParaRPr>
                    </a:p>
                  </a:txBody>
                  <a:tcPr anchor="ctr"/>
                </a:tc>
                <a:extLst>
                  <a:ext uri="{0D108BD9-81ED-4DB2-BD59-A6C34878D82A}">
                    <a16:rowId xmlns:a16="http://schemas.microsoft.com/office/drawing/2014/main" val="1617974220"/>
                  </a:ext>
                </a:extLst>
              </a:tr>
            </a:tbl>
          </a:graphicData>
        </a:graphic>
      </p:graphicFrame>
      <p:sp>
        <p:nvSpPr>
          <p:cNvPr id="26" name="TextBox 25"/>
          <p:cNvSpPr txBox="1"/>
          <p:nvPr/>
        </p:nvSpPr>
        <p:spPr>
          <a:xfrm>
            <a:off x="1743070" y="5372307"/>
            <a:ext cx="3411069" cy="523220"/>
          </a:xfrm>
          <a:prstGeom prst="rect">
            <a:avLst/>
          </a:prstGeom>
          <a:noFill/>
        </p:spPr>
        <p:txBody>
          <a:bodyPr wrap="square" rtlCol="0">
            <a:spAutoFit/>
          </a:bodyPr>
          <a:lstStyle/>
          <a:p>
            <a:r>
              <a:rPr lang="en-GB" sz="1400" dirty="0" smtClean="0">
                <a:latin typeface="Comic Sans MS" panose="030F0702030302020204" pitchFamily="66" charset="0"/>
              </a:rPr>
              <a:t>Add 10 beads then take one off</a:t>
            </a:r>
            <a:r>
              <a:rPr lang="en-GB" sz="1400" dirty="0">
                <a:latin typeface="Comic Sans MS" panose="030F0702030302020204" pitchFamily="66" charset="0"/>
              </a:rPr>
              <a:t> </a:t>
            </a:r>
            <a:r>
              <a:rPr lang="en-GB" sz="1400" dirty="0" smtClean="0">
                <a:latin typeface="Comic Sans MS" panose="030F0702030302020204" pitchFamily="66" charset="0"/>
              </a:rPr>
              <a:t>or add another one.</a:t>
            </a:r>
            <a:endParaRPr lang="en-GB" sz="1400" dirty="0">
              <a:latin typeface="Comic Sans MS" panose="030F0702030302020204" pitchFamily="66" charset="0"/>
            </a:endParaRPr>
          </a:p>
        </p:txBody>
      </p:sp>
      <p:pic>
        <p:nvPicPr>
          <p:cNvPr id="27" name="Picture 26"/>
          <p:cNvPicPr/>
          <p:nvPr/>
        </p:nvPicPr>
        <p:blipFill rotWithShape="1">
          <a:blip r:embed="rId8" cstate="print">
            <a:extLst>
              <a:ext uri="{28A0092B-C50C-407E-A947-70E740481C1C}">
                <a14:useLocalDpi xmlns:a14="http://schemas.microsoft.com/office/drawing/2010/main" val="0"/>
              </a:ext>
            </a:extLst>
          </a:blip>
          <a:srcRect t="1" r="12641" b="52884"/>
          <a:stretch/>
        </p:blipFill>
        <p:spPr bwMode="auto">
          <a:xfrm>
            <a:off x="2436967" y="5902391"/>
            <a:ext cx="2000788" cy="645970"/>
          </a:xfrm>
          <a:prstGeom prst="rect">
            <a:avLst/>
          </a:prstGeom>
          <a:noFill/>
          <a:ln>
            <a:noFill/>
          </a:ln>
        </p:spPr>
      </p:pic>
      <p:pic>
        <p:nvPicPr>
          <p:cNvPr id="28" name="Picture 27"/>
          <p:cNvPicPr>
            <a:picLocks noChangeAspect="1"/>
          </p:cNvPicPr>
          <p:nvPr/>
        </p:nvPicPr>
        <p:blipFill rotWithShape="1">
          <a:blip r:embed="rId9"/>
          <a:srcRect l="19210" t="62696" r="61249" b="22796"/>
          <a:stretch/>
        </p:blipFill>
        <p:spPr>
          <a:xfrm>
            <a:off x="5692359" y="5605724"/>
            <a:ext cx="2164284" cy="903448"/>
          </a:xfrm>
          <a:prstGeom prst="rect">
            <a:avLst/>
          </a:prstGeom>
        </p:spPr>
      </p:pic>
    </p:spTree>
    <p:extLst>
      <p:ext uri="{BB962C8B-B14F-4D97-AF65-F5344CB8AC3E}">
        <p14:creationId xmlns:p14="http://schemas.microsoft.com/office/powerpoint/2010/main" val="2957074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885371698"/>
              </p:ext>
            </p:extLst>
          </p:nvPr>
        </p:nvGraphicFramePr>
        <p:xfrm>
          <a:off x="241837" y="183611"/>
          <a:ext cx="11709755" cy="6541111"/>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47758">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Addition: YEAR 2</a:t>
                      </a:r>
                      <a:endParaRPr lang="en-GB" sz="2400" b="1" dirty="0">
                        <a:latin typeface="Comic Sans MS" panose="030F0702030302020204" pitchFamily="66" charset="0"/>
                      </a:endParaRPr>
                    </a:p>
                  </a:txBody>
                  <a:tcPr anchor="ctr">
                    <a:solidFill>
                      <a:schemeClr val="accent4">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1164171">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2 Objectives</a:t>
                      </a:r>
                      <a:endParaRPr lang="en-GB" sz="1400" b="1" dirty="0">
                        <a:latin typeface="Comic Sans MS" panose="030F0702030302020204" pitchFamily="66" charset="0"/>
                      </a:endParaRPr>
                    </a:p>
                  </a:txBody>
                  <a:tcPr anchor="ctr"/>
                </a:tc>
                <a:tc gridSpan="3">
                  <a:txBody>
                    <a:bodyPr/>
                    <a:lstStyle/>
                    <a:p>
                      <a:pPr marL="285750" indent="-285750">
                        <a:buFont typeface="Arial" panose="020B0604020202020204" pitchFamily="34" charset="0"/>
                        <a:buChar char="•"/>
                      </a:pPr>
                      <a:r>
                        <a:rPr lang="en-GB" sz="1000" b="0" dirty="0" smtClean="0">
                          <a:solidFill>
                            <a:schemeClr val="bg1">
                              <a:lumMod val="50000"/>
                            </a:schemeClr>
                          </a:solidFill>
                          <a:latin typeface="Comic Sans MS" panose="030F0702030302020204" pitchFamily="66" charset="0"/>
                        </a:rPr>
                        <a:t>Add and subtract across 10.</a:t>
                      </a:r>
                    </a:p>
                    <a:p>
                      <a:pPr marL="285750" indent="-285750">
                        <a:buFont typeface="Arial" panose="020B0604020202020204" pitchFamily="34" charset="0"/>
                        <a:buChar char="•"/>
                      </a:pPr>
                      <a:r>
                        <a:rPr lang="en-GB" sz="1000" b="0" dirty="0" smtClean="0">
                          <a:latin typeface="Comic Sans MS" panose="030F0702030302020204" pitchFamily="66" charset="0"/>
                        </a:rPr>
                        <a:t>Recall and use addition </a:t>
                      </a:r>
                      <a:r>
                        <a:rPr lang="en-GB" sz="1000" b="0" baseline="0" dirty="0" smtClean="0">
                          <a:latin typeface="Comic Sans MS" panose="030F0702030302020204" pitchFamily="66" charset="0"/>
                        </a:rPr>
                        <a:t>facts to 20 fluently, and derive and use related facts up to 100.</a:t>
                      </a:r>
                    </a:p>
                    <a:p>
                      <a:pPr marL="285750" lvl="0" indent="-2857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Recognise the subtraction structure of ‘difference’ and answer questions of the form ‘How many more…?’</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Add and subtract numbers using concrete objects, pictorial representation, and mentally, including: a 2-digit number and ones, a 2-digit number and tens, two 2-digit numbers, three 1-digit numbers.</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Add and subtract within 100 by applying related 1-digit addition and subtraction facts; add and subtract only ones or only tens to/from a 2-digit number.</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Add and subtract within 100 by applying related 1-digit addition and subtraction facts; add and subtract any two 2-digit numbers.</a:t>
                      </a:r>
                      <a:endParaRPr lang="en-GB" sz="1000" b="0" baseline="0"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69660">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1343274">
                <a:tc>
                  <a:txBody>
                    <a:bodyPr/>
                    <a:lstStyle/>
                    <a:p>
                      <a:r>
                        <a:rPr lang="en-GB" sz="1400" b="0" i="0" baseline="0" dirty="0" smtClean="0">
                          <a:latin typeface="Comic Sans MS" panose="030F0702030302020204" pitchFamily="66" charset="0"/>
                        </a:rPr>
                        <a:t>Add a 2-digit number and tens</a:t>
                      </a: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Comic Sans MS" panose="030F0702030302020204" pitchFamily="66" charset="0"/>
                        </a:rPr>
                        <a:t>25 + 10 = 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Explore that the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ones digit does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not change.</a:t>
                      </a:r>
                    </a:p>
                  </a:txBody>
                  <a:tcPr/>
                </a:tc>
                <a:tc>
                  <a:txBody>
                    <a:bodyPr/>
                    <a:lstStyle/>
                    <a:p>
                      <a:pPr algn="ctr"/>
                      <a:endParaRPr lang="en-GB" sz="1800" dirty="0" smtClean="0">
                        <a:latin typeface="Comic Sans MS" panose="030F0702030302020204" pitchFamily="66" charset="0"/>
                      </a:endParaRPr>
                    </a:p>
                  </a:txBody>
                  <a:tcPr/>
                </a:tc>
                <a:tc>
                  <a:txBody>
                    <a:bodyPr/>
                    <a:lstStyle/>
                    <a:p>
                      <a:pPr algn="l"/>
                      <a:r>
                        <a:rPr lang="en-GB" sz="1800" dirty="0" smtClean="0">
                          <a:latin typeface="Comic Sans MS" panose="030F0702030302020204" pitchFamily="66" charset="0"/>
                        </a:rPr>
                        <a:t>27 + 10 = 37</a:t>
                      </a:r>
                    </a:p>
                    <a:p>
                      <a:pPr algn="l"/>
                      <a:endParaRPr lang="en-GB" sz="1200" dirty="0" smtClean="0">
                        <a:latin typeface="Comic Sans MS" panose="030F0702030302020204" pitchFamily="66" charset="0"/>
                      </a:endParaRPr>
                    </a:p>
                    <a:p>
                      <a:pPr algn="l"/>
                      <a:r>
                        <a:rPr lang="en-GB" sz="1800" dirty="0" smtClean="0">
                          <a:latin typeface="Comic Sans MS" panose="030F0702030302020204" pitchFamily="66" charset="0"/>
                        </a:rPr>
                        <a:t>27 + 20 = 47</a:t>
                      </a:r>
                    </a:p>
                    <a:p>
                      <a:pPr algn="l"/>
                      <a:endParaRPr lang="en-GB" sz="1200" dirty="0" smtClean="0">
                        <a:latin typeface="Comic Sans MS" panose="030F0702030302020204" pitchFamily="66" charset="0"/>
                      </a:endParaRPr>
                    </a:p>
                    <a:p>
                      <a:pPr algn="l"/>
                      <a:r>
                        <a:rPr lang="en-GB" sz="1800" dirty="0" smtClean="0">
                          <a:latin typeface="Comic Sans MS" panose="030F0702030302020204" pitchFamily="66" charset="0"/>
                        </a:rPr>
                        <a:t>27 +       =</a:t>
                      </a:r>
                      <a:r>
                        <a:rPr lang="en-GB" sz="1800" baseline="0" dirty="0" smtClean="0">
                          <a:latin typeface="Comic Sans MS" panose="030F0702030302020204" pitchFamily="66" charset="0"/>
                        </a:rPr>
                        <a:t> 57</a:t>
                      </a:r>
                      <a:endParaRPr lang="en-GB" sz="1800" dirty="0" smtClean="0">
                        <a:latin typeface="Comic Sans MS" panose="030F0702030302020204" pitchFamily="66" charset="0"/>
                      </a:endParaRPr>
                    </a:p>
                  </a:txBody>
                  <a:tcPr/>
                </a:tc>
                <a:extLst>
                  <a:ext uri="{0D108BD9-81ED-4DB2-BD59-A6C34878D82A}">
                    <a16:rowId xmlns:a16="http://schemas.microsoft.com/office/drawing/2014/main" val="10002"/>
                  </a:ext>
                </a:extLst>
              </a:tr>
              <a:tr h="1402975">
                <a:tc>
                  <a:txBody>
                    <a:bodyPr/>
                    <a:lstStyle/>
                    <a:p>
                      <a:r>
                        <a:rPr lang="en-GB" sz="1400" b="0" i="0" baseline="0" dirty="0" smtClean="0">
                          <a:latin typeface="Comic Sans MS" panose="030F0702030302020204" pitchFamily="66" charset="0"/>
                        </a:rPr>
                        <a:t>Add two 2-digit numbers</a:t>
                      </a: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smtClean="0">
                          <a:latin typeface="Comic Sans MS" panose="030F0702030302020204" pitchFamily="66" charset="0"/>
                        </a:rPr>
                        <a:t>47 + 25</a:t>
                      </a: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r>
                        <a:rPr lang="en-GB" sz="1400" dirty="0" smtClean="0">
                          <a:latin typeface="Comic Sans MS" panose="030F0702030302020204" pitchFamily="66" charset="0"/>
                        </a:rPr>
                        <a:t>Use</a:t>
                      </a:r>
                      <a:r>
                        <a:rPr lang="en-GB" sz="1400" baseline="0" dirty="0" smtClean="0">
                          <a:latin typeface="Comic Sans MS" panose="030F0702030302020204" pitchFamily="66" charset="0"/>
                        </a:rPr>
                        <a:t> number line and bridge 10 using part-whole if necessary.</a:t>
                      </a:r>
                      <a:endParaRPr lang="en-GB" sz="1400" dirty="0">
                        <a:latin typeface="Comic Sans MS" panose="030F0702030302020204" pitchFamily="66" charset="0"/>
                      </a:endParaRPr>
                    </a:p>
                  </a:txBody>
                  <a:tcPr/>
                </a:tc>
                <a:tc>
                  <a:txBody>
                    <a:bodyPr/>
                    <a:lstStyle/>
                    <a:p>
                      <a:r>
                        <a:rPr lang="en-GB" sz="1800" dirty="0" smtClean="0">
                          <a:latin typeface="Comic Sans MS" panose="030F0702030302020204" pitchFamily="66" charset="0"/>
                        </a:rPr>
                        <a:t>47 + 25 = 47 + 20 + 5</a:t>
                      </a:r>
                    </a:p>
                    <a:p>
                      <a:r>
                        <a:rPr lang="en-GB" sz="1800" dirty="0" smtClean="0">
                          <a:latin typeface="Comic Sans MS" panose="030F0702030302020204" pitchFamily="66" charset="0"/>
                        </a:rPr>
                        <a:t>             = 67 + 5</a:t>
                      </a:r>
                    </a:p>
                    <a:p>
                      <a:r>
                        <a:rPr lang="en-GB" sz="1800" dirty="0" smtClean="0">
                          <a:latin typeface="Comic Sans MS" panose="030F0702030302020204" pitchFamily="66" charset="0"/>
                        </a:rPr>
                        <a:t>             = 72</a:t>
                      </a:r>
                    </a:p>
                    <a:p>
                      <a:endParaRPr lang="en-GB" sz="1400" dirty="0">
                        <a:latin typeface="Comic Sans MS" panose="030F0702030302020204" pitchFamily="66" charset="0"/>
                      </a:endParaRPr>
                    </a:p>
                  </a:txBody>
                  <a:tcPr/>
                </a:tc>
                <a:extLst>
                  <a:ext uri="{0D108BD9-81ED-4DB2-BD59-A6C34878D82A}">
                    <a16:rowId xmlns:a16="http://schemas.microsoft.com/office/drawing/2014/main" val="3627316316"/>
                  </a:ext>
                </a:extLst>
              </a:tr>
              <a:tr h="1611929">
                <a:tc>
                  <a:txBody>
                    <a:bodyPr/>
                    <a:lstStyle/>
                    <a:p>
                      <a:r>
                        <a:rPr lang="en-GB" sz="1400" b="0" i="0" baseline="0" dirty="0" smtClean="0">
                          <a:latin typeface="Comic Sans MS" panose="030F0702030302020204" pitchFamily="66" charset="0"/>
                        </a:rPr>
                        <a:t>Add three 1-digit numbers</a:t>
                      </a: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lang="en-GB" sz="1800" dirty="0" smtClean="0">
                          <a:latin typeface="Comic Sans MS" panose="030F0702030302020204" pitchFamily="66" charset="0"/>
                        </a:rPr>
                        <a:t>4 + 7 + 6 = 17</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latin typeface="Comic Sans MS" panose="030F0702030302020204" pitchFamily="66" charset="0"/>
                        </a:rPr>
                        <a:t>4 + 7 + 6 = 17</a:t>
                      </a:r>
                    </a:p>
                    <a:p>
                      <a:r>
                        <a:rPr lang="en-GB" sz="1400" dirty="0" smtClean="0">
                          <a:latin typeface="Comic Sans MS" panose="030F0702030302020204" pitchFamily="66" charset="0"/>
                        </a:rPr>
                        <a:t>Draw a picture</a:t>
                      </a:r>
                      <a:r>
                        <a:rPr lang="en-GB" sz="1400" baseline="0" dirty="0" smtClean="0">
                          <a:latin typeface="Comic Sans MS" panose="030F0702030302020204" pitchFamily="66" charset="0"/>
                        </a:rPr>
                        <a:t> to recombine the groups to make 10.</a:t>
                      </a:r>
                    </a:p>
                    <a:p>
                      <a:endParaRPr lang="en-GB" sz="1400" baseline="0" dirty="0" smtClean="0">
                        <a:latin typeface="Comic Sans MS" panose="030F0702030302020204" pitchFamily="66" charset="0"/>
                      </a:endParaRPr>
                    </a:p>
                    <a:p>
                      <a:endParaRPr lang="en-GB" sz="1400" baseline="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a:latin typeface="Comic Sans MS" panose="030F0702030302020204" pitchFamily="66" charset="0"/>
                      </a:endParaRPr>
                    </a:p>
                  </a:txBody>
                  <a:tcPr/>
                </a:tc>
                <a:tc>
                  <a:txBody>
                    <a:bodyPr/>
                    <a:lstStyle/>
                    <a:p>
                      <a:endParaRPr lang="en-GB" sz="1800" dirty="0" smtClean="0">
                        <a:latin typeface="Comic Sans MS" panose="030F0702030302020204" pitchFamily="66" charset="0"/>
                      </a:endParaRPr>
                    </a:p>
                    <a:p>
                      <a:endParaRPr lang="en-GB" sz="1800" dirty="0" smtClean="0">
                        <a:latin typeface="Comic Sans MS" panose="030F0702030302020204" pitchFamily="66" charset="0"/>
                      </a:endParaRPr>
                    </a:p>
                    <a:p>
                      <a:endParaRPr lang="en-GB" sz="1800" dirty="0" smtClean="0">
                        <a:latin typeface="Comic Sans MS" panose="030F0702030302020204" pitchFamily="66" charset="0"/>
                      </a:endParaRPr>
                    </a:p>
                    <a:p>
                      <a:endParaRPr lang="en-GB" sz="1800" dirty="0" smtClean="0">
                        <a:latin typeface="Comic Sans MS" panose="030F0702030302020204" pitchFamily="66" charset="0"/>
                      </a:endParaRPr>
                    </a:p>
                    <a:p>
                      <a:r>
                        <a:rPr lang="en-GB" sz="1400" dirty="0" smtClean="0">
                          <a:latin typeface="Comic Sans MS" panose="030F0702030302020204" pitchFamily="66" charset="0"/>
                        </a:rPr>
                        <a:t>Combine the 2</a:t>
                      </a:r>
                      <a:r>
                        <a:rPr lang="en-GB" sz="1400" baseline="0" dirty="0" smtClean="0">
                          <a:latin typeface="Comic Sans MS" panose="030F0702030302020204" pitchFamily="66" charset="0"/>
                        </a:rPr>
                        <a:t> numbers that make / bridge 10 then add on the third.</a:t>
                      </a:r>
                      <a:endParaRPr lang="en-GB" sz="1400" dirty="0">
                        <a:latin typeface="Comic Sans MS" panose="030F0702030302020204" pitchFamily="66" charset="0"/>
                      </a:endParaRPr>
                    </a:p>
                  </a:txBody>
                  <a:tcPr/>
                </a:tc>
                <a:extLst>
                  <a:ext uri="{0D108BD9-81ED-4DB2-BD59-A6C34878D82A}">
                    <a16:rowId xmlns:a16="http://schemas.microsoft.com/office/drawing/2014/main" val="304052752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5" name="Picture 4"/>
          <p:cNvPicPr>
            <a:picLocks noChangeAspect="1"/>
          </p:cNvPicPr>
          <p:nvPr/>
        </p:nvPicPr>
        <p:blipFill rotWithShape="1">
          <a:blip r:embed="rId3"/>
          <a:srcRect l="3597"/>
          <a:stretch/>
        </p:blipFill>
        <p:spPr>
          <a:xfrm>
            <a:off x="3207224" y="2460106"/>
            <a:ext cx="1828800" cy="887976"/>
          </a:xfrm>
          <a:prstGeom prst="rect">
            <a:avLst/>
          </a:prstGeom>
        </p:spPr>
      </p:pic>
      <p:pic>
        <p:nvPicPr>
          <p:cNvPr id="7" name="Picture 6"/>
          <p:cNvPicPr>
            <a:picLocks noChangeAspect="1"/>
          </p:cNvPicPr>
          <p:nvPr/>
        </p:nvPicPr>
        <p:blipFill>
          <a:blip r:embed="rId4"/>
          <a:stretch>
            <a:fillRect/>
          </a:stretch>
        </p:blipFill>
        <p:spPr>
          <a:xfrm>
            <a:off x="5933865" y="2349725"/>
            <a:ext cx="1667941" cy="1279096"/>
          </a:xfrm>
          <a:prstGeom prst="rect">
            <a:avLst/>
          </a:prstGeom>
        </p:spPr>
      </p:pic>
      <p:sp>
        <p:nvSpPr>
          <p:cNvPr id="20" name="Rectangle 19"/>
          <p:cNvSpPr/>
          <p:nvPr/>
        </p:nvSpPr>
        <p:spPr>
          <a:xfrm>
            <a:off x="9130352" y="3253362"/>
            <a:ext cx="354842" cy="32655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2" name="TextBox 21"/>
          <p:cNvSpPr txBox="1"/>
          <p:nvPr/>
        </p:nvSpPr>
        <p:spPr>
          <a:xfrm>
            <a:off x="1665899" y="3787113"/>
            <a:ext cx="3411069" cy="307777"/>
          </a:xfrm>
          <a:prstGeom prst="rect">
            <a:avLst/>
          </a:prstGeom>
          <a:noFill/>
        </p:spPr>
        <p:txBody>
          <a:bodyPr wrap="square" rtlCol="0">
            <a:spAutoFit/>
          </a:bodyPr>
          <a:lstStyle/>
          <a:p>
            <a:r>
              <a:rPr lang="en-GB" sz="1400" dirty="0" smtClean="0">
                <a:latin typeface="Comic Sans MS" panose="030F0702030302020204" pitchFamily="66" charset="0"/>
              </a:rPr>
              <a:t>Counting on in tens first, then ones.</a:t>
            </a:r>
          </a:p>
        </p:txBody>
      </p:sp>
      <p:pic>
        <p:nvPicPr>
          <p:cNvPr id="23" name="Picture 22"/>
          <p:cNvPicPr>
            <a:picLocks noChangeAspect="1"/>
          </p:cNvPicPr>
          <p:nvPr/>
        </p:nvPicPr>
        <p:blipFill rotWithShape="1">
          <a:blip r:embed="rId5"/>
          <a:srcRect t="20183"/>
          <a:stretch/>
        </p:blipFill>
        <p:spPr>
          <a:xfrm>
            <a:off x="1705516" y="4337498"/>
            <a:ext cx="2243597" cy="532862"/>
          </a:xfrm>
          <a:prstGeom prst="rect">
            <a:avLst/>
          </a:prstGeom>
        </p:spPr>
      </p:pic>
      <p:pic>
        <p:nvPicPr>
          <p:cNvPr id="25" name="Picture 24"/>
          <p:cNvPicPr>
            <a:picLocks noChangeAspect="1"/>
          </p:cNvPicPr>
          <p:nvPr/>
        </p:nvPicPr>
        <p:blipFill>
          <a:blip r:embed="rId6"/>
          <a:stretch>
            <a:fillRect/>
          </a:stretch>
        </p:blipFill>
        <p:spPr>
          <a:xfrm>
            <a:off x="4107533" y="4345210"/>
            <a:ext cx="969435" cy="548232"/>
          </a:xfrm>
          <a:prstGeom prst="rect">
            <a:avLst/>
          </a:prstGeom>
        </p:spPr>
      </p:pic>
      <p:sp>
        <p:nvSpPr>
          <p:cNvPr id="29" name="TextBox 28"/>
          <p:cNvSpPr txBox="1"/>
          <p:nvPr/>
        </p:nvSpPr>
        <p:spPr>
          <a:xfrm>
            <a:off x="3901097" y="4277155"/>
            <a:ext cx="613955" cy="400110"/>
          </a:xfrm>
          <a:prstGeom prst="rect">
            <a:avLst/>
          </a:prstGeom>
          <a:noFill/>
        </p:spPr>
        <p:txBody>
          <a:bodyPr wrap="square" rtlCol="0">
            <a:spAutoFit/>
          </a:bodyPr>
          <a:lstStyle/>
          <a:p>
            <a:r>
              <a:rPr lang="en-GB" sz="2000" b="1" dirty="0" smtClean="0"/>
              <a:t>=</a:t>
            </a:r>
            <a:endParaRPr lang="en-GB" sz="2000" b="1" dirty="0"/>
          </a:p>
        </p:txBody>
      </p:sp>
      <p:sp>
        <p:nvSpPr>
          <p:cNvPr id="31" name="TextBox 30"/>
          <p:cNvSpPr txBox="1"/>
          <p:nvPr/>
        </p:nvSpPr>
        <p:spPr>
          <a:xfrm>
            <a:off x="1829010" y="4080019"/>
            <a:ext cx="3084845" cy="276999"/>
          </a:xfrm>
          <a:prstGeom prst="rect">
            <a:avLst/>
          </a:prstGeom>
          <a:noFill/>
        </p:spPr>
        <p:txBody>
          <a:bodyPr wrap="square" rtlCol="0">
            <a:spAutoFit/>
          </a:bodyPr>
          <a:lstStyle/>
          <a:p>
            <a:r>
              <a:rPr lang="en-GB" sz="1200" dirty="0" smtClean="0">
                <a:latin typeface="Comic Sans MS" panose="030F0702030302020204" pitchFamily="66" charset="0"/>
              </a:rPr>
              <a:t>47    +   25   =       67   +   5     =      72</a:t>
            </a:r>
            <a:endParaRPr lang="en-GB" sz="1200" dirty="0">
              <a:latin typeface="Comic Sans MS" panose="030F0702030302020204" pitchFamily="66" charset="0"/>
            </a:endParaRPr>
          </a:p>
        </p:txBody>
      </p:sp>
      <p:pic>
        <p:nvPicPr>
          <p:cNvPr id="8" name="Picture 7"/>
          <p:cNvPicPr>
            <a:picLocks noChangeAspect="1"/>
          </p:cNvPicPr>
          <p:nvPr/>
        </p:nvPicPr>
        <p:blipFill>
          <a:blip r:embed="rId7"/>
          <a:stretch>
            <a:fillRect/>
          </a:stretch>
        </p:blipFill>
        <p:spPr>
          <a:xfrm>
            <a:off x="5154413" y="3941001"/>
            <a:ext cx="3352879" cy="690668"/>
          </a:xfrm>
          <a:prstGeom prst="rect">
            <a:avLst/>
          </a:prstGeom>
        </p:spPr>
      </p:pic>
      <p:pic>
        <p:nvPicPr>
          <p:cNvPr id="32" name="Picture 3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145808" y="5504925"/>
            <a:ext cx="1951631" cy="965837"/>
          </a:xfrm>
          <a:prstGeom prst="rect">
            <a:avLst/>
          </a:prstGeom>
          <a:noFill/>
          <a:ln>
            <a:noFill/>
          </a:ln>
        </p:spPr>
      </p:pic>
      <p:sp>
        <p:nvSpPr>
          <p:cNvPr id="33" name="TextBox 32"/>
          <p:cNvSpPr txBox="1"/>
          <p:nvPr/>
        </p:nvSpPr>
        <p:spPr>
          <a:xfrm>
            <a:off x="1705516" y="5403069"/>
            <a:ext cx="1501708" cy="1169551"/>
          </a:xfrm>
          <a:prstGeom prst="rect">
            <a:avLst/>
          </a:prstGeom>
          <a:noFill/>
        </p:spPr>
        <p:txBody>
          <a:bodyPr wrap="square" rtlCol="0">
            <a:spAutoFit/>
          </a:bodyPr>
          <a:lstStyle/>
          <a:p>
            <a:r>
              <a:rPr lang="en-GB" sz="1400" dirty="0" smtClean="0">
                <a:latin typeface="Comic Sans MS" panose="030F0702030302020204" pitchFamily="66" charset="0"/>
              </a:rPr>
              <a:t>Combine to make 10 first if possible or bridge 10 then add third digit.</a:t>
            </a:r>
            <a:endParaRPr lang="en-GB" sz="1400" dirty="0">
              <a:latin typeface="Comic Sans MS" panose="030F0702030302020204" pitchFamily="66" charset="0"/>
            </a:endParaRPr>
          </a:p>
        </p:txBody>
      </p:sp>
      <p:pic>
        <p:nvPicPr>
          <p:cNvPr id="34" name="Picture 33"/>
          <p:cNvPicPr>
            <a:picLocks noChangeAspect="1"/>
          </p:cNvPicPr>
          <p:nvPr/>
        </p:nvPicPr>
        <p:blipFill>
          <a:blip r:embed="rId9"/>
          <a:stretch>
            <a:fillRect/>
          </a:stretch>
        </p:blipFill>
        <p:spPr>
          <a:xfrm>
            <a:off x="5161056" y="6039603"/>
            <a:ext cx="2760090" cy="583775"/>
          </a:xfrm>
          <a:prstGeom prst="rect">
            <a:avLst/>
          </a:prstGeom>
        </p:spPr>
      </p:pic>
      <p:pic>
        <p:nvPicPr>
          <p:cNvPr id="35" name="Picture 34"/>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561084" y="5158443"/>
            <a:ext cx="2398068" cy="1092232"/>
          </a:xfrm>
          <a:prstGeom prst="rect">
            <a:avLst/>
          </a:prstGeom>
          <a:noFill/>
          <a:ln>
            <a:noFill/>
          </a:ln>
        </p:spPr>
      </p:pic>
    </p:spTree>
    <p:extLst>
      <p:ext uri="{BB962C8B-B14F-4D97-AF65-F5344CB8AC3E}">
        <p14:creationId xmlns:p14="http://schemas.microsoft.com/office/powerpoint/2010/main" val="7759142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593384863"/>
              </p:ext>
            </p:extLst>
          </p:nvPr>
        </p:nvGraphicFramePr>
        <p:xfrm>
          <a:off x="241837" y="183611"/>
          <a:ext cx="11709755" cy="6352300"/>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47758">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Addition: YEAR 3</a:t>
                      </a:r>
                      <a:endParaRPr lang="en-GB" sz="2400" b="1" dirty="0">
                        <a:latin typeface="Comic Sans MS" panose="030F0702030302020204" pitchFamily="66" charset="0"/>
                      </a:endParaRPr>
                    </a:p>
                  </a:txBody>
                  <a:tcPr anchor="ctr">
                    <a:solidFill>
                      <a:schemeClr val="accent4">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601135">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3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dirty="0" smtClean="0">
                          <a:solidFill>
                            <a:schemeClr val="bg1">
                              <a:lumMod val="50000"/>
                            </a:schemeClr>
                          </a:solidFill>
                          <a:latin typeface="Comic Sans MS" panose="030F0702030302020204" pitchFamily="66" charset="0"/>
                        </a:rPr>
                        <a:t>Calculate</a:t>
                      </a:r>
                      <a:r>
                        <a:rPr lang="en-GB" sz="1000" b="0" baseline="0" dirty="0" smtClean="0">
                          <a:solidFill>
                            <a:schemeClr val="bg1">
                              <a:lumMod val="50000"/>
                            </a:schemeClr>
                          </a:solidFill>
                          <a:latin typeface="Comic Sans MS" panose="030F0702030302020204" pitchFamily="66" charset="0"/>
                        </a:rPr>
                        <a:t> complements to 100.</a:t>
                      </a:r>
                      <a:endParaRPr lang="en-GB" sz="1000" b="0" dirty="0" smtClean="0">
                        <a:solidFill>
                          <a:schemeClr val="bg1">
                            <a:lumMod val="50000"/>
                          </a:schemeClr>
                        </a:solidFill>
                        <a:latin typeface="Comic Sans MS" panose="030F0702030302020204" pitchFamily="66" charset="0"/>
                      </a:endParaRPr>
                    </a:p>
                    <a:p>
                      <a:pPr marL="171450" indent="-171450">
                        <a:buFont typeface="Arial" panose="020B0604020202020204" pitchFamily="34" charset="0"/>
                        <a:buChar char="•"/>
                      </a:pPr>
                      <a:r>
                        <a:rPr lang="en-GB" sz="1000" b="0" dirty="0" smtClean="0">
                          <a:latin typeface="Comic Sans MS" panose="030F0702030302020204" pitchFamily="66" charset="0"/>
                        </a:rPr>
                        <a:t>Add</a:t>
                      </a:r>
                      <a:r>
                        <a:rPr lang="en-GB" sz="1000" b="0" baseline="0" dirty="0" smtClean="0">
                          <a:latin typeface="Comic Sans MS" panose="030F0702030302020204" pitchFamily="66" charset="0"/>
                        </a:rPr>
                        <a:t> and subtract numbers with up to 3-digits, using formal written method of columnar addition and subtraction.</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Add and subtract up to 3-digit numbers using columnar methods.</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Manipulate the additive relationship; understand the inverse relationship between addition and subtraction, and how both relate to the part-part-whole structure; understand and use the commutative property of addition, and understand the related property for subtraction.</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69660">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1343274">
                <a:tc>
                  <a:txBody>
                    <a:bodyPr/>
                    <a:lstStyle/>
                    <a:p>
                      <a:r>
                        <a:rPr lang="en-GB" sz="1400" b="0" i="0" baseline="0" dirty="0" smtClean="0">
                          <a:latin typeface="Comic Sans MS" panose="030F0702030302020204" pitchFamily="66" charset="0"/>
                        </a:rPr>
                        <a:t>Add two/three 2-/3-digit numbers</a:t>
                      </a:r>
                    </a:p>
                    <a:p>
                      <a:endParaRPr lang="en-GB" sz="1400" b="0" i="0" baseline="0" dirty="0" smtClean="0">
                        <a:latin typeface="Comic Sans MS" panose="030F0702030302020204" pitchFamily="66" charset="0"/>
                      </a:endParaRPr>
                    </a:p>
                    <a:p>
                      <a:r>
                        <a:rPr lang="en-GB" sz="1400" b="0" i="0" baseline="0" dirty="0" smtClean="0">
                          <a:latin typeface="Comic Sans MS" panose="030F0702030302020204" pitchFamily="66" charset="0"/>
                        </a:rPr>
                        <a:t>Column addition – no regrouping</a:t>
                      </a: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algn="l"/>
                      <a:r>
                        <a:rPr lang="en-GB" sz="1400" dirty="0" smtClean="0">
                          <a:latin typeface="Comic Sans MS" panose="030F0702030302020204" pitchFamily="66" charset="0"/>
                        </a:rPr>
                        <a:t>Children</a:t>
                      </a:r>
                      <a:r>
                        <a:rPr lang="en-GB" sz="1400" baseline="0" dirty="0" smtClean="0">
                          <a:latin typeface="Comic Sans MS" panose="030F0702030302020204" pitchFamily="66" charset="0"/>
                        </a:rPr>
                        <a:t> can draw a pictorial representation of the columns and place value counters or Dienes.</a:t>
                      </a:r>
                    </a:p>
                    <a:p>
                      <a:pPr algn="l"/>
                      <a:endParaRPr lang="en-GB" sz="1400" baseline="0" dirty="0" smtClean="0">
                        <a:latin typeface="Comic Sans MS" panose="030F0702030302020204" pitchFamily="66" charset="0"/>
                      </a:endParaRPr>
                    </a:p>
                    <a:p>
                      <a:pPr algn="l"/>
                      <a:endParaRPr lang="en-GB" sz="1400" dirty="0" smtClean="0">
                        <a:latin typeface="Comic Sans MS" panose="030F0702030302020204" pitchFamily="66" charset="0"/>
                      </a:endParaRPr>
                    </a:p>
                  </a:txBody>
                  <a:tcPr/>
                </a:tc>
                <a:tc>
                  <a:txBody>
                    <a:bodyPr/>
                    <a:lstStyle/>
                    <a:p>
                      <a:pPr algn="l"/>
                      <a:endParaRPr lang="en-GB" sz="1800" dirty="0" smtClean="0">
                        <a:latin typeface="Comic Sans MS" panose="030F0702030302020204" pitchFamily="66" charset="0"/>
                      </a:endParaRPr>
                    </a:p>
                  </a:txBody>
                  <a:tcPr/>
                </a:tc>
                <a:extLst>
                  <a:ext uri="{0D108BD9-81ED-4DB2-BD59-A6C34878D82A}">
                    <a16:rowId xmlns:a16="http://schemas.microsoft.com/office/drawing/2014/main" val="1000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2" name="Picture 1"/>
          <p:cNvPicPr>
            <a:picLocks noChangeAspect="1"/>
          </p:cNvPicPr>
          <p:nvPr/>
        </p:nvPicPr>
        <p:blipFill>
          <a:blip r:embed="rId3"/>
          <a:stretch>
            <a:fillRect/>
          </a:stretch>
        </p:blipFill>
        <p:spPr>
          <a:xfrm>
            <a:off x="1755158" y="2044195"/>
            <a:ext cx="2079863" cy="1244766"/>
          </a:xfrm>
          <a:prstGeom prst="rect">
            <a:avLst/>
          </a:prstGeom>
        </p:spPr>
      </p:pic>
      <p:pic>
        <p:nvPicPr>
          <p:cNvPr id="3" name="Picture 2"/>
          <p:cNvPicPr>
            <a:picLocks noChangeAspect="1"/>
          </p:cNvPicPr>
          <p:nvPr/>
        </p:nvPicPr>
        <p:blipFill rotWithShape="1">
          <a:blip r:embed="rId4"/>
          <a:srcRect t="19908"/>
          <a:stretch/>
        </p:blipFill>
        <p:spPr>
          <a:xfrm>
            <a:off x="1727862" y="3658968"/>
            <a:ext cx="2196833" cy="963098"/>
          </a:xfrm>
          <a:prstGeom prst="rect">
            <a:avLst/>
          </a:prstGeom>
        </p:spPr>
      </p:pic>
      <p:pic>
        <p:nvPicPr>
          <p:cNvPr id="6" name="Picture 5"/>
          <p:cNvPicPr>
            <a:picLocks noChangeAspect="1"/>
          </p:cNvPicPr>
          <p:nvPr/>
        </p:nvPicPr>
        <p:blipFill rotWithShape="1">
          <a:blip r:embed="rId5"/>
          <a:srcRect b="4350"/>
          <a:stretch/>
        </p:blipFill>
        <p:spPr>
          <a:xfrm>
            <a:off x="1879765" y="4703694"/>
            <a:ext cx="3010532" cy="1377786"/>
          </a:xfrm>
          <a:prstGeom prst="rect">
            <a:avLst/>
          </a:prstGeom>
        </p:spPr>
      </p:pic>
      <p:sp>
        <p:nvSpPr>
          <p:cNvPr id="21" name="TextBox 20"/>
          <p:cNvSpPr txBox="1"/>
          <p:nvPr/>
        </p:nvSpPr>
        <p:spPr>
          <a:xfrm>
            <a:off x="1845287" y="6174548"/>
            <a:ext cx="3149794" cy="307777"/>
          </a:xfrm>
          <a:prstGeom prst="rect">
            <a:avLst/>
          </a:prstGeom>
          <a:noFill/>
        </p:spPr>
        <p:txBody>
          <a:bodyPr wrap="square" rtlCol="0">
            <a:spAutoFit/>
          </a:bodyPr>
          <a:lstStyle/>
          <a:p>
            <a:r>
              <a:rPr lang="en-GB" sz="1400" dirty="0" smtClean="0">
                <a:latin typeface="Comic Sans MS" panose="030F0702030302020204" pitchFamily="66" charset="0"/>
              </a:rPr>
              <a:t>Move to using place value counters.</a:t>
            </a:r>
            <a:endParaRPr lang="en-GB" sz="1400" dirty="0">
              <a:latin typeface="Comic Sans MS" panose="030F0702030302020204" pitchFamily="66" charset="0"/>
            </a:endParaRPr>
          </a:p>
        </p:txBody>
      </p:sp>
      <p:sp>
        <p:nvSpPr>
          <p:cNvPr id="24" name="TextBox 23"/>
          <p:cNvSpPr txBox="1"/>
          <p:nvPr/>
        </p:nvSpPr>
        <p:spPr>
          <a:xfrm>
            <a:off x="3924695" y="2403926"/>
            <a:ext cx="1228753" cy="2031325"/>
          </a:xfrm>
          <a:prstGeom prst="rect">
            <a:avLst/>
          </a:prstGeom>
          <a:noFill/>
        </p:spPr>
        <p:txBody>
          <a:bodyPr wrap="square" rtlCol="0">
            <a:spAutoFit/>
          </a:bodyPr>
          <a:lstStyle/>
          <a:p>
            <a:r>
              <a:rPr lang="en-GB" sz="1400" dirty="0" smtClean="0">
                <a:latin typeface="Comic Sans MS" panose="030F0702030302020204" pitchFamily="66" charset="0"/>
              </a:rPr>
              <a:t>Model using Dienes or </a:t>
            </a:r>
            <a:r>
              <a:rPr lang="en-GB" sz="1400" dirty="0">
                <a:latin typeface="Comic Sans MS" panose="030F0702030302020204" pitchFamily="66" charset="0"/>
              </a:rPr>
              <a:t>N</a:t>
            </a:r>
            <a:r>
              <a:rPr lang="en-GB" sz="1400" dirty="0" smtClean="0">
                <a:latin typeface="Comic Sans MS" panose="030F0702030302020204" pitchFamily="66" charset="0"/>
              </a:rPr>
              <a:t>umicon.</a:t>
            </a:r>
          </a:p>
          <a:p>
            <a:endParaRPr lang="en-GB" sz="1400" dirty="0">
              <a:latin typeface="Comic Sans MS" panose="030F0702030302020204" pitchFamily="66" charset="0"/>
            </a:endParaRPr>
          </a:p>
          <a:p>
            <a:r>
              <a:rPr lang="en-GB" sz="1400" dirty="0" smtClean="0">
                <a:latin typeface="Comic Sans MS" panose="030F0702030302020204" pitchFamily="66" charset="0"/>
              </a:rPr>
              <a:t>Add together the ones first, then the tens.</a:t>
            </a:r>
            <a:endParaRPr lang="en-GB" sz="1400" dirty="0">
              <a:latin typeface="Comic Sans MS" panose="030F0702030302020204" pitchFamily="66" charset="0"/>
            </a:endParaRPr>
          </a:p>
        </p:txBody>
      </p:sp>
      <p:pic>
        <p:nvPicPr>
          <p:cNvPr id="9" name="Picture 8"/>
          <p:cNvPicPr>
            <a:picLocks noChangeAspect="1"/>
          </p:cNvPicPr>
          <p:nvPr/>
        </p:nvPicPr>
        <p:blipFill>
          <a:blip r:embed="rId6"/>
          <a:stretch>
            <a:fillRect/>
          </a:stretch>
        </p:blipFill>
        <p:spPr>
          <a:xfrm>
            <a:off x="8665972" y="2145856"/>
            <a:ext cx="1528906" cy="1447904"/>
          </a:xfrm>
          <a:prstGeom prst="rect">
            <a:avLst/>
          </a:prstGeom>
        </p:spPr>
      </p:pic>
      <p:sp>
        <p:nvSpPr>
          <p:cNvPr id="26" name="TextBox 25"/>
          <p:cNvSpPr txBox="1"/>
          <p:nvPr/>
        </p:nvSpPr>
        <p:spPr>
          <a:xfrm>
            <a:off x="10573429" y="2145856"/>
            <a:ext cx="1228753" cy="1384995"/>
          </a:xfrm>
          <a:prstGeom prst="rect">
            <a:avLst/>
          </a:prstGeom>
          <a:noFill/>
        </p:spPr>
        <p:txBody>
          <a:bodyPr wrap="square" rtlCol="0">
            <a:spAutoFit/>
          </a:bodyPr>
          <a:lstStyle/>
          <a:p>
            <a:r>
              <a:rPr lang="en-GB" sz="1400" dirty="0" smtClean="0">
                <a:latin typeface="Comic Sans MS" panose="030F0702030302020204" pitchFamily="66" charset="0"/>
              </a:rPr>
              <a:t>Add the ones first, then the tens, then the hundreds.</a:t>
            </a:r>
            <a:endParaRPr lang="en-GB" sz="1400" dirty="0">
              <a:latin typeface="Comic Sans MS" panose="030F0702030302020204" pitchFamily="66"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832728609"/>
              </p:ext>
            </p:extLst>
          </p:nvPr>
        </p:nvGraphicFramePr>
        <p:xfrm>
          <a:off x="5356686" y="5375903"/>
          <a:ext cx="2729910" cy="890634"/>
        </p:xfrm>
        <a:graphic>
          <a:graphicData uri="http://schemas.openxmlformats.org/drawingml/2006/table">
            <a:tbl>
              <a:tblPr firstRow="1" bandRow="1">
                <a:tableStyleId>{5940675A-B579-460E-94D1-54222C63F5DA}</a:tableStyleId>
              </a:tblPr>
              <a:tblGrid>
                <a:gridCol w="1364955">
                  <a:extLst>
                    <a:ext uri="{9D8B030D-6E8A-4147-A177-3AD203B41FA5}">
                      <a16:colId xmlns:a16="http://schemas.microsoft.com/office/drawing/2014/main" val="3816711208"/>
                    </a:ext>
                  </a:extLst>
                </a:gridCol>
                <a:gridCol w="1364955">
                  <a:extLst>
                    <a:ext uri="{9D8B030D-6E8A-4147-A177-3AD203B41FA5}">
                      <a16:colId xmlns:a16="http://schemas.microsoft.com/office/drawing/2014/main" val="715583309"/>
                    </a:ext>
                  </a:extLst>
                </a:gridCol>
              </a:tblGrid>
              <a:tr h="445317">
                <a:tc>
                  <a:txBody>
                    <a:bodyPr/>
                    <a:lstStyle/>
                    <a:p>
                      <a:pPr algn="ctr"/>
                      <a:r>
                        <a:rPr lang="en-GB" dirty="0" smtClean="0">
                          <a:latin typeface="Comic Sans MS" panose="030F0702030302020204" pitchFamily="66" charset="0"/>
                        </a:rPr>
                        <a:t>223</a:t>
                      </a:r>
                      <a:endParaRPr lang="en-GB" dirty="0">
                        <a:latin typeface="Comic Sans MS" panose="030F0702030302020204" pitchFamily="66" charset="0"/>
                      </a:endParaRPr>
                    </a:p>
                  </a:txBody>
                  <a:tcPr anchor="ctr"/>
                </a:tc>
                <a:tc>
                  <a:txBody>
                    <a:bodyPr/>
                    <a:lstStyle/>
                    <a:p>
                      <a:pPr algn="ctr"/>
                      <a:r>
                        <a:rPr lang="en-GB" dirty="0" smtClean="0">
                          <a:latin typeface="Comic Sans MS" panose="030F0702030302020204" pitchFamily="66" charset="0"/>
                        </a:rPr>
                        <a:t>114</a:t>
                      </a:r>
                      <a:endParaRPr lang="en-GB" dirty="0">
                        <a:latin typeface="Comic Sans MS" panose="030F0702030302020204" pitchFamily="66" charset="0"/>
                      </a:endParaRPr>
                    </a:p>
                  </a:txBody>
                  <a:tcPr anchor="ctr"/>
                </a:tc>
                <a:extLst>
                  <a:ext uri="{0D108BD9-81ED-4DB2-BD59-A6C34878D82A}">
                    <a16:rowId xmlns:a16="http://schemas.microsoft.com/office/drawing/2014/main" val="1148904863"/>
                  </a:ext>
                </a:extLst>
              </a:tr>
              <a:tr h="445317">
                <a:tc gridSpan="2">
                  <a:txBody>
                    <a:bodyPr/>
                    <a:lstStyle/>
                    <a:p>
                      <a:pPr algn="ctr"/>
                      <a:endParaRPr lang="en-GB" dirty="0">
                        <a:latin typeface="Comic Sans MS" panose="030F0702030302020204" pitchFamily="66" charset="0"/>
                      </a:endParaRPr>
                    </a:p>
                  </a:txBody>
                  <a:tcPr anchor="ctr"/>
                </a:tc>
                <a:tc hMerge="1">
                  <a:txBody>
                    <a:bodyPr/>
                    <a:lstStyle/>
                    <a:p>
                      <a:pPr algn="ctr"/>
                      <a:endParaRPr lang="en-GB" dirty="0">
                        <a:latin typeface="Comic Sans MS" panose="030F0702030302020204" pitchFamily="66" charset="0"/>
                      </a:endParaRPr>
                    </a:p>
                  </a:txBody>
                  <a:tcPr anchor="ctr"/>
                </a:tc>
                <a:extLst>
                  <a:ext uri="{0D108BD9-81ED-4DB2-BD59-A6C34878D82A}">
                    <a16:rowId xmlns:a16="http://schemas.microsoft.com/office/drawing/2014/main" val="3947337740"/>
                  </a:ext>
                </a:extLst>
              </a:tr>
            </a:tbl>
          </a:graphicData>
        </a:graphic>
      </p:graphicFrame>
      <p:sp>
        <p:nvSpPr>
          <p:cNvPr id="11" name="TextBox 10"/>
          <p:cNvSpPr txBox="1"/>
          <p:nvPr/>
        </p:nvSpPr>
        <p:spPr>
          <a:xfrm>
            <a:off x="2243617" y="3403515"/>
            <a:ext cx="405241" cy="307777"/>
          </a:xfrm>
          <a:prstGeom prst="rect">
            <a:avLst/>
          </a:prstGeom>
          <a:noFill/>
        </p:spPr>
        <p:txBody>
          <a:bodyPr wrap="square" rtlCol="0">
            <a:spAutoFit/>
          </a:bodyPr>
          <a:lstStyle/>
          <a:p>
            <a:r>
              <a:rPr lang="en-GB" sz="1400" dirty="0" smtClean="0">
                <a:latin typeface="Comic Sans MS" panose="030F0702030302020204" pitchFamily="66" charset="0"/>
              </a:rPr>
              <a:t>10</a:t>
            </a:r>
            <a:endParaRPr lang="en-GB" sz="1400" dirty="0">
              <a:latin typeface="Comic Sans MS" panose="030F0702030302020204" pitchFamily="66" charset="0"/>
            </a:endParaRPr>
          </a:p>
        </p:txBody>
      </p:sp>
      <p:sp>
        <p:nvSpPr>
          <p:cNvPr id="27" name="TextBox 26"/>
          <p:cNvSpPr txBox="1"/>
          <p:nvPr/>
        </p:nvSpPr>
        <p:spPr>
          <a:xfrm>
            <a:off x="3286512" y="3427129"/>
            <a:ext cx="354842" cy="307777"/>
          </a:xfrm>
          <a:prstGeom prst="rect">
            <a:avLst/>
          </a:prstGeom>
          <a:noFill/>
        </p:spPr>
        <p:txBody>
          <a:bodyPr wrap="square" rtlCol="0">
            <a:spAutoFit/>
          </a:bodyPr>
          <a:lstStyle/>
          <a:p>
            <a:r>
              <a:rPr lang="en-GB" sz="1400" dirty="0">
                <a:latin typeface="Comic Sans MS" panose="030F0702030302020204" pitchFamily="66" charset="0"/>
              </a:rPr>
              <a:t>1</a:t>
            </a:r>
          </a:p>
        </p:txBody>
      </p:sp>
      <p:sp>
        <p:nvSpPr>
          <p:cNvPr id="14" name="Rectangle 13"/>
          <p:cNvSpPr/>
          <p:nvPr/>
        </p:nvSpPr>
        <p:spPr>
          <a:xfrm>
            <a:off x="5300311" y="2823291"/>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5958696" y="2832323"/>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5531518" y="2823291"/>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5300311" y="3993464"/>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6196343" y="2832323"/>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5958955" y="3084264"/>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6196602" y="3084264"/>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5958696" y="3974788"/>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6196343" y="3974788"/>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5958955" y="4226729"/>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6196602" y="4226729"/>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5972344" y="4489149"/>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p:cNvSpPr txBox="1"/>
          <p:nvPr/>
        </p:nvSpPr>
        <p:spPr>
          <a:xfrm>
            <a:off x="2201799" y="2041146"/>
            <a:ext cx="405241" cy="307777"/>
          </a:xfrm>
          <a:prstGeom prst="rect">
            <a:avLst/>
          </a:prstGeom>
          <a:solidFill>
            <a:srgbClr val="99FF99"/>
          </a:solidFill>
        </p:spPr>
        <p:txBody>
          <a:bodyPr wrap="square" rtlCol="0">
            <a:spAutoFit/>
          </a:bodyPr>
          <a:lstStyle/>
          <a:p>
            <a:r>
              <a:rPr lang="en-GB" sz="1400" dirty="0" smtClean="0">
                <a:latin typeface="Comic Sans MS" panose="030F0702030302020204" pitchFamily="66" charset="0"/>
              </a:rPr>
              <a:t>10</a:t>
            </a:r>
            <a:endParaRPr lang="en-GB" sz="1400" dirty="0">
              <a:latin typeface="Comic Sans MS" panose="030F0702030302020204" pitchFamily="66" charset="0"/>
            </a:endParaRPr>
          </a:p>
        </p:txBody>
      </p:sp>
      <p:sp>
        <p:nvSpPr>
          <p:cNvPr id="34" name="TextBox 33"/>
          <p:cNvSpPr txBox="1"/>
          <p:nvPr/>
        </p:nvSpPr>
        <p:spPr>
          <a:xfrm>
            <a:off x="3109091" y="2041146"/>
            <a:ext cx="354842" cy="307777"/>
          </a:xfrm>
          <a:prstGeom prst="rect">
            <a:avLst/>
          </a:prstGeom>
          <a:solidFill>
            <a:srgbClr val="99FF99"/>
          </a:solidFill>
        </p:spPr>
        <p:txBody>
          <a:bodyPr wrap="square" rtlCol="0">
            <a:spAutoFit/>
          </a:bodyPr>
          <a:lstStyle/>
          <a:p>
            <a:pPr algn="ctr"/>
            <a:r>
              <a:rPr lang="en-GB" sz="1400" dirty="0">
                <a:latin typeface="Comic Sans MS" panose="030F0702030302020204" pitchFamily="66" charset="0"/>
              </a:rPr>
              <a:t>1</a:t>
            </a:r>
          </a:p>
        </p:txBody>
      </p:sp>
    </p:spTree>
    <p:extLst>
      <p:ext uri="{BB962C8B-B14F-4D97-AF65-F5344CB8AC3E}">
        <p14:creationId xmlns:p14="http://schemas.microsoft.com/office/powerpoint/2010/main" val="41198682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525737047"/>
              </p:ext>
            </p:extLst>
          </p:nvPr>
        </p:nvGraphicFramePr>
        <p:xfrm>
          <a:off x="241837" y="183611"/>
          <a:ext cx="11709755" cy="6565660"/>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47758">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Addition: YEAR 3</a:t>
                      </a:r>
                      <a:endParaRPr lang="en-GB" sz="2400" b="1" dirty="0">
                        <a:latin typeface="Comic Sans MS" panose="030F0702030302020204" pitchFamily="66" charset="0"/>
                      </a:endParaRPr>
                    </a:p>
                  </a:txBody>
                  <a:tcPr anchor="ctr">
                    <a:solidFill>
                      <a:schemeClr val="accent4">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601135">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3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dirty="0" smtClean="0">
                          <a:solidFill>
                            <a:schemeClr val="bg1">
                              <a:lumMod val="50000"/>
                            </a:schemeClr>
                          </a:solidFill>
                          <a:latin typeface="Comic Sans MS" panose="030F0702030302020204" pitchFamily="66" charset="0"/>
                        </a:rPr>
                        <a:t>Calculate</a:t>
                      </a:r>
                      <a:r>
                        <a:rPr lang="en-GB" sz="1000" b="0" baseline="0" dirty="0" smtClean="0">
                          <a:solidFill>
                            <a:schemeClr val="bg1">
                              <a:lumMod val="50000"/>
                            </a:schemeClr>
                          </a:solidFill>
                          <a:latin typeface="Comic Sans MS" panose="030F0702030302020204" pitchFamily="66" charset="0"/>
                        </a:rPr>
                        <a:t> complements to 100.</a:t>
                      </a:r>
                      <a:endParaRPr lang="en-GB" sz="1000" b="0" dirty="0" smtClean="0">
                        <a:solidFill>
                          <a:schemeClr val="bg1">
                            <a:lumMod val="50000"/>
                          </a:schemeClr>
                        </a:solidFill>
                        <a:latin typeface="Comic Sans MS" panose="030F0702030302020204" pitchFamily="66" charset="0"/>
                      </a:endParaRPr>
                    </a:p>
                    <a:p>
                      <a:pPr marL="171450" indent="-171450">
                        <a:buFont typeface="Arial" panose="020B0604020202020204" pitchFamily="34" charset="0"/>
                        <a:buChar char="•"/>
                      </a:pPr>
                      <a:r>
                        <a:rPr lang="en-GB" sz="1000" b="0" dirty="0" smtClean="0">
                          <a:latin typeface="Comic Sans MS" panose="030F0702030302020204" pitchFamily="66" charset="0"/>
                        </a:rPr>
                        <a:t>Add</a:t>
                      </a:r>
                      <a:r>
                        <a:rPr lang="en-GB" sz="1000" b="0" baseline="0" dirty="0" smtClean="0">
                          <a:latin typeface="Comic Sans MS" panose="030F0702030302020204" pitchFamily="66" charset="0"/>
                        </a:rPr>
                        <a:t> and subtract numbers with up to 3-digits, using formal written method of columnar addition and subtraction.</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Add and subtract up to 3-digit numbers using columnar methods.</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Manipulate the additive relationship; understand the inverse relationship between addition and subtraction, and how both relate to the part-part-whole structure; understand and use the commutative property of addition, and understand the related property for subtraction.</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69660">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2392680">
                <a:tc rowSpan="2">
                  <a:txBody>
                    <a:bodyPr/>
                    <a:lstStyle/>
                    <a:p>
                      <a:r>
                        <a:rPr lang="en-GB" sz="1400" b="0" i="0" baseline="0" dirty="0" smtClean="0">
                          <a:latin typeface="Comic Sans MS" panose="030F0702030302020204" pitchFamily="66" charset="0"/>
                        </a:rPr>
                        <a:t>Add two/three 2-/3-digit numbers</a:t>
                      </a:r>
                    </a:p>
                    <a:p>
                      <a:endParaRPr lang="en-GB" sz="1400" b="0" i="0" baseline="0" dirty="0" smtClean="0">
                        <a:latin typeface="Comic Sans MS" panose="030F0702030302020204" pitchFamily="66" charset="0"/>
                      </a:endParaRPr>
                    </a:p>
                    <a:p>
                      <a:r>
                        <a:rPr lang="en-GB" sz="1400" b="0" i="0" baseline="0" dirty="0" smtClean="0">
                          <a:latin typeface="Comic Sans MS" panose="030F0702030302020204" pitchFamily="66" charset="0"/>
                        </a:rPr>
                        <a:t>Column addition with regrouping</a:t>
                      </a: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Comic Sans MS" panose="030F0702030302020204" pitchFamily="66" charset="0"/>
                        </a:rPr>
                        <a:t>47 + 25</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Model using place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value counters.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Start with the ones.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Exchange 10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counters from one column for one counter in the next column.</a:t>
                      </a:r>
                      <a:endParaRPr lang="en-GB" sz="1200" b="0" dirty="0" smtClean="0">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cap="none" normalizeH="0" baseline="0" dirty="0" smtClean="0">
                          <a:ln>
                            <a:noFill/>
                          </a:ln>
                          <a:solidFill>
                            <a:schemeClr val="tx1"/>
                          </a:solidFill>
                          <a:effectLst/>
                          <a:latin typeface="Comic Sans MS" panose="030F0702030302020204" pitchFamily="66" charset="0"/>
                        </a:rPr>
                        <a:t>“I’ve got more </a:t>
                      </a:r>
                      <a:r>
                        <a:rPr kumimoji="0" lang="en-GB" sz="1200" b="0" i="0" u="none" strike="noStrike" cap="none" normalizeH="0" baseline="0" dirty="0" smtClean="0">
                          <a:ln>
                            <a:noFill/>
                          </a:ln>
                          <a:solidFill>
                            <a:schemeClr val="tx1"/>
                          </a:solidFill>
                          <a:effectLst/>
                          <a:latin typeface="Comic Sans MS" panose="030F0702030302020204" pitchFamily="66" charset="0"/>
                        </a:rPr>
                        <a:t>than 9  ___ here so I must exchange 10 ___ for 1 ___.”</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omic Sans MS" panose="030F0702030302020204" pitchFamily="66" charset="0"/>
                        </a:rPr>
                        <a:t>Children</a:t>
                      </a:r>
                      <a:r>
                        <a:rPr lang="en-GB" sz="1200" baseline="0" dirty="0" smtClean="0">
                          <a:latin typeface="Comic Sans MS" panose="030F0702030302020204" pitchFamily="66" charset="0"/>
                        </a:rPr>
                        <a:t> can draw a pictorial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latin typeface="Comic Sans MS" panose="030F0702030302020204" pitchFamily="66" charset="0"/>
                        </a:rPr>
                        <a:t>representation of the columns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latin typeface="Comic Sans MS" panose="030F0702030302020204" pitchFamily="66" charset="0"/>
                        </a:rPr>
                        <a:t>and place value counters.</a:t>
                      </a:r>
                    </a:p>
                    <a:p>
                      <a:pPr algn="l"/>
                      <a:endParaRPr lang="en-GB" sz="140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smtClean="0">
                          <a:ln>
                            <a:noFill/>
                          </a:ln>
                          <a:solidFill>
                            <a:schemeClr val="tx1"/>
                          </a:solidFill>
                          <a:effectLst/>
                          <a:latin typeface="Comic Sans MS" panose="030F0702030302020204" pitchFamily="66" charset="0"/>
                        </a:rPr>
                        <a:t>47 + 25</a:t>
                      </a:r>
                    </a:p>
                    <a:p>
                      <a:pPr algn="l"/>
                      <a:endParaRPr lang="en-GB" sz="1800" dirty="0" smtClean="0">
                        <a:latin typeface="Comic Sans MS" panose="030F0702030302020204" pitchFamily="66" charset="0"/>
                      </a:endParaRPr>
                    </a:p>
                    <a:p>
                      <a:pPr algn="l"/>
                      <a:endParaRPr lang="en-GB" sz="1800" dirty="0" smtClean="0">
                        <a:latin typeface="Comic Sans MS" panose="030F0702030302020204" pitchFamily="66" charset="0"/>
                      </a:endParaRPr>
                    </a:p>
                    <a:p>
                      <a:pPr algn="l"/>
                      <a:endParaRPr lang="en-GB" sz="1800" dirty="0" smtClean="0">
                        <a:latin typeface="Comic Sans MS" panose="030F0702030302020204" pitchFamily="66" charset="0"/>
                      </a:endParaRPr>
                    </a:p>
                    <a:p>
                      <a:pPr algn="l"/>
                      <a:endParaRPr lang="en-GB" sz="1800" dirty="0" smtClean="0">
                        <a:latin typeface="Comic Sans MS" panose="030F0702030302020204" pitchFamily="66" charset="0"/>
                      </a:endParaRPr>
                    </a:p>
                    <a:p>
                      <a:r>
                        <a:rPr lang="en-GB" sz="1400" dirty="0" smtClean="0">
                          <a:latin typeface="Comic Sans MS" panose="030F0702030302020204" pitchFamily="66" charset="0"/>
                        </a:rPr>
                        <a:t>Moving to    </a:t>
                      </a:r>
                      <a:r>
                        <a:rPr lang="en-GB" sz="1400" u="none" baseline="0" dirty="0" smtClean="0">
                          <a:latin typeface="Comic Sans MS" panose="030F0702030302020204" pitchFamily="66" charset="0"/>
                        </a:rPr>
                        <a:t>4 7</a:t>
                      </a:r>
                    </a:p>
                    <a:p>
                      <a:r>
                        <a:rPr lang="en-GB" sz="1400" u="none" baseline="0" dirty="0" smtClean="0">
                          <a:latin typeface="Comic Sans MS" panose="030F0702030302020204" pitchFamily="66" charset="0"/>
                        </a:rPr>
                        <a:t>                 </a:t>
                      </a:r>
                      <a:r>
                        <a:rPr lang="en-GB" sz="1400" u="sng" baseline="0" dirty="0" smtClean="0">
                          <a:latin typeface="Comic Sans MS" panose="030F0702030302020204" pitchFamily="66" charset="0"/>
                        </a:rPr>
                        <a:t>+ 2 5</a:t>
                      </a:r>
                    </a:p>
                    <a:p>
                      <a:r>
                        <a:rPr lang="en-GB" sz="1400" u="none" baseline="0" dirty="0" smtClean="0">
                          <a:latin typeface="Comic Sans MS" panose="030F0702030302020204" pitchFamily="66" charset="0"/>
                        </a:rPr>
                        <a:t>                    7 2</a:t>
                      </a:r>
                    </a:p>
                    <a:p>
                      <a:pPr algn="l"/>
                      <a:endParaRPr lang="en-GB" sz="1400" dirty="0" smtClean="0">
                        <a:latin typeface="Comic Sans MS" panose="030F0702030302020204" pitchFamily="66" charset="0"/>
                      </a:endParaRPr>
                    </a:p>
                  </a:txBody>
                  <a:tcPr/>
                </a:tc>
                <a:extLst>
                  <a:ext uri="{0D108BD9-81ED-4DB2-BD59-A6C34878D82A}">
                    <a16:rowId xmlns:a16="http://schemas.microsoft.com/office/drawing/2014/main" val="10002"/>
                  </a:ext>
                </a:extLst>
              </a:tr>
              <a:tr h="2392680">
                <a:tc vMerge="1">
                  <a:txBody>
                    <a:bodyPr/>
                    <a:lstStyle/>
                    <a:p>
                      <a:endParaRPr lang="en-GB"/>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1800" b="0" i="0" u="none" strike="noStrike" cap="none" normalizeH="0" baseline="0" dirty="0" smtClean="0">
                          <a:ln>
                            <a:noFill/>
                          </a:ln>
                          <a:solidFill>
                            <a:schemeClr val="tx1"/>
                          </a:solidFill>
                          <a:effectLst/>
                          <a:latin typeface="Comic Sans MS" panose="030F0702030302020204" pitchFamily="66" charset="0"/>
                        </a:rPr>
                        <a:t>146 + 527</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Model using place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value counters.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Start with the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ones. Exchange 10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counters from one column for one counter in the next column.  </a:t>
                      </a:r>
                      <a:endParaRPr lang="en-GB" sz="1200" b="0" dirty="0" smtClean="0">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cap="none" normalizeH="0" baseline="0" dirty="0" smtClean="0">
                          <a:ln>
                            <a:noFill/>
                          </a:ln>
                          <a:solidFill>
                            <a:schemeClr val="tx1"/>
                          </a:solidFill>
                          <a:effectLst/>
                          <a:latin typeface="Comic Sans MS" panose="030F0702030302020204" pitchFamily="66" charset="0"/>
                        </a:rPr>
                        <a:t>“I’ve got more </a:t>
                      </a:r>
                      <a:r>
                        <a:rPr kumimoji="0" lang="en-GB" sz="1200" b="0" i="0" u="none" strike="noStrike" cap="none" normalizeH="0" baseline="0" dirty="0" smtClean="0">
                          <a:ln>
                            <a:noFill/>
                          </a:ln>
                          <a:solidFill>
                            <a:schemeClr val="tx1"/>
                          </a:solidFill>
                          <a:effectLst/>
                          <a:latin typeface="Comic Sans MS" panose="030F0702030302020204" pitchFamily="66" charset="0"/>
                        </a:rPr>
                        <a:t>than 9  ___ here so I must exchange 10 ___ for 1 ___.”</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omic Sans MS" panose="030F0702030302020204" pitchFamily="66" charset="0"/>
                        </a:rPr>
                        <a:t>Children</a:t>
                      </a:r>
                      <a:r>
                        <a:rPr lang="en-GB" sz="1200" baseline="0" dirty="0" smtClean="0">
                          <a:latin typeface="Comic Sans MS" panose="030F0702030302020204" pitchFamily="66" charset="0"/>
                        </a:rPr>
                        <a:t> can draw a pictorial representation of the columns and place value counters.</a:t>
                      </a:r>
                    </a:p>
                    <a:p>
                      <a:pPr algn="l"/>
                      <a:endParaRPr kumimoji="0" lang="en-GB"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smtClean="0">
                          <a:ln>
                            <a:noFill/>
                          </a:ln>
                          <a:solidFill>
                            <a:schemeClr val="tx1"/>
                          </a:solidFill>
                          <a:effectLst/>
                          <a:latin typeface="Comic Sans MS" panose="030F0702030302020204" pitchFamily="66" charset="0"/>
                        </a:rPr>
                        <a:t>146 + 527</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u="none" baseline="0" dirty="0" smtClean="0">
                        <a:latin typeface="Comic Sans MS" panose="030F0702030302020204" pitchFamily="66" charset="0"/>
                      </a:endParaRPr>
                    </a:p>
                    <a:p>
                      <a:r>
                        <a:rPr lang="en-GB" sz="1400" u="none" baseline="0" dirty="0" smtClean="0">
                          <a:latin typeface="Comic Sans MS" panose="030F0702030302020204" pitchFamily="66" charset="0"/>
                        </a:rPr>
                        <a:t>    1 4 6</a:t>
                      </a:r>
                    </a:p>
                    <a:p>
                      <a:r>
                        <a:rPr lang="en-GB" sz="1400" u="none" baseline="0" dirty="0" smtClean="0">
                          <a:latin typeface="Comic Sans MS" panose="030F0702030302020204" pitchFamily="66" charset="0"/>
                        </a:rPr>
                        <a:t> </a:t>
                      </a:r>
                      <a:r>
                        <a:rPr lang="en-GB" sz="1400" u="sng" baseline="0" dirty="0" smtClean="0">
                          <a:latin typeface="Comic Sans MS" panose="030F0702030302020204" pitchFamily="66" charset="0"/>
                        </a:rPr>
                        <a:t>+ 5 2 7</a:t>
                      </a:r>
                    </a:p>
                    <a:p>
                      <a:r>
                        <a:rPr lang="en-GB" sz="1400" u="none" baseline="0" dirty="0" smtClean="0">
                          <a:latin typeface="Comic Sans MS" panose="030F0702030302020204" pitchFamily="66" charset="0"/>
                        </a:rPr>
                        <a:t>    6 7 3</a:t>
                      </a:r>
                    </a:p>
                    <a:p>
                      <a:r>
                        <a:rPr lang="en-GB" sz="1400" u="none" baseline="0" dirty="0" smtClean="0">
                          <a:latin typeface="Comic Sans MS" panose="030F0702030302020204" pitchFamily="66" charset="0"/>
                        </a:rPr>
                        <a:t>        </a:t>
                      </a:r>
                    </a:p>
                    <a:p>
                      <a:endParaRPr lang="en-GB" sz="1400" u="none" baseline="0" dirty="0" smtClean="0">
                        <a:latin typeface="Comic Sans MS" panose="030F0702030302020204" pitchFamily="66" charset="0"/>
                      </a:endParaRPr>
                    </a:p>
                  </a:txBody>
                  <a:tcPr/>
                </a:tc>
                <a:extLst>
                  <a:ext uri="{0D108BD9-81ED-4DB2-BD59-A6C34878D82A}">
                    <a16:rowId xmlns:a16="http://schemas.microsoft.com/office/drawing/2014/main" val="3342748237"/>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27" name="Picture 26"/>
          <p:cNvPicPr>
            <a:picLocks noChangeAspect="1"/>
          </p:cNvPicPr>
          <p:nvPr/>
        </p:nvPicPr>
        <p:blipFill rotWithShape="1">
          <a:blip r:embed="rId3"/>
          <a:srcRect l="43209" t="20284" r="25784" b="38103"/>
          <a:stretch/>
        </p:blipFill>
        <p:spPr>
          <a:xfrm>
            <a:off x="3575714" y="1993538"/>
            <a:ext cx="1429365" cy="1078475"/>
          </a:xfrm>
          <a:prstGeom prst="rect">
            <a:avLst/>
          </a:prstGeom>
        </p:spPr>
      </p:pic>
      <p:sp>
        <p:nvSpPr>
          <p:cNvPr id="28" name="TextBox 27"/>
          <p:cNvSpPr txBox="1"/>
          <p:nvPr/>
        </p:nvSpPr>
        <p:spPr>
          <a:xfrm>
            <a:off x="8563419" y="2333349"/>
            <a:ext cx="1571897" cy="738664"/>
          </a:xfrm>
          <a:prstGeom prst="rect">
            <a:avLst/>
          </a:prstGeom>
          <a:noFill/>
        </p:spPr>
        <p:txBody>
          <a:bodyPr wrap="square" rtlCol="0">
            <a:spAutoFit/>
          </a:bodyPr>
          <a:lstStyle/>
          <a:p>
            <a:r>
              <a:rPr lang="en-GB" sz="1400" dirty="0">
                <a:latin typeface="Comic Sans MS" panose="030F0702030302020204" pitchFamily="66" charset="0"/>
              </a:rPr>
              <a:t> </a:t>
            </a:r>
            <a:r>
              <a:rPr lang="en-GB" sz="1400" dirty="0" smtClean="0">
                <a:latin typeface="Comic Sans MS" panose="030F0702030302020204" pitchFamily="66" charset="0"/>
              </a:rPr>
              <a:t>   40 </a:t>
            </a:r>
            <a:r>
              <a:rPr lang="en-GB" sz="1400" dirty="0">
                <a:latin typeface="Comic Sans MS" panose="030F0702030302020204" pitchFamily="66" charset="0"/>
              </a:rPr>
              <a:t>+ 7                 </a:t>
            </a:r>
          </a:p>
          <a:p>
            <a:r>
              <a:rPr lang="en-GB" sz="1400" dirty="0">
                <a:latin typeface="Comic Sans MS" panose="030F0702030302020204" pitchFamily="66" charset="0"/>
              </a:rPr>
              <a:t> </a:t>
            </a:r>
            <a:r>
              <a:rPr lang="en-GB" sz="1400" u="sng" dirty="0">
                <a:latin typeface="Comic Sans MS" panose="030F0702030302020204" pitchFamily="66" charset="0"/>
              </a:rPr>
              <a:t>+ 20 + 5</a:t>
            </a:r>
          </a:p>
          <a:p>
            <a:r>
              <a:rPr lang="en-GB" sz="1400" dirty="0">
                <a:latin typeface="Comic Sans MS" panose="030F0702030302020204" pitchFamily="66" charset="0"/>
              </a:rPr>
              <a:t>   60 + 12 = 72</a:t>
            </a:r>
            <a:endParaRPr lang="en-GB" sz="1400" dirty="0"/>
          </a:p>
        </p:txBody>
      </p:sp>
      <p:pic>
        <p:nvPicPr>
          <p:cNvPr id="29" name="Picture 28"/>
          <p:cNvPicPr>
            <a:picLocks noChangeAspect="1"/>
          </p:cNvPicPr>
          <p:nvPr/>
        </p:nvPicPr>
        <p:blipFill rotWithShape="1">
          <a:blip r:embed="rId3"/>
          <a:srcRect l="43209" t="20284" r="25784" b="38103"/>
          <a:stretch/>
        </p:blipFill>
        <p:spPr>
          <a:xfrm>
            <a:off x="5211515" y="2669254"/>
            <a:ext cx="1429365" cy="1078475"/>
          </a:xfrm>
          <a:prstGeom prst="rect">
            <a:avLst/>
          </a:prstGeom>
        </p:spPr>
      </p:pic>
      <p:cxnSp>
        <p:nvCxnSpPr>
          <p:cNvPr id="31" name="Straight Connector 30"/>
          <p:cNvCxnSpPr/>
          <p:nvPr/>
        </p:nvCxnSpPr>
        <p:spPr>
          <a:xfrm flipV="1">
            <a:off x="5242193" y="3312384"/>
            <a:ext cx="1371391" cy="3214"/>
          </a:xfrm>
          <a:prstGeom prst="line">
            <a:avLst/>
          </a:prstGeom>
          <a:ln w="31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V="1">
            <a:off x="5236613" y="3730867"/>
            <a:ext cx="1371391" cy="321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V="1">
            <a:off x="5242193" y="4057723"/>
            <a:ext cx="1371391" cy="321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5405969" y="3730867"/>
            <a:ext cx="2593511" cy="369332"/>
          </a:xfrm>
          <a:prstGeom prst="rect">
            <a:avLst/>
          </a:prstGeom>
          <a:noFill/>
        </p:spPr>
        <p:txBody>
          <a:bodyPr wrap="square" rtlCol="0">
            <a:spAutoFit/>
          </a:bodyPr>
          <a:lstStyle/>
          <a:p>
            <a:r>
              <a:rPr lang="en-GB" dirty="0" smtClean="0">
                <a:latin typeface="Comic Sans MS" panose="030F0702030302020204" pitchFamily="66" charset="0"/>
              </a:rPr>
              <a:t>7       2</a:t>
            </a:r>
            <a:endParaRPr lang="en-GB" dirty="0">
              <a:latin typeface="Comic Sans MS" panose="030F0702030302020204" pitchFamily="66" charset="0"/>
            </a:endParaRPr>
          </a:p>
        </p:txBody>
      </p:sp>
      <p:sp>
        <p:nvSpPr>
          <p:cNvPr id="35" name="Oval 34"/>
          <p:cNvSpPr/>
          <p:nvPr/>
        </p:nvSpPr>
        <p:spPr>
          <a:xfrm>
            <a:off x="5433265" y="4125871"/>
            <a:ext cx="127597" cy="131388"/>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p:cNvSpPr txBox="1"/>
          <p:nvPr/>
        </p:nvSpPr>
        <p:spPr>
          <a:xfrm>
            <a:off x="6718861" y="2789670"/>
            <a:ext cx="1881506" cy="1569660"/>
          </a:xfrm>
          <a:prstGeom prst="rect">
            <a:avLst/>
          </a:prstGeom>
          <a:noFill/>
        </p:spPr>
        <p:txBody>
          <a:bodyPr wrap="square" rtlCol="0">
            <a:spAutoFit/>
          </a:bodyPr>
          <a:lstStyle/>
          <a:p>
            <a:r>
              <a:rPr lang="en-GB" sz="1200" dirty="0">
                <a:latin typeface="Comic Sans MS" panose="030F0702030302020204" pitchFamily="66" charset="0"/>
              </a:rPr>
              <a:t>They should record the exchanging </a:t>
            </a:r>
            <a:r>
              <a:rPr lang="en-GB" sz="1200" b="1" dirty="0">
                <a:latin typeface="Comic Sans MS" panose="030F0702030302020204" pitchFamily="66" charset="0"/>
              </a:rPr>
              <a:t>underneath</a:t>
            </a:r>
            <a:r>
              <a:rPr lang="en-GB" sz="1200" dirty="0">
                <a:latin typeface="Comic Sans MS" panose="030F0702030302020204" pitchFamily="66" charset="0"/>
              </a:rPr>
              <a:t> the line.</a:t>
            </a:r>
          </a:p>
          <a:p>
            <a:pPr lvl="0" fontAlgn="base">
              <a:spcBef>
                <a:spcPct val="0"/>
              </a:spcBef>
              <a:spcAft>
                <a:spcPct val="0"/>
              </a:spcAft>
              <a:defRPr/>
            </a:pPr>
            <a:endParaRPr lang="en-US" sz="1200" dirty="0">
              <a:latin typeface="Comic Sans MS" panose="030F0702030302020204" pitchFamily="66" charset="0"/>
            </a:endParaRPr>
          </a:p>
          <a:p>
            <a:pPr lvl="0" fontAlgn="base">
              <a:spcBef>
                <a:spcPct val="0"/>
              </a:spcBef>
              <a:spcAft>
                <a:spcPct val="0"/>
              </a:spcAft>
              <a:defRPr/>
            </a:pPr>
            <a:r>
              <a:rPr lang="en-US" sz="1200" dirty="0">
                <a:latin typeface="Comic Sans MS" panose="030F0702030302020204" pitchFamily="66" charset="0"/>
              </a:rPr>
              <a:t>“I’ve got more </a:t>
            </a:r>
            <a:r>
              <a:rPr lang="en-GB" sz="1200" dirty="0">
                <a:latin typeface="Comic Sans MS" panose="030F0702030302020204" pitchFamily="66" charset="0"/>
              </a:rPr>
              <a:t>than 9  ___ here so I must exchange 10 ___ for 1 </a:t>
            </a:r>
            <a:r>
              <a:rPr lang="en-GB" sz="1200" dirty="0" smtClean="0">
                <a:latin typeface="Comic Sans MS" panose="030F0702030302020204" pitchFamily="66" charset="0"/>
              </a:rPr>
              <a:t>___.”</a:t>
            </a:r>
            <a:endParaRPr lang="en-GB" sz="1200" dirty="0">
              <a:latin typeface="Comic Sans MS" panose="030F0702030302020204" pitchFamily="66" charset="0"/>
            </a:endParaRPr>
          </a:p>
        </p:txBody>
      </p:sp>
      <p:sp>
        <p:nvSpPr>
          <p:cNvPr id="37" name="TextBox 36"/>
          <p:cNvSpPr txBox="1"/>
          <p:nvPr/>
        </p:nvSpPr>
        <p:spPr>
          <a:xfrm>
            <a:off x="9586750" y="3901300"/>
            <a:ext cx="244698" cy="261610"/>
          </a:xfrm>
          <a:prstGeom prst="rect">
            <a:avLst/>
          </a:prstGeom>
          <a:noFill/>
        </p:spPr>
        <p:txBody>
          <a:bodyPr wrap="square" rtlCol="0">
            <a:spAutoFit/>
          </a:bodyPr>
          <a:lstStyle/>
          <a:p>
            <a:r>
              <a:rPr lang="en-GB" sz="1050" dirty="0" smtClean="0"/>
              <a:t>1</a:t>
            </a:r>
            <a:endParaRPr lang="en-GB" sz="1050" dirty="0"/>
          </a:p>
        </p:txBody>
      </p:sp>
      <p:sp>
        <p:nvSpPr>
          <p:cNvPr id="38" name="TextBox 37"/>
          <p:cNvSpPr txBox="1"/>
          <p:nvPr/>
        </p:nvSpPr>
        <p:spPr>
          <a:xfrm>
            <a:off x="10261431" y="2004840"/>
            <a:ext cx="1638424" cy="1569660"/>
          </a:xfrm>
          <a:prstGeom prst="rect">
            <a:avLst/>
          </a:prstGeom>
          <a:noFill/>
        </p:spPr>
        <p:txBody>
          <a:bodyPr wrap="square" rtlCol="0">
            <a:spAutoFit/>
          </a:bodyPr>
          <a:lstStyle/>
          <a:p>
            <a:r>
              <a:rPr lang="en-GB" sz="1200" dirty="0" smtClean="0">
                <a:latin typeface="Comic Sans MS" panose="030F0702030302020204" pitchFamily="66" charset="0"/>
              </a:rPr>
              <a:t>Continue to use the talk frame. </a:t>
            </a:r>
          </a:p>
          <a:p>
            <a:r>
              <a:rPr lang="en-GB" sz="1200" dirty="0" smtClean="0">
                <a:latin typeface="Comic Sans MS" panose="030F0702030302020204" pitchFamily="66" charset="0"/>
              </a:rPr>
              <a:t>Remind to line up digits of the same value.  They </a:t>
            </a:r>
            <a:r>
              <a:rPr lang="en-GB" sz="1200" dirty="0">
                <a:latin typeface="Comic Sans MS" panose="030F0702030302020204" pitchFamily="66" charset="0"/>
              </a:rPr>
              <a:t>should record the exchanging </a:t>
            </a:r>
            <a:r>
              <a:rPr lang="en-GB" sz="1200" b="1" dirty="0">
                <a:latin typeface="Comic Sans MS" panose="030F0702030302020204" pitchFamily="66" charset="0"/>
              </a:rPr>
              <a:t>underneath</a:t>
            </a:r>
            <a:r>
              <a:rPr lang="en-GB" sz="1200" dirty="0">
                <a:latin typeface="Comic Sans MS" panose="030F0702030302020204" pitchFamily="66" charset="0"/>
              </a:rPr>
              <a:t> the line</a:t>
            </a:r>
            <a:r>
              <a:rPr lang="en-GB" sz="1200" dirty="0" smtClean="0">
                <a:latin typeface="Comic Sans MS" panose="030F0702030302020204" pitchFamily="66" charset="0"/>
              </a:rPr>
              <a:t>.</a:t>
            </a:r>
            <a:endParaRPr lang="en-GB" sz="1200" dirty="0">
              <a:latin typeface="Comic Sans MS" panose="030F0702030302020204" pitchFamily="66" charset="0"/>
            </a:endParaRPr>
          </a:p>
        </p:txBody>
      </p:sp>
      <p:pic>
        <p:nvPicPr>
          <p:cNvPr id="39" name="Picture 38"/>
          <p:cNvPicPr>
            <a:picLocks noChangeAspect="1"/>
          </p:cNvPicPr>
          <p:nvPr/>
        </p:nvPicPr>
        <p:blipFill>
          <a:blip r:embed="rId4"/>
          <a:stretch>
            <a:fillRect/>
          </a:stretch>
        </p:blipFill>
        <p:spPr>
          <a:xfrm>
            <a:off x="3244082" y="4564392"/>
            <a:ext cx="1801941" cy="1045056"/>
          </a:xfrm>
          <a:prstGeom prst="rect">
            <a:avLst/>
          </a:prstGeom>
        </p:spPr>
      </p:pic>
      <p:pic>
        <p:nvPicPr>
          <p:cNvPr id="40" name="Picture 39"/>
          <p:cNvPicPr>
            <a:picLocks noChangeAspect="1"/>
          </p:cNvPicPr>
          <p:nvPr/>
        </p:nvPicPr>
        <p:blipFill>
          <a:blip r:embed="rId4"/>
          <a:stretch>
            <a:fillRect/>
          </a:stretch>
        </p:blipFill>
        <p:spPr>
          <a:xfrm>
            <a:off x="5182095" y="5175319"/>
            <a:ext cx="1801941" cy="1045056"/>
          </a:xfrm>
          <a:prstGeom prst="rect">
            <a:avLst/>
          </a:prstGeom>
        </p:spPr>
      </p:pic>
      <p:cxnSp>
        <p:nvCxnSpPr>
          <p:cNvPr id="41" name="Straight Connector 40"/>
          <p:cNvCxnSpPr/>
          <p:nvPr/>
        </p:nvCxnSpPr>
        <p:spPr>
          <a:xfrm>
            <a:off x="5222964" y="6193079"/>
            <a:ext cx="174742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V="1">
            <a:off x="5236612" y="5839627"/>
            <a:ext cx="1720128" cy="13900"/>
          </a:xfrm>
          <a:prstGeom prst="line">
            <a:avLst/>
          </a:prstGeom>
          <a:ln w="31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a:off x="5222964" y="6509252"/>
            <a:ext cx="174742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5359904" y="6180148"/>
            <a:ext cx="2593511" cy="369332"/>
          </a:xfrm>
          <a:prstGeom prst="rect">
            <a:avLst/>
          </a:prstGeom>
          <a:noFill/>
        </p:spPr>
        <p:txBody>
          <a:bodyPr wrap="square" rtlCol="0">
            <a:spAutoFit/>
          </a:bodyPr>
          <a:lstStyle/>
          <a:p>
            <a:r>
              <a:rPr lang="en-GB" dirty="0" smtClean="0">
                <a:latin typeface="Comic Sans MS" panose="030F0702030302020204" pitchFamily="66" charset="0"/>
              </a:rPr>
              <a:t>6      7       </a:t>
            </a:r>
            <a:r>
              <a:rPr lang="en-GB" dirty="0">
                <a:latin typeface="Comic Sans MS" panose="030F0702030302020204" pitchFamily="66" charset="0"/>
              </a:rPr>
              <a:t>3</a:t>
            </a:r>
          </a:p>
        </p:txBody>
      </p:sp>
      <p:sp>
        <p:nvSpPr>
          <p:cNvPr id="50" name="Oval 49"/>
          <p:cNvSpPr/>
          <p:nvPr/>
        </p:nvSpPr>
        <p:spPr>
          <a:xfrm>
            <a:off x="6004872" y="6573275"/>
            <a:ext cx="127597" cy="131388"/>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TextBox 50"/>
          <p:cNvSpPr txBox="1"/>
          <p:nvPr/>
        </p:nvSpPr>
        <p:spPr>
          <a:xfrm>
            <a:off x="7293205" y="5932415"/>
            <a:ext cx="1237164" cy="646331"/>
          </a:xfrm>
          <a:prstGeom prst="rect">
            <a:avLst/>
          </a:prstGeom>
          <a:noFill/>
        </p:spPr>
        <p:txBody>
          <a:bodyPr wrap="square" rtlCol="0">
            <a:spAutoFit/>
          </a:bodyPr>
          <a:lstStyle/>
          <a:p>
            <a:r>
              <a:rPr lang="en-GB" sz="1200" dirty="0" smtClean="0">
                <a:latin typeface="Comic Sans MS" panose="030F0702030302020204" pitchFamily="66" charset="0"/>
              </a:rPr>
              <a:t>See notes above for language etc.</a:t>
            </a:r>
            <a:endParaRPr lang="en-GB" sz="1200" dirty="0">
              <a:latin typeface="Comic Sans MS" panose="030F0702030302020204" pitchFamily="66" charset="0"/>
            </a:endParaRPr>
          </a:p>
        </p:txBody>
      </p:sp>
      <p:sp>
        <p:nvSpPr>
          <p:cNvPr id="52" name="TextBox 51"/>
          <p:cNvSpPr txBox="1"/>
          <p:nvPr/>
        </p:nvSpPr>
        <p:spPr>
          <a:xfrm>
            <a:off x="8935727" y="5437289"/>
            <a:ext cx="244698" cy="261610"/>
          </a:xfrm>
          <a:prstGeom prst="rect">
            <a:avLst/>
          </a:prstGeom>
          <a:noFill/>
        </p:spPr>
        <p:txBody>
          <a:bodyPr wrap="square" rtlCol="0">
            <a:spAutoFit/>
          </a:bodyPr>
          <a:lstStyle/>
          <a:p>
            <a:r>
              <a:rPr lang="en-GB" sz="1050" dirty="0" smtClean="0"/>
              <a:t>1</a:t>
            </a:r>
            <a:endParaRPr lang="en-GB" sz="1050" dirty="0"/>
          </a:p>
        </p:txBody>
      </p:sp>
      <p:sp>
        <p:nvSpPr>
          <p:cNvPr id="53" name="TextBox 52"/>
          <p:cNvSpPr txBox="1"/>
          <p:nvPr/>
        </p:nvSpPr>
        <p:spPr>
          <a:xfrm>
            <a:off x="9986281" y="4403787"/>
            <a:ext cx="1913574" cy="1938992"/>
          </a:xfrm>
          <a:prstGeom prst="rect">
            <a:avLst/>
          </a:prstGeom>
          <a:noFill/>
        </p:spPr>
        <p:txBody>
          <a:bodyPr wrap="square" rtlCol="0">
            <a:spAutoFit/>
          </a:bodyPr>
          <a:lstStyle/>
          <a:p>
            <a:pPr lvl="0"/>
            <a:r>
              <a:rPr lang="en-GB" sz="1200" dirty="0">
                <a:latin typeface="Comic Sans MS" panose="030F0702030302020204" pitchFamily="66" charset="0"/>
              </a:rPr>
              <a:t>Continue to </a:t>
            </a:r>
            <a:r>
              <a:rPr lang="en-GB" sz="1200" dirty="0" smtClean="0">
                <a:latin typeface="Comic Sans MS" panose="030F0702030302020204" pitchFamily="66" charset="0"/>
              </a:rPr>
              <a:t>use the </a:t>
            </a:r>
            <a:r>
              <a:rPr lang="en-GB" sz="1200" dirty="0">
                <a:latin typeface="Comic Sans MS" panose="030F0702030302020204" pitchFamily="66" charset="0"/>
              </a:rPr>
              <a:t>talk frame for exchanging and </a:t>
            </a:r>
            <a:r>
              <a:rPr lang="en-GB" sz="1200" b="1" dirty="0">
                <a:latin typeface="Comic Sans MS" panose="030F0702030302020204" pitchFamily="66" charset="0"/>
              </a:rPr>
              <a:t>reinforce ‘5 hundreds’, ‘2 tens’ and ‘7 ones’. </a:t>
            </a:r>
          </a:p>
          <a:p>
            <a:r>
              <a:rPr lang="en-GB" sz="1200" dirty="0" smtClean="0">
                <a:latin typeface="Comic Sans MS" panose="030F0702030302020204" pitchFamily="66" charset="0"/>
              </a:rPr>
              <a:t>Remind to line up digits of the same value.  </a:t>
            </a:r>
          </a:p>
          <a:p>
            <a:r>
              <a:rPr lang="en-GB" sz="1200" dirty="0" smtClean="0">
                <a:latin typeface="Comic Sans MS" panose="030F0702030302020204" pitchFamily="66" charset="0"/>
              </a:rPr>
              <a:t>They </a:t>
            </a:r>
            <a:r>
              <a:rPr lang="en-GB" sz="1200" dirty="0">
                <a:latin typeface="Comic Sans MS" panose="030F0702030302020204" pitchFamily="66" charset="0"/>
              </a:rPr>
              <a:t>should record the exchanging </a:t>
            </a:r>
            <a:r>
              <a:rPr lang="en-GB" sz="1200" b="1" dirty="0">
                <a:latin typeface="Comic Sans MS" panose="030F0702030302020204" pitchFamily="66" charset="0"/>
              </a:rPr>
              <a:t>underneath</a:t>
            </a:r>
            <a:r>
              <a:rPr lang="en-GB" sz="1200" dirty="0">
                <a:latin typeface="Comic Sans MS" panose="030F0702030302020204" pitchFamily="66" charset="0"/>
              </a:rPr>
              <a:t> the line</a:t>
            </a:r>
            <a:r>
              <a:rPr lang="en-GB" sz="1200" dirty="0" smtClean="0">
                <a:latin typeface="Comic Sans MS" panose="030F0702030302020204" pitchFamily="66" charset="0"/>
              </a:rPr>
              <a:t>.</a:t>
            </a:r>
            <a:endParaRPr lang="en-GB" sz="1200" dirty="0">
              <a:latin typeface="Comic Sans MS" panose="030F0702030302020204" pitchFamily="66" charset="0"/>
            </a:endParaRPr>
          </a:p>
        </p:txBody>
      </p:sp>
      <p:graphicFrame>
        <p:nvGraphicFramePr>
          <p:cNvPr id="54" name="Table 53"/>
          <p:cNvGraphicFramePr>
            <a:graphicFrameLocks noGrp="1"/>
          </p:cNvGraphicFramePr>
          <p:nvPr>
            <p:extLst>
              <p:ext uri="{D42A27DB-BD31-4B8C-83A1-F6EECF244321}">
                <p14:modId xmlns:p14="http://schemas.microsoft.com/office/powerpoint/2010/main" val="3277184387"/>
              </p:ext>
            </p:extLst>
          </p:nvPr>
        </p:nvGraphicFramePr>
        <p:xfrm>
          <a:off x="7237023" y="5088380"/>
          <a:ext cx="1121750" cy="597100"/>
        </p:xfrm>
        <a:graphic>
          <a:graphicData uri="http://schemas.openxmlformats.org/drawingml/2006/table">
            <a:tbl>
              <a:tblPr firstRow="1" bandRow="1">
                <a:tableStyleId>{5940675A-B579-460E-94D1-54222C63F5DA}</a:tableStyleId>
              </a:tblPr>
              <a:tblGrid>
                <a:gridCol w="560875">
                  <a:extLst>
                    <a:ext uri="{9D8B030D-6E8A-4147-A177-3AD203B41FA5}">
                      <a16:colId xmlns:a16="http://schemas.microsoft.com/office/drawing/2014/main" val="3339916372"/>
                    </a:ext>
                  </a:extLst>
                </a:gridCol>
                <a:gridCol w="560875">
                  <a:extLst>
                    <a:ext uri="{9D8B030D-6E8A-4147-A177-3AD203B41FA5}">
                      <a16:colId xmlns:a16="http://schemas.microsoft.com/office/drawing/2014/main" val="2374538323"/>
                    </a:ext>
                  </a:extLst>
                </a:gridCol>
              </a:tblGrid>
              <a:tr h="298550">
                <a:tc>
                  <a:txBody>
                    <a:bodyPr/>
                    <a:lstStyle/>
                    <a:p>
                      <a:pPr algn="ctr"/>
                      <a:r>
                        <a:rPr lang="en-GB" sz="1100" dirty="0" smtClean="0">
                          <a:latin typeface="Comic Sans MS" panose="030F0702030302020204" pitchFamily="66" charset="0"/>
                        </a:rPr>
                        <a:t>146</a:t>
                      </a:r>
                      <a:endParaRPr lang="en-GB" sz="1100" dirty="0">
                        <a:latin typeface="Comic Sans MS" panose="030F0702030302020204" pitchFamily="66" charset="0"/>
                      </a:endParaRPr>
                    </a:p>
                  </a:txBody>
                  <a:tcPr anchor="ctr"/>
                </a:tc>
                <a:tc>
                  <a:txBody>
                    <a:bodyPr/>
                    <a:lstStyle/>
                    <a:p>
                      <a:pPr algn="ctr"/>
                      <a:r>
                        <a:rPr lang="en-GB" sz="1100" dirty="0" smtClean="0">
                          <a:latin typeface="Comic Sans MS" panose="030F0702030302020204" pitchFamily="66" charset="0"/>
                        </a:rPr>
                        <a:t>527</a:t>
                      </a:r>
                      <a:endParaRPr lang="en-GB" sz="1100" dirty="0">
                        <a:latin typeface="Comic Sans MS" panose="030F0702030302020204" pitchFamily="66" charset="0"/>
                      </a:endParaRPr>
                    </a:p>
                  </a:txBody>
                  <a:tcPr anchor="ctr"/>
                </a:tc>
                <a:extLst>
                  <a:ext uri="{0D108BD9-81ED-4DB2-BD59-A6C34878D82A}">
                    <a16:rowId xmlns:a16="http://schemas.microsoft.com/office/drawing/2014/main" val="359893625"/>
                  </a:ext>
                </a:extLst>
              </a:tr>
              <a:tr h="298550">
                <a:tc gridSpan="2">
                  <a:txBody>
                    <a:bodyPr/>
                    <a:lstStyle/>
                    <a:p>
                      <a:endParaRPr lang="en-GB" sz="1100" dirty="0"/>
                    </a:p>
                  </a:txBody>
                  <a:tcPr/>
                </a:tc>
                <a:tc hMerge="1">
                  <a:txBody>
                    <a:bodyPr/>
                    <a:lstStyle/>
                    <a:p>
                      <a:endParaRPr lang="en-GB" dirty="0"/>
                    </a:p>
                  </a:txBody>
                  <a:tcPr/>
                </a:tc>
                <a:extLst>
                  <a:ext uri="{0D108BD9-81ED-4DB2-BD59-A6C34878D82A}">
                    <a16:rowId xmlns:a16="http://schemas.microsoft.com/office/drawing/2014/main" val="266569733"/>
                  </a:ext>
                </a:extLst>
              </a:tr>
            </a:tbl>
          </a:graphicData>
        </a:graphic>
      </p:graphicFrame>
      <p:graphicFrame>
        <p:nvGraphicFramePr>
          <p:cNvPr id="55" name="Table 54"/>
          <p:cNvGraphicFramePr>
            <a:graphicFrameLocks noGrp="1"/>
          </p:cNvGraphicFramePr>
          <p:nvPr>
            <p:extLst>
              <p:ext uri="{D42A27DB-BD31-4B8C-83A1-F6EECF244321}">
                <p14:modId xmlns:p14="http://schemas.microsoft.com/office/powerpoint/2010/main" val="2857503139"/>
              </p:ext>
            </p:extLst>
          </p:nvPr>
        </p:nvGraphicFramePr>
        <p:xfrm>
          <a:off x="7458891" y="2059325"/>
          <a:ext cx="1019444" cy="525420"/>
        </p:xfrm>
        <a:graphic>
          <a:graphicData uri="http://schemas.openxmlformats.org/drawingml/2006/table">
            <a:tbl>
              <a:tblPr firstRow="1" bandRow="1">
                <a:tableStyleId>{5940675A-B579-460E-94D1-54222C63F5DA}</a:tableStyleId>
              </a:tblPr>
              <a:tblGrid>
                <a:gridCol w="509722">
                  <a:extLst>
                    <a:ext uri="{9D8B030D-6E8A-4147-A177-3AD203B41FA5}">
                      <a16:colId xmlns:a16="http://schemas.microsoft.com/office/drawing/2014/main" val="3339916372"/>
                    </a:ext>
                  </a:extLst>
                </a:gridCol>
                <a:gridCol w="509722">
                  <a:extLst>
                    <a:ext uri="{9D8B030D-6E8A-4147-A177-3AD203B41FA5}">
                      <a16:colId xmlns:a16="http://schemas.microsoft.com/office/drawing/2014/main" val="2374538323"/>
                    </a:ext>
                  </a:extLst>
                </a:gridCol>
              </a:tblGrid>
              <a:tr h="244002">
                <a:tc>
                  <a:txBody>
                    <a:bodyPr/>
                    <a:lstStyle/>
                    <a:p>
                      <a:pPr algn="ctr"/>
                      <a:r>
                        <a:rPr lang="en-GB" sz="1100" dirty="0" smtClean="0">
                          <a:latin typeface="Comic Sans MS" panose="030F0702030302020204" pitchFamily="66" charset="0"/>
                        </a:rPr>
                        <a:t>47</a:t>
                      </a:r>
                      <a:endParaRPr lang="en-GB" sz="1100" dirty="0">
                        <a:latin typeface="Comic Sans MS" panose="030F0702030302020204" pitchFamily="66" charset="0"/>
                      </a:endParaRPr>
                    </a:p>
                  </a:txBody>
                  <a:tcPr anchor="ctr"/>
                </a:tc>
                <a:tc>
                  <a:txBody>
                    <a:bodyPr/>
                    <a:lstStyle/>
                    <a:p>
                      <a:pPr algn="ctr"/>
                      <a:r>
                        <a:rPr lang="en-GB" sz="1100" dirty="0" smtClean="0">
                          <a:latin typeface="Comic Sans MS" panose="030F0702030302020204" pitchFamily="66" charset="0"/>
                        </a:rPr>
                        <a:t>25</a:t>
                      </a:r>
                      <a:endParaRPr lang="en-GB" sz="1100" dirty="0">
                        <a:latin typeface="Comic Sans MS" panose="030F0702030302020204" pitchFamily="66" charset="0"/>
                      </a:endParaRPr>
                    </a:p>
                  </a:txBody>
                  <a:tcPr anchor="ctr"/>
                </a:tc>
                <a:extLst>
                  <a:ext uri="{0D108BD9-81ED-4DB2-BD59-A6C34878D82A}">
                    <a16:rowId xmlns:a16="http://schemas.microsoft.com/office/drawing/2014/main" val="359893625"/>
                  </a:ext>
                </a:extLst>
              </a:tr>
              <a:tr h="266340">
                <a:tc gridSpan="2">
                  <a:txBody>
                    <a:bodyPr/>
                    <a:lstStyle/>
                    <a:p>
                      <a:endParaRPr lang="en-GB" sz="1100" dirty="0"/>
                    </a:p>
                  </a:txBody>
                  <a:tcPr/>
                </a:tc>
                <a:tc hMerge="1">
                  <a:txBody>
                    <a:bodyPr/>
                    <a:lstStyle/>
                    <a:p>
                      <a:endParaRPr lang="en-GB" dirty="0"/>
                    </a:p>
                  </a:txBody>
                  <a:tcPr/>
                </a:tc>
                <a:extLst>
                  <a:ext uri="{0D108BD9-81ED-4DB2-BD59-A6C34878D82A}">
                    <a16:rowId xmlns:a16="http://schemas.microsoft.com/office/drawing/2014/main" val="266569733"/>
                  </a:ext>
                </a:extLst>
              </a:tr>
            </a:tbl>
          </a:graphicData>
        </a:graphic>
      </p:graphicFrame>
    </p:spTree>
    <p:extLst>
      <p:ext uri="{BB962C8B-B14F-4D97-AF65-F5344CB8AC3E}">
        <p14:creationId xmlns:p14="http://schemas.microsoft.com/office/powerpoint/2010/main" val="4192709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54541531"/>
              </p:ext>
            </p:extLst>
          </p:nvPr>
        </p:nvGraphicFramePr>
        <p:xfrm>
          <a:off x="241837" y="183612"/>
          <a:ext cx="11709755" cy="6233212"/>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57802">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Addition: YEAR 4</a:t>
                      </a:r>
                      <a:endParaRPr lang="en-GB" sz="2400" b="1" dirty="0">
                        <a:latin typeface="Comic Sans MS" panose="030F0702030302020204" pitchFamily="66" charset="0"/>
                      </a:endParaRPr>
                    </a:p>
                  </a:txBody>
                  <a:tcPr anchor="ctr">
                    <a:solidFill>
                      <a:schemeClr val="accent4">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573237">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4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dirty="0" smtClean="0">
                          <a:latin typeface="Comic Sans MS" panose="030F0702030302020204" pitchFamily="66" charset="0"/>
                        </a:rPr>
                        <a:t>Add</a:t>
                      </a:r>
                      <a:r>
                        <a:rPr lang="en-GB" sz="1000" b="0" baseline="0" dirty="0" smtClean="0">
                          <a:latin typeface="Comic Sans MS" panose="030F0702030302020204" pitchFamily="66" charset="0"/>
                        </a:rPr>
                        <a:t> and subtract numbers with up to 4-digits, using formal written method of columnar addition and subtraction where appropriate.</a:t>
                      </a:r>
                    </a:p>
                    <a:p>
                      <a:pPr marL="171450" indent="-171450">
                        <a:buFont typeface="Arial" panose="020B0604020202020204" pitchFamily="34" charset="0"/>
                        <a:buChar char="•"/>
                      </a:pPr>
                      <a:r>
                        <a:rPr lang="en-GB" sz="1000" b="0" dirty="0" smtClean="0">
                          <a:latin typeface="Comic Sans MS" panose="030F0702030302020204" pitchFamily="66" charset="0"/>
                        </a:rPr>
                        <a:t>Solve simple measure and money problems involving fractions and decimals to two decimal places</a:t>
                      </a:r>
                      <a:r>
                        <a:rPr lang="en-GB" sz="1000" b="0" baseline="0" dirty="0" smtClean="0">
                          <a:latin typeface="Comic Sans MS" panose="030F0702030302020204" pitchFamily="66" charset="0"/>
                        </a:rPr>
                        <a:t> (from fractions unit).</a:t>
                      </a:r>
                      <a:endParaRPr lang="en-GB" sz="1000" b="0"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504967">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3069574">
                <a:tc rowSpan="2">
                  <a:txBody>
                    <a:bodyPr/>
                    <a:lstStyle/>
                    <a:p>
                      <a:r>
                        <a:rPr lang="en-GB" sz="1400" b="0" i="0" baseline="0" dirty="0" smtClean="0">
                          <a:latin typeface="Comic Sans MS" panose="030F0702030302020204" pitchFamily="66" charset="0"/>
                        </a:rPr>
                        <a:t>Add numbers with up to 4-digits using a column method</a:t>
                      </a:r>
                    </a:p>
                    <a:p>
                      <a:endParaRPr lang="en-GB" sz="1400" b="0" i="0" baseline="0" dirty="0" smtClean="0">
                        <a:latin typeface="Comic Sans MS" panose="030F0702030302020204" pitchFamily="66" charset="0"/>
                      </a:endParaRPr>
                    </a:p>
                    <a:p>
                      <a:r>
                        <a:rPr lang="en-GB" sz="1400" b="0" i="1" baseline="0" dirty="0" smtClean="0">
                          <a:latin typeface="Comic Sans MS" panose="030F0702030302020204" pitchFamily="66" charset="0"/>
                        </a:rPr>
                        <a:t>Relate to money and measures</a:t>
                      </a:r>
                    </a:p>
                    <a:p>
                      <a:endParaRPr lang="en-GB" sz="1400" b="0" i="0" baseline="0" dirty="0" smtClean="0">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1" u="none" strike="noStrike" cap="none" normalizeH="0" baseline="0" dirty="0" smtClean="0">
                          <a:ln>
                            <a:noFill/>
                          </a:ln>
                          <a:solidFill>
                            <a:schemeClr val="tx1"/>
                          </a:solidFill>
                          <a:effectLst/>
                          <a:latin typeface="Comic Sans MS" panose="030F0702030302020204" pitchFamily="66" charset="0"/>
                        </a:rPr>
                        <a:t>Include adding more than 2 numbers</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1"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lang="en-GB" sz="1400" i="1" dirty="0" smtClean="0">
                          <a:latin typeface="Comic Sans MS" panose="030F0702030302020204" pitchFamily="66" charset="0"/>
                        </a:rPr>
                        <a:t>Move</a:t>
                      </a:r>
                      <a:r>
                        <a:rPr lang="en-GB" sz="1400" i="1" baseline="0" dirty="0" smtClean="0">
                          <a:latin typeface="Comic Sans MS" panose="030F0702030302020204" pitchFamily="66" charset="0"/>
                        </a:rPr>
                        <a:t> to selecting numbers when more than 1 exchange is necessary</a:t>
                      </a:r>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0" i="0" u="none" strike="noStrike" cap="none" normalizeH="0" baseline="0" dirty="0" smtClean="0">
                          <a:ln>
                            <a:noFill/>
                          </a:ln>
                          <a:solidFill>
                            <a:schemeClr val="tx1"/>
                          </a:solidFill>
                          <a:effectLst/>
                          <a:latin typeface="Comic Sans MS" panose="030F0702030302020204" pitchFamily="66" charset="0"/>
                        </a:rPr>
                        <a:t>3146 + 1527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Model using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place value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counters.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Start with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the ones.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Exchange 10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counters from one column for one counter in the next column.</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0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“I’ve got more </a:t>
                      </a:r>
                      <a:r>
                        <a:rPr kumimoji="0" lang="en-GB" sz="1400" b="0" i="0" u="none" strike="noStrike" cap="none" normalizeH="0" baseline="0" dirty="0" smtClean="0">
                          <a:ln>
                            <a:noFill/>
                          </a:ln>
                          <a:solidFill>
                            <a:schemeClr val="tx1"/>
                          </a:solidFill>
                          <a:effectLst/>
                          <a:latin typeface="Comic Sans MS" panose="030F0702030302020204" pitchFamily="66" charset="0"/>
                        </a:rPr>
                        <a:t>than 9  ___ here so I must exchange 10 ___ for 1 ___.”</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Children</a:t>
                      </a:r>
                      <a:r>
                        <a:rPr lang="en-GB" sz="1400" baseline="0" dirty="0" smtClean="0">
                          <a:latin typeface="Comic Sans MS" panose="030F0702030302020204" pitchFamily="66" charset="0"/>
                        </a:rPr>
                        <a:t> can draw a pictorial representation of the columns and place value counters.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r>
                        <a:rPr lang="en-GB" sz="1400" dirty="0" smtClean="0">
                          <a:latin typeface="Comic Sans MS" panose="030F0702030302020204" pitchFamily="66" charset="0"/>
                        </a:rPr>
                        <a:t>They should record the exchanging </a:t>
                      </a:r>
                      <a:r>
                        <a:rPr lang="en-GB" sz="1400" b="1" dirty="0" smtClean="0">
                          <a:latin typeface="Comic Sans MS" panose="030F0702030302020204" pitchFamily="66" charset="0"/>
                        </a:rPr>
                        <a:t>underneath</a:t>
                      </a:r>
                      <a:r>
                        <a:rPr lang="en-GB" sz="1400" dirty="0" smtClean="0">
                          <a:latin typeface="Comic Sans MS" panose="030F0702030302020204" pitchFamily="66" charset="0"/>
                        </a:rPr>
                        <a:t> the line.</a:t>
                      </a:r>
                    </a:p>
                    <a:p>
                      <a:pPr lvl="0" fontAlgn="base">
                        <a:spcBef>
                          <a:spcPct val="0"/>
                        </a:spcBef>
                        <a:spcAft>
                          <a:spcPct val="0"/>
                        </a:spcAft>
                        <a:defRPr/>
                      </a:pPr>
                      <a:endParaRPr lang="en-US" sz="1400" dirty="0" smtClean="0">
                        <a:latin typeface="Comic Sans MS" panose="030F0702030302020204" pitchFamily="66" charset="0"/>
                      </a:endParaRPr>
                    </a:p>
                    <a:p>
                      <a:pPr lvl="0" fontAlgn="base">
                        <a:spcBef>
                          <a:spcPct val="0"/>
                        </a:spcBef>
                        <a:spcAft>
                          <a:spcPct val="0"/>
                        </a:spcAft>
                        <a:defRPr/>
                      </a:pPr>
                      <a:r>
                        <a:rPr lang="en-US" sz="1400" dirty="0" smtClean="0">
                          <a:latin typeface="Comic Sans MS" panose="030F0702030302020204" pitchFamily="66" charset="0"/>
                        </a:rPr>
                        <a:t>“I’ve got more </a:t>
                      </a:r>
                      <a:r>
                        <a:rPr lang="en-GB" sz="1400" dirty="0" smtClean="0">
                          <a:latin typeface="Comic Sans MS" panose="030F0702030302020204" pitchFamily="66" charset="0"/>
                        </a:rPr>
                        <a:t>than 9  ___ here so I must exchange 10 ___ for 1 ___.”</a:t>
                      </a: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smtClean="0">
                          <a:ln>
                            <a:noFill/>
                          </a:ln>
                          <a:solidFill>
                            <a:schemeClr val="tx1"/>
                          </a:solidFill>
                          <a:effectLst/>
                          <a:latin typeface="Comic Sans MS" panose="030F0702030302020204" pitchFamily="66" charset="0"/>
                        </a:rPr>
                        <a:t>3146 + 1527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cap="none" normalizeH="0" baseline="0" dirty="0" smtClean="0">
                        <a:ln>
                          <a:noFill/>
                        </a:ln>
                        <a:solidFill>
                          <a:schemeClr val="tx1"/>
                        </a:solidFill>
                        <a:effectLst/>
                        <a:latin typeface="Comic Sans MS" panose="030F0702030302020204" pitchFamily="66" charset="0"/>
                      </a:endParaRPr>
                    </a:p>
                    <a:p>
                      <a:r>
                        <a:rPr lang="en-GB" sz="1400" u="none" baseline="0" dirty="0" smtClean="0">
                          <a:latin typeface="Comic Sans MS" panose="030F0702030302020204" pitchFamily="66" charset="0"/>
                        </a:rPr>
                        <a:t>   3 1 4 6</a:t>
                      </a:r>
                    </a:p>
                    <a:p>
                      <a:r>
                        <a:rPr lang="en-GB" sz="1400" u="none" baseline="0" dirty="0" smtClean="0">
                          <a:latin typeface="Comic Sans MS" panose="030F0702030302020204" pitchFamily="66" charset="0"/>
                        </a:rPr>
                        <a:t> </a:t>
                      </a:r>
                      <a:r>
                        <a:rPr lang="en-GB" sz="1400" u="sng" baseline="0" dirty="0" smtClean="0">
                          <a:latin typeface="Comic Sans MS" panose="030F0702030302020204" pitchFamily="66" charset="0"/>
                        </a:rPr>
                        <a:t>+ 1 5 2 7</a:t>
                      </a:r>
                    </a:p>
                    <a:p>
                      <a:r>
                        <a:rPr lang="en-GB" sz="1400" u="none" baseline="0" dirty="0" smtClean="0">
                          <a:latin typeface="Comic Sans MS" panose="030F0702030302020204" pitchFamily="66" charset="0"/>
                        </a:rPr>
                        <a:t>   4 6 7 3</a:t>
                      </a:r>
                      <a:endParaRPr kumimoji="0" lang="en-US" sz="1400" b="0" i="0" u="none" strike="noStrike" cap="none" normalizeH="0" baseline="0" dirty="0" smtClean="0">
                        <a:ln>
                          <a:noFill/>
                        </a:ln>
                        <a:solidFill>
                          <a:schemeClr val="tx1"/>
                        </a:solidFill>
                        <a:effectLst/>
                        <a:latin typeface="Comic Sans MS" panose="030F0702030302020204" pitchFamily="66" charset="0"/>
                      </a:endParaRPr>
                    </a:p>
                    <a:p>
                      <a:endParaRPr lang="en-GB" sz="1400" u="none" baseline="0" dirty="0" smtClean="0">
                        <a:latin typeface="Comic Sans MS" panose="030F0702030302020204" pitchFamily="66" charset="0"/>
                      </a:endParaRPr>
                    </a:p>
                    <a:p>
                      <a:endParaRPr lang="en-GB" sz="1400" u="none" baseline="0" dirty="0" smtClean="0">
                        <a:latin typeface="Comic Sans MS" panose="030F0702030302020204" pitchFamily="66" charset="0"/>
                      </a:endParaRPr>
                    </a:p>
                    <a:p>
                      <a:endParaRPr lang="en-GB" sz="1400" u="none" baseline="0" dirty="0" smtClean="0">
                        <a:latin typeface="Comic Sans MS" panose="030F0702030302020204" pitchFamily="66" charset="0"/>
                      </a:endParaRPr>
                    </a:p>
                    <a:p>
                      <a:endParaRPr lang="en-GB" sz="1400" u="none" baseline="0" dirty="0" smtClean="0">
                        <a:latin typeface="Comic Sans MS" panose="030F0702030302020204" pitchFamily="66" charset="0"/>
                      </a:endParaRPr>
                    </a:p>
                  </a:txBody>
                  <a:tcPr/>
                </a:tc>
                <a:extLst>
                  <a:ext uri="{0D108BD9-81ED-4DB2-BD59-A6C34878D82A}">
                    <a16:rowId xmlns:a16="http://schemas.microsoft.com/office/drawing/2014/main" val="10002"/>
                  </a:ext>
                </a:extLst>
              </a:tr>
              <a:tr h="1473761">
                <a:tc vMerge="1">
                  <a:txBody>
                    <a:bodyPr/>
                    <a:lstStyle/>
                    <a:p>
                      <a:endParaRPr lang="en-GB"/>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Move to adding decimals (same number of digits after the decimal point) in the context of money when completing the fractions unit. Place value counters or coins can be used to support learning.</a:t>
                      </a:r>
                    </a:p>
                    <a:p>
                      <a:pPr marL="0" marR="0" lvl="0" indent="0" algn="l" defTabSz="914400" rtl="0" eaLnBrk="1" fontAlgn="base" latinLnBrk="0" hangingPunct="1">
                        <a:lnSpc>
                          <a:spcPct val="100000"/>
                        </a:lnSpc>
                        <a:spcBef>
                          <a:spcPct val="20000"/>
                        </a:spcBef>
                        <a:spcAft>
                          <a:spcPct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txBody>
                  <a:tcPr/>
                </a:tc>
                <a:tc vMerge="1">
                  <a:txBody>
                    <a:bodyPr/>
                    <a:lstStyle/>
                    <a:p>
                      <a:pPr algn="l"/>
                      <a:endParaRPr kumimoji="0" lang="en-GB" sz="1400" b="0" i="0" u="none" strike="noStrike" cap="none" normalizeH="0" baseline="0" dirty="0" smtClean="0">
                        <a:ln>
                          <a:noFill/>
                        </a:ln>
                        <a:solidFill>
                          <a:schemeClr val="tx1"/>
                        </a:solidFill>
                        <a:effectLst/>
                        <a:latin typeface="Comic Sans MS" panose="030F0702030302020204" pitchFamily="66" charset="0"/>
                      </a:endParaRPr>
                    </a:p>
                  </a:txBody>
                  <a:tcPr/>
                </a:tc>
                <a:tc vMerge="1">
                  <a:txBody>
                    <a:bodyPr/>
                    <a:lstStyle/>
                    <a:p>
                      <a:endParaRPr lang="en-GB" sz="1400" u="none" baseline="0" dirty="0" smtClean="0">
                        <a:latin typeface="Comic Sans MS" panose="030F0702030302020204" pitchFamily="66" charset="0"/>
                      </a:endParaRPr>
                    </a:p>
                  </a:txBody>
                  <a:tcPr/>
                </a:tc>
                <a:extLst>
                  <a:ext uri="{0D108BD9-81ED-4DB2-BD59-A6C34878D82A}">
                    <a16:rowId xmlns:a16="http://schemas.microsoft.com/office/drawing/2014/main" val="3342748237"/>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sp>
        <p:nvSpPr>
          <p:cNvPr id="34" name="TextBox 33"/>
          <p:cNvSpPr txBox="1"/>
          <p:nvPr/>
        </p:nvSpPr>
        <p:spPr>
          <a:xfrm>
            <a:off x="5405969" y="3706862"/>
            <a:ext cx="2593511" cy="369332"/>
          </a:xfrm>
          <a:prstGeom prst="rect">
            <a:avLst/>
          </a:prstGeom>
          <a:noFill/>
        </p:spPr>
        <p:txBody>
          <a:bodyPr wrap="square" rtlCol="0">
            <a:spAutoFit/>
          </a:bodyPr>
          <a:lstStyle/>
          <a:p>
            <a:r>
              <a:rPr lang="en-GB" dirty="0">
                <a:latin typeface="Comic Sans MS" panose="030F0702030302020204" pitchFamily="66" charset="0"/>
              </a:rPr>
              <a:t>4</a:t>
            </a:r>
            <a:r>
              <a:rPr lang="en-GB" dirty="0" smtClean="0">
                <a:latin typeface="Comic Sans MS" panose="030F0702030302020204" pitchFamily="66" charset="0"/>
              </a:rPr>
              <a:t>       6       7       3</a:t>
            </a:r>
            <a:endParaRPr lang="en-GB" dirty="0">
              <a:latin typeface="Comic Sans MS" panose="030F0702030302020204" pitchFamily="66" charset="0"/>
            </a:endParaRPr>
          </a:p>
        </p:txBody>
      </p:sp>
      <p:sp>
        <p:nvSpPr>
          <p:cNvPr id="35" name="Oval 34"/>
          <p:cNvSpPr/>
          <p:nvPr/>
        </p:nvSpPr>
        <p:spPr>
          <a:xfrm>
            <a:off x="6708947" y="4086746"/>
            <a:ext cx="127597" cy="131388"/>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25"/>
          <p:cNvPicPr>
            <a:picLocks noChangeAspect="1"/>
          </p:cNvPicPr>
          <p:nvPr/>
        </p:nvPicPr>
        <p:blipFill rotWithShape="1">
          <a:blip r:embed="rId3"/>
          <a:srcRect l="30739" t="25152" r="21092" b="34829"/>
          <a:stretch/>
        </p:blipFill>
        <p:spPr>
          <a:xfrm>
            <a:off x="5207871" y="2490203"/>
            <a:ext cx="2549720" cy="1190987"/>
          </a:xfrm>
          <a:prstGeom prst="rect">
            <a:avLst/>
          </a:prstGeom>
        </p:spPr>
      </p:pic>
      <p:pic>
        <p:nvPicPr>
          <p:cNvPr id="25" name="Picture 24"/>
          <p:cNvPicPr>
            <a:picLocks noChangeAspect="1"/>
          </p:cNvPicPr>
          <p:nvPr/>
        </p:nvPicPr>
        <p:blipFill rotWithShape="1">
          <a:blip r:embed="rId3"/>
          <a:srcRect l="30739" t="25152" r="21092" b="34829"/>
          <a:stretch/>
        </p:blipFill>
        <p:spPr>
          <a:xfrm>
            <a:off x="2969404" y="2150467"/>
            <a:ext cx="2060620" cy="962526"/>
          </a:xfrm>
          <a:prstGeom prst="rect">
            <a:avLst/>
          </a:prstGeom>
        </p:spPr>
      </p:pic>
      <p:cxnSp>
        <p:nvCxnSpPr>
          <p:cNvPr id="42" name="Straight Connector 41"/>
          <p:cNvCxnSpPr/>
          <p:nvPr/>
        </p:nvCxnSpPr>
        <p:spPr>
          <a:xfrm flipV="1">
            <a:off x="5236613" y="3667600"/>
            <a:ext cx="2427848" cy="160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flipV="1">
            <a:off x="5236613" y="4034945"/>
            <a:ext cx="2427848" cy="160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5236460" y="3203221"/>
            <a:ext cx="2521131" cy="8702"/>
          </a:xfrm>
          <a:prstGeom prst="line">
            <a:avLst/>
          </a:prstGeom>
          <a:ln w="31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9017412" y="2851383"/>
            <a:ext cx="244698" cy="261610"/>
          </a:xfrm>
          <a:prstGeom prst="rect">
            <a:avLst/>
          </a:prstGeom>
          <a:noFill/>
        </p:spPr>
        <p:txBody>
          <a:bodyPr wrap="square" rtlCol="0">
            <a:spAutoFit/>
          </a:bodyPr>
          <a:lstStyle/>
          <a:p>
            <a:r>
              <a:rPr lang="en-GB" sz="1050" dirty="0" smtClean="0"/>
              <a:t>1</a:t>
            </a:r>
            <a:endParaRPr lang="en-GB" sz="1050" dirty="0"/>
          </a:p>
        </p:txBody>
      </p:sp>
      <p:graphicFrame>
        <p:nvGraphicFramePr>
          <p:cNvPr id="47" name="Table 46"/>
          <p:cNvGraphicFramePr>
            <a:graphicFrameLocks noGrp="1"/>
          </p:cNvGraphicFramePr>
          <p:nvPr>
            <p:extLst>
              <p:ext uri="{D42A27DB-BD31-4B8C-83A1-F6EECF244321}">
                <p14:modId xmlns:p14="http://schemas.microsoft.com/office/powerpoint/2010/main" val="507876831"/>
              </p:ext>
            </p:extLst>
          </p:nvPr>
        </p:nvGraphicFramePr>
        <p:xfrm>
          <a:off x="5271966" y="5571045"/>
          <a:ext cx="1357166" cy="720275"/>
        </p:xfrm>
        <a:graphic>
          <a:graphicData uri="http://schemas.openxmlformats.org/drawingml/2006/table">
            <a:tbl>
              <a:tblPr firstRow="1" bandRow="1">
                <a:tableStyleId>{5940675A-B579-460E-94D1-54222C63F5DA}</a:tableStyleId>
              </a:tblPr>
              <a:tblGrid>
                <a:gridCol w="678583">
                  <a:extLst>
                    <a:ext uri="{9D8B030D-6E8A-4147-A177-3AD203B41FA5}">
                      <a16:colId xmlns:a16="http://schemas.microsoft.com/office/drawing/2014/main" val="3339916372"/>
                    </a:ext>
                  </a:extLst>
                </a:gridCol>
                <a:gridCol w="678583">
                  <a:extLst>
                    <a:ext uri="{9D8B030D-6E8A-4147-A177-3AD203B41FA5}">
                      <a16:colId xmlns:a16="http://schemas.microsoft.com/office/drawing/2014/main" val="2374538323"/>
                    </a:ext>
                  </a:extLst>
                </a:gridCol>
              </a:tblGrid>
              <a:tr h="354515">
                <a:tc>
                  <a:txBody>
                    <a:bodyPr/>
                    <a:lstStyle/>
                    <a:p>
                      <a:pPr algn="ctr"/>
                      <a:r>
                        <a:rPr lang="en-GB" sz="1400" dirty="0" smtClean="0">
                          <a:latin typeface="Comic Sans MS" panose="030F0702030302020204" pitchFamily="66" charset="0"/>
                        </a:rPr>
                        <a:t>3146</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1527</a:t>
                      </a:r>
                      <a:endParaRPr lang="en-GB" sz="1400" dirty="0">
                        <a:latin typeface="Comic Sans MS" panose="030F0702030302020204" pitchFamily="66" charset="0"/>
                      </a:endParaRPr>
                    </a:p>
                  </a:txBody>
                  <a:tcPr anchor="ctr"/>
                </a:tc>
                <a:extLst>
                  <a:ext uri="{0D108BD9-81ED-4DB2-BD59-A6C34878D82A}">
                    <a16:rowId xmlns:a16="http://schemas.microsoft.com/office/drawing/2014/main" val="359893625"/>
                  </a:ext>
                </a:extLst>
              </a:tr>
              <a:tr h="354515">
                <a:tc gridSpan="2">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266569733"/>
                  </a:ext>
                </a:extLst>
              </a:tr>
            </a:tbl>
          </a:graphicData>
        </a:graphic>
      </p:graphicFrame>
      <p:sp>
        <p:nvSpPr>
          <p:cNvPr id="54" name="TextBox 53"/>
          <p:cNvSpPr txBox="1"/>
          <p:nvPr/>
        </p:nvSpPr>
        <p:spPr>
          <a:xfrm>
            <a:off x="8625064" y="3380767"/>
            <a:ext cx="3152954" cy="1815882"/>
          </a:xfrm>
          <a:prstGeom prst="rect">
            <a:avLst/>
          </a:prstGeom>
          <a:noFill/>
        </p:spPr>
        <p:txBody>
          <a:bodyPr wrap="square" rtlCol="0">
            <a:spAutoFit/>
          </a:bodyPr>
          <a:lstStyle/>
          <a:p>
            <a:pPr lvl="0"/>
            <a:r>
              <a:rPr lang="en-GB" sz="1400" dirty="0">
                <a:latin typeface="Comic Sans MS" panose="030F0702030302020204" pitchFamily="66" charset="0"/>
              </a:rPr>
              <a:t>Continue to </a:t>
            </a:r>
            <a:r>
              <a:rPr lang="en-GB" sz="1400" dirty="0" smtClean="0">
                <a:latin typeface="Comic Sans MS" panose="030F0702030302020204" pitchFamily="66" charset="0"/>
              </a:rPr>
              <a:t>use the </a:t>
            </a:r>
            <a:r>
              <a:rPr lang="en-GB" sz="1400" dirty="0">
                <a:latin typeface="Comic Sans MS" panose="030F0702030302020204" pitchFamily="66" charset="0"/>
              </a:rPr>
              <a:t>talk frame for exchanging and </a:t>
            </a:r>
            <a:r>
              <a:rPr lang="en-GB" sz="1400" b="1" dirty="0">
                <a:latin typeface="Comic Sans MS" panose="030F0702030302020204" pitchFamily="66" charset="0"/>
              </a:rPr>
              <a:t>reinforce </a:t>
            </a:r>
            <a:r>
              <a:rPr lang="en-GB" sz="1400" b="1" dirty="0" smtClean="0">
                <a:latin typeface="Comic Sans MS" panose="030F0702030302020204" pitchFamily="66" charset="0"/>
              </a:rPr>
              <a:t>‘1 thousand’, ‘5 </a:t>
            </a:r>
            <a:r>
              <a:rPr lang="en-GB" sz="1400" b="1" dirty="0">
                <a:latin typeface="Comic Sans MS" panose="030F0702030302020204" pitchFamily="66" charset="0"/>
              </a:rPr>
              <a:t>hundreds’, ‘2 tens’ and ‘7 ones’. </a:t>
            </a:r>
          </a:p>
          <a:p>
            <a:r>
              <a:rPr lang="en-GB" sz="1400" dirty="0" smtClean="0">
                <a:latin typeface="Comic Sans MS" panose="030F0702030302020204" pitchFamily="66" charset="0"/>
              </a:rPr>
              <a:t>Remind to line up digits of the same value.  </a:t>
            </a:r>
          </a:p>
          <a:p>
            <a:r>
              <a:rPr lang="en-GB" sz="1400" dirty="0" smtClean="0">
                <a:latin typeface="Comic Sans MS" panose="030F0702030302020204" pitchFamily="66" charset="0"/>
              </a:rPr>
              <a:t>They </a:t>
            </a:r>
            <a:r>
              <a:rPr lang="en-GB" sz="1400" dirty="0">
                <a:latin typeface="Comic Sans MS" panose="030F0702030302020204" pitchFamily="66" charset="0"/>
              </a:rPr>
              <a:t>should record the exchanging </a:t>
            </a:r>
            <a:r>
              <a:rPr lang="en-GB" sz="1400" b="1" dirty="0">
                <a:latin typeface="Comic Sans MS" panose="030F0702030302020204" pitchFamily="66" charset="0"/>
              </a:rPr>
              <a:t>underneath</a:t>
            </a:r>
            <a:r>
              <a:rPr lang="en-GB" sz="1400" dirty="0">
                <a:latin typeface="Comic Sans MS" panose="030F0702030302020204" pitchFamily="66" charset="0"/>
              </a:rPr>
              <a:t> the line</a:t>
            </a:r>
            <a:r>
              <a:rPr lang="en-GB" sz="1400" dirty="0" smtClean="0">
                <a:latin typeface="Comic Sans MS" panose="030F0702030302020204" pitchFamily="66" charset="0"/>
              </a:rPr>
              <a:t>.</a:t>
            </a:r>
            <a:endParaRPr lang="en-GB" sz="1400" dirty="0">
              <a:latin typeface="Comic Sans MS" panose="030F0702030302020204" pitchFamily="66" charset="0"/>
            </a:endParaRPr>
          </a:p>
        </p:txBody>
      </p:sp>
    </p:spTree>
    <p:extLst>
      <p:ext uri="{BB962C8B-B14F-4D97-AF65-F5344CB8AC3E}">
        <p14:creationId xmlns:p14="http://schemas.microsoft.com/office/powerpoint/2010/main" val="29939209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069197769"/>
              </p:ext>
            </p:extLst>
          </p:nvPr>
        </p:nvGraphicFramePr>
        <p:xfrm>
          <a:off x="241837" y="183612"/>
          <a:ext cx="11709755" cy="6473766"/>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57802">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Addition: YEARS 5 &amp; 6</a:t>
                      </a:r>
                      <a:endParaRPr lang="en-GB" sz="2400" b="1" dirty="0">
                        <a:latin typeface="Comic Sans MS" panose="030F0702030302020204" pitchFamily="66" charset="0"/>
                      </a:endParaRPr>
                    </a:p>
                  </a:txBody>
                  <a:tcPr anchor="ctr">
                    <a:solidFill>
                      <a:schemeClr val="accent4">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573237">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5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dirty="0" smtClean="0">
                          <a:latin typeface="Comic Sans MS" panose="030F0702030302020204" pitchFamily="66" charset="0"/>
                        </a:rPr>
                        <a:t>Add</a:t>
                      </a:r>
                      <a:r>
                        <a:rPr lang="en-GB" sz="1000" b="0" baseline="0" dirty="0" smtClean="0">
                          <a:latin typeface="Comic Sans MS" panose="030F0702030302020204" pitchFamily="66" charset="0"/>
                        </a:rPr>
                        <a:t> and subtract whole numbers with more than 4-digits, including using formal written methods.</a:t>
                      </a:r>
                    </a:p>
                    <a:p>
                      <a:pPr marL="171450" indent="-171450">
                        <a:buFont typeface="Arial" panose="020B0604020202020204" pitchFamily="34" charset="0"/>
                        <a:buChar char="•"/>
                      </a:pPr>
                      <a:r>
                        <a:rPr lang="en-GB" sz="1000" b="0" dirty="0" smtClean="0">
                          <a:latin typeface="Comic Sans MS" panose="030F0702030302020204" pitchFamily="66" charset="0"/>
                        </a:rPr>
                        <a:t>Solve problems involving number up to three decimal places.</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57323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6 Objectives</a:t>
                      </a:r>
                      <a:endParaRPr lang="en-GB" sz="1400" b="1" dirty="0" smtClean="0">
                        <a:latin typeface="Comic Sans MS" panose="030F0702030302020204" pitchFamily="66" charset="0"/>
                      </a:endParaRPr>
                    </a:p>
                  </a:txBody>
                  <a:tcPr anchor="ctr"/>
                </a:tc>
                <a:tc gridSpan="3">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smtClean="0">
                          <a:solidFill>
                            <a:schemeClr val="bg1">
                              <a:lumMod val="50000"/>
                            </a:schemeClr>
                          </a:solidFill>
                          <a:latin typeface="Comic Sans MS" panose="030F0702030302020204" pitchFamily="66" charset="0"/>
                        </a:rPr>
                        <a:t>Understand that 2 numbers can be related additively</a:t>
                      </a:r>
                      <a:r>
                        <a:rPr lang="en-GB" sz="1000" baseline="0" dirty="0" smtClean="0">
                          <a:solidFill>
                            <a:schemeClr val="bg1">
                              <a:lumMod val="50000"/>
                            </a:schemeClr>
                          </a:solidFill>
                          <a:latin typeface="Comic Sans MS" panose="030F0702030302020204" pitchFamily="66" charset="0"/>
                        </a:rPr>
                        <a:t> or multiplicatively, and quantify additive and multiplicative relationships (multiplicative relationships restricted to multiplication by a whole number).</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aseline="0" dirty="0" smtClean="0">
                          <a:solidFill>
                            <a:schemeClr val="bg1">
                              <a:lumMod val="50000"/>
                            </a:schemeClr>
                          </a:solidFill>
                          <a:latin typeface="Comic Sans MS" panose="030F0702030302020204" pitchFamily="66" charset="0"/>
                        </a:rPr>
                        <a:t>Use a given additive or multiplicative calculation to derive or complete a related calculation, using arithmetic properties, inverse relationships, and PV understanding.</a:t>
                      </a:r>
                      <a:endParaRPr lang="en-GB" sz="1000" dirty="0" smtClean="0">
                        <a:solidFill>
                          <a:schemeClr val="bg1">
                            <a:lumMod val="50000"/>
                          </a:schemeClr>
                        </a:solidFill>
                        <a:latin typeface="Comic Sans MS" panose="030F0702030302020204" pitchFamily="66" charset="0"/>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smtClean="0">
                          <a:latin typeface="Comic Sans MS" panose="030F0702030302020204" pitchFamily="66" charset="0"/>
                        </a:rPr>
                        <a:t>Solve</a:t>
                      </a:r>
                      <a:r>
                        <a:rPr lang="en-GB" sz="1000" baseline="0" dirty="0" smtClean="0">
                          <a:latin typeface="Comic Sans MS" panose="030F0702030302020204" pitchFamily="66" charset="0"/>
                        </a:rPr>
                        <a:t> addition and subtraction multi-step problems in contexts, deciding which operations and methods to use and why.</a:t>
                      </a:r>
                      <a:endParaRPr lang="en-GB" sz="1000" dirty="0" smtClean="0">
                        <a:latin typeface="Comic Sans MS" panose="030F0702030302020204" pitchFamily="66" charset="0"/>
                      </a:endParaRPr>
                    </a:p>
                  </a:txBody>
                  <a:tcPr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633947409"/>
                  </a:ext>
                </a:extLst>
              </a:tr>
              <a:tr h="504967">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504967">
                <a:tc rowSpan="2">
                  <a:txBody>
                    <a:bodyPr/>
                    <a:lstStyle/>
                    <a:p>
                      <a:pPr algn="l"/>
                      <a:r>
                        <a:rPr lang="en-GB" sz="1400" b="0" dirty="0" smtClean="0">
                          <a:latin typeface="Comic Sans MS" panose="030F0702030302020204" pitchFamily="66" charset="0"/>
                        </a:rPr>
                        <a:t>Add numbers</a:t>
                      </a:r>
                      <a:r>
                        <a:rPr lang="en-GB" sz="1400" b="0" baseline="0" dirty="0" smtClean="0">
                          <a:latin typeface="Comic Sans MS" panose="030F0702030302020204" pitchFamily="66" charset="0"/>
                        </a:rPr>
                        <a:t> with more than 4-digits or up to 3 decimal places using a column method</a:t>
                      </a:r>
                    </a:p>
                    <a:p>
                      <a:pPr algn="l"/>
                      <a:endParaRPr lang="en-GB" sz="1400" b="0" baseline="0" dirty="0" smtClean="0">
                        <a:latin typeface="Comic Sans MS" panose="030F0702030302020204" pitchFamily="66" charset="0"/>
                      </a:endParaRPr>
                    </a:p>
                    <a:p>
                      <a:r>
                        <a:rPr lang="en-GB" sz="1400" b="0" i="1" baseline="0" dirty="0" smtClean="0">
                          <a:latin typeface="Comic Sans MS" panose="030F0702030302020204" pitchFamily="66" charset="0"/>
                        </a:rPr>
                        <a:t>Relate to money and measures</a:t>
                      </a:r>
                    </a:p>
                    <a:p>
                      <a:endParaRPr lang="en-GB" sz="1400" b="0" i="0" baseline="0" dirty="0" smtClean="0">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1" u="none" strike="noStrike" cap="none" normalizeH="0" baseline="0" dirty="0" smtClean="0">
                          <a:ln>
                            <a:noFill/>
                          </a:ln>
                          <a:solidFill>
                            <a:schemeClr val="tx1"/>
                          </a:solidFill>
                          <a:effectLst/>
                          <a:latin typeface="Comic Sans MS" panose="030F0702030302020204" pitchFamily="66" charset="0"/>
                        </a:rPr>
                        <a:t>Include adding more than 2 numbers</a:t>
                      </a:r>
                    </a:p>
                    <a:p>
                      <a:pPr algn="l"/>
                      <a:endParaRPr lang="en-GB" sz="1400" b="0" baseline="0" dirty="0" smtClean="0">
                        <a:latin typeface="Comic Sans MS" panose="030F0702030302020204" pitchFamily="66" charset="0"/>
                      </a:endParaRPr>
                    </a:p>
                  </a:txBody>
                  <a:tcPr/>
                </a:tc>
                <a:tc>
                  <a:txBody>
                    <a:bodyPr/>
                    <a:lstStyle/>
                    <a:p>
                      <a:r>
                        <a:rPr lang="en-GB" sz="1400" b="1" dirty="0" smtClean="0">
                          <a:latin typeface="Comic Sans MS" panose="030F0702030302020204" pitchFamily="66" charset="0"/>
                        </a:rPr>
                        <a:t>Year 5: </a:t>
                      </a:r>
                      <a:r>
                        <a:rPr lang="en-GB" sz="1400" dirty="0" smtClean="0">
                          <a:latin typeface="Comic Sans MS" panose="030F0702030302020204" pitchFamily="66" charset="0"/>
                        </a:rPr>
                        <a:t>Continue</a:t>
                      </a:r>
                      <a:r>
                        <a:rPr lang="en-GB" sz="1400" baseline="0" dirty="0" smtClean="0">
                          <a:latin typeface="Comic Sans MS" panose="030F0702030302020204" pitchFamily="66" charset="0"/>
                        </a:rPr>
                        <a:t> to use counters for adding numbers up to 6-digits and decimals with up to 3 decimal places and a different number of digits after the decimal point.</a:t>
                      </a:r>
                    </a:p>
                    <a:p>
                      <a:endParaRPr lang="en-GB" sz="1400" baseline="0" dirty="0" smtClean="0">
                        <a:latin typeface="Comic Sans MS" panose="030F0702030302020204" pitchFamily="66" charset="0"/>
                      </a:endParaRPr>
                    </a:p>
                    <a:p>
                      <a:r>
                        <a:rPr lang="en-GB" sz="1400" baseline="0" dirty="0" smtClean="0">
                          <a:latin typeface="Comic Sans MS" panose="030F0702030302020204" pitchFamily="66" charset="0"/>
                        </a:rPr>
                        <a:t>NB: Not necessary to use specific place value colours now.</a:t>
                      </a:r>
                    </a:p>
                    <a:p>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smtClean="0">
                          <a:latin typeface="Comic Sans MS" panose="030F0702030302020204" pitchFamily="66" charset="0"/>
                        </a:rPr>
                        <a:t>“I’ve got more </a:t>
                      </a:r>
                      <a:r>
                        <a:rPr lang="en-GB" sz="1400" dirty="0" smtClean="0">
                          <a:latin typeface="Comic Sans MS" panose="030F0702030302020204" pitchFamily="66" charset="0"/>
                        </a:rPr>
                        <a:t>than 9 ___ here so I must exchange 10 ___ for 1 ___.”</a:t>
                      </a: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Children can draw a pictorial representation of the columns and place value counters.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smtClean="0">
                          <a:latin typeface="Comic Sans MS" panose="030F0702030302020204" pitchFamily="66" charset="0"/>
                        </a:rPr>
                        <a:t>“I’ve got more </a:t>
                      </a:r>
                      <a:r>
                        <a:rPr lang="en-GB" sz="1400" dirty="0" smtClean="0">
                          <a:latin typeface="Comic Sans MS" panose="030F0702030302020204" pitchFamily="66" charset="0"/>
                        </a:rPr>
                        <a:t>than 9 ___ here so I must exchange 10 ___ for 1 ___.”</a:t>
                      </a:r>
                    </a:p>
                  </a:txBody>
                  <a:tcPr/>
                </a:tc>
                <a:tc>
                  <a:txBody>
                    <a:bodyPr/>
                    <a:lstStyle/>
                    <a:p>
                      <a:r>
                        <a:rPr lang="en-GB" sz="1400" u="none" baseline="0" dirty="0" smtClean="0">
                          <a:latin typeface="Comic Sans MS" panose="030F0702030302020204" pitchFamily="66" charset="0"/>
                        </a:rPr>
                        <a:t>    5 8 3, 1 4 6             2 3 . 3 7 1</a:t>
                      </a:r>
                    </a:p>
                    <a:p>
                      <a:r>
                        <a:rPr lang="en-GB" sz="1400" u="none" baseline="0" dirty="0" smtClean="0">
                          <a:latin typeface="Comic Sans MS" panose="030F0702030302020204" pitchFamily="66" charset="0"/>
                        </a:rPr>
                        <a:t> </a:t>
                      </a:r>
                      <a:r>
                        <a:rPr lang="en-GB" sz="1400" u="sng" baseline="0" dirty="0" smtClean="0">
                          <a:latin typeface="Comic Sans MS" panose="030F0702030302020204" pitchFamily="66" charset="0"/>
                        </a:rPr>
                        <a:t>+ 3 4</a:t>
                      </a:r>
                      <a:r>
                        <a:rPr lang="en-GB" sz="1100" u="sng" baseline="0" dirty="0" smtClean="0">
                          <a:latin typeface="Comic Sans MS" panose="030F0702030302020204" pitchFamily="66" charset="0"/>
                        </a:rPr>
                        <a:t>  </a:t>
                      </a:r>
                      <a:r>
                        <a:rPr lang="en-GB" sz="1400" u="sng" baseline="0" dirty="0" smtClean="0">
                          <a:latin typeface="Comic Sans MS" panose="030F0702030302020204" pitchFamily="66" charset="0"/>
                        </a:rPr>
                        <a:t>1, 5 2 7</a:t>
                      </a:r>
                      <a:r>
                        <a:rPr lang="en-GB" sz="1400" u="none" baseline="0" dirty="0" smtClean="0">
                          <a:latin typeface="Comic Sans MS" panose="030F0702030302020204" pitchFamily="66" charset="0"/>
                        </a:rPr>
                        <a:t>         </a:t>
                      </a:r>
                      <a:r>
                        <a:rPr lang="en-GB" sz="1400" u="sng" baseline="0" dirty="0" smtClean="0">
                          <a:latin typeface="Comic Sans MS" panose="030F0702030302020204" pitchFamily="66" charset="0"/>
                        </a:rPr>
                        <a:t>+     9 . </a:t>
                      </a:r>
                      <a:r>
                        <a:rPr lang="en-GB" sz="1400" u="sng" baseline="0" dirty="0" smtClean="0">
                          <a:solidFill>
                            <a:schemeClr val="tx1"/>
                          </a:solidFill>
                          <a:latin typeface="Comic Sans MS" panose="030F0702030302020204" pitchFamily="66" charset="0"/>
                        </a:rPr>
                        <a:t>8 </a:t>
                      </a:r>
                      <a:r>
                        <a:rPr lang="en-GB" sz="1400" u="sng" baseline="0" dirty="0" smtClean="0">
                          <a:solidFill>
                            <a:schemeClr val="bg1">
                              <a:lumMod val="65000"/>
                            </a:schemeClr>
                          </a:solidFill>
                          <a:latin typeface="Comic Sans MS" panose="030F0702030302020204" pitchFamily="66" charset="0"/>
                        </a:rPr>
                        <a:t>0 0</a:t>
                      </a:r>
                    </a:p>
                    <a:p>
                      <a:r>
                        <a:rPr lang="en-GB" sz="1400" u="none" baseline="0" dirty="0" smtClean="0">
                          <a:latin typeface="Comic Sans MS" panose="030F0702030302020204" pitchFamily="66" charset="0"/>
                        </a:rPr>
                        <a:t>    9 2 4, 6 7 3            3 3 . 1 </a:t>
                      </a:r>
                      <a:r>
                        <a:rPr lang="en-GB" sz="1000" u="none" baseline="0" dirty="0" smtClean="0">
                          <a:latin typeface="Comic Sans MS" panose="030F0702030302020204" pitchFamily="66" charset="0"/>
                        </a:rPr>
                        <a:t> </a:t>
                      </a:r>
                      <a:r>
                        <a:rPr lang="en-GB" sz="1400" u="none" baseline="0" dirty="0" smtClean="0">
                          <a:latin typeface="Comic Sans MS" panose="030F0702030302020204" pitchFamily="66" charset="0"/>
                        </a:rPr>
                        <a:t>7 1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u="none" baseline="0" dirty="0" smtClean="0">
                          <a:latin typeface="Comic Sans MS" panose="030F0702030302020204" pitchFamily="66" charset="0"/>
                        </a:rPr>
                        <a:t>Remind children to line up the digits of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u="none" baseline="0" dirty="0" smtClean="0">
                          <a:latin typeface="Comic Sans MS" panose="030F0702030302020204" pitchFamily="66" charset="0"/>
                        </a:rPr>
                        <a:t>the same value.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u="none"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u="none" baseline="0" dirty="0" smtClean="0">
                          <a:latin typeface="Comic Sans MS" panose="030F0702030302020204" pitchFamily="66" charset="0"/>
                        </a:rPr>
                        <a:t>When adding numbers with a different number of digits after the decimal point, place-holder zeros may be used.</a:t>
                      </a:r>
                    </a:p>
                  </a:txBody>
                  <a:tcPr/>
                </a:tc>
                <a:extLst>
                  <a:ext uri="{0D108BD9-81ED-4DB2-BD59-A6C34878D82A}">
                    <a16:rowId xmlns:a16="http://schemas.microsoft.com/office/drawing/2014/main" val="50567316"/>
                  </a:ext>
                </a:extLst>
              </a:tr>
              <a:tr h="504967">
                <a:tc vMerge="1">
                  <a:txBody>
                    <a:bodyPr/>
                    <a:lstStyle/>
                    <a:p>
                      <a:pPr algn="l"/>
                      <a:endParaRPr lang="en-GB" sz="1400" b="0" dirty="0">
                        <a:latin typeface="Comic Sans MS" panose="030F0702030302020204" pitchFamily="66" charset="0"/>
                      </a:endParaRPr>
                    </a:p>
                  </a:txBody>
                  <a:tcPr/>
                </a:tc>
                <a:tc>
                  <a:txBody>
                    <a:bodyPr/>
                    <a:lstStyle/>
                    <a:p>
                      <a:r>
                        <a:rPr lang="en-GB" sz="1400" b="1" dirty="0" smtClean="0">
                          <a:latin typeface="Comic Sans MS" panose="030F0702030302020204" pitchFamily="66" charset="0"/>
                        </a:rPr>
                        <a:t>Year 6: </a:t>
                      </a:r>
                      <a:r>
                        <a:rPr lang="en-GB" sz="1400" dirty="0" smtClean="0">
                          <a:latin typeface="Comic Sans MS" panose="030F0702030302020204" pitchFamily="66" charset="0"/>
                        </a:rPr>
                        <a:t>Continue</a:t>
                      </a:r>
                      <a:r>
                        <a:rPr lang="en-GB" sz="1400" baseline="0" dirty="0" smtClean="0">
                          <a:latin typeface="Comic Sans MS" panose="030F0702030302020204" pitchFamily="66" charset="0"/>
                        </a:rPr>
                        <a:t> to use counters for adding numbers up to 7-digits and decimals with up to 3 decimal places and a different number of digits after the decimal point.</a:t>
                      </a:r>
                    </a:p>
                    <a:p>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0" u="none" baseline="0" dirty="0" smtClean="0">
                          <a:latin typeface="Comic Sans MS" panose="030F0702030302020204" pitchFamily="66" charset="0"/>
                        </a:rPr>
                        <a:t>See above for additional notes.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u="none" baseline="0" dirty="0" smtClean="0">
                        <a:latin typeface="Comic Sans MS" panose="030F0702030302020204" pitchFamily="66" charset="0"/>
                      </a:endParaRPr>
                    </a:p>
                  </a:txBody>
                  <a:tcPr anchor="ct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a:txBody>
                    <a:bodyPr/>
                    <a:lstStyle/>
                    <a:p>
                      <a:r>
                        <a:rPr lang="en-GB" sz="1400" u="none" baseline="0" dirty="0" smtClean="0">
                          <a:latin typeface="Comic Sans MS" panose="030F0702030302020204" pitchFamily="66" charset="0"/>
                        </a:rPr>
                        <a:t>   7, 5 8 3,</a:t>
                      </a:r>
                      <a:r>
                        <a:rPr lang="en-GB" sz="900" u="none" baseline="0" dirty="0" smtClean="0">
                          <a:latin typeface="Comic Sans MS" panose="030F0702030302020204" pitchFamily="66" charset="0"/>
                        </a:rPr>
                        <a:t> </a:t>
                      </a:r>
                      <a:r>
                        <a:rPr lang="en-GB" sz="1200" u="none" baseline="0" dirty="0" smtClean="0">
                          <a:latin typeface="Comic Sans MS" panose="030F0702030302020204" pitchFamily="66" charset="0"/>
                        </a:rPr>
                        <a:t> </a:t>
                      </a:r>
                      <a:r>
                        <a:rPr lang="en-GB" sz="1400" u="none" baseline="0" dirty="0" smtClean="0">
                          <a:latin typeface="Comic Sans MS" panose="030F0702030302020204" pitchFamily="66" charset="0"/>
                        </a:rPr>
                        <a:t>1 4 6           </a:t>
                      </a:r>
                      <a:r>
                        <a:rPr lang="en-GB" sz="1200" u="none" baseline="0" dirty="0" smtClean="0">
                          <a:latin typeface="Comic Sans MS" panose="030F0702030302020204" pitchFamily="66" charset="0"/>
                        </a:rPr>
                        <a:t>  </a:t>
                      </a:r>
                      <a:r>
                        <a:rPr lang="en-GB" sz="1400" u="none" baseline="0" dirty="0" smtClean="0">
                          <a:latin typeface="Comic Sans MS" panose="030F0702030302020204" pitchFamily="66" charset="0"/>
                        </a:rPr>
                        <a:t>2 5 . 3 7 1</a:t>
                      </a:r>
                    </a:p>
                    <a:p>
                      <a:r>
                        <a:rPr lang="en-GB" sz="1400" u="none" baseline="0" dirty="0" smtClean="0">
                          <a:latin typeface="Comic Sans MS" panose="030F0702030302020204" pitchFamily="66" charset="0"/>
                        </a:rPr>
                        <a:t> </a:t>
                      </a:r>
                      <a:r>
                        <a:rPr lang="en-GB" sz="1400" u="sng" baseline="0" dirty="0" smtClean="0">
                          <a:latin typeface="Comic Sans MS" panose="030F0702030302020204" pitchFamily="66" charset="0"/>
                        </a:rPr>
                        <a:t>+ 6, 3 4</a:t>
                      </a:r>
                      <a:r>
                        <a:rPr lang="en-GB" sz="1100" u="sng" baseline="0" dirty="0" smtClean="0">
                          <a:latin typeface="Comic Sans MS" panose="030F0702030302020204" pitchFamily="66" charset="0"/>
                        </a:rPr>
                        <a:t>  </a:t>
                      </a:r>
                      <a:r>
                        <a:rPr lang="en-GB" sz="1400" u="sng" baseline="0" dirty="0" smtClean="0">
                          <a:latin typeface="Comic Sans MS" panose="030F0702030302020204" pitchFamily="66" charset="0"/>
                        </a:rPr>
                        <a:t>1, 5 2 7</a:t>
                      </a:r>
                      <a:r>
                        <a:rPr lang="en-GB" sz="1400" u="none" baseline="0" dirty="0" smtClean="0">
                          <a:latin typeface="Comic Sans MS" panose="030F0702030302020204" pitchFamily="66" charset="0"/>
                        </a:rPr>
                        <a:t>               9 . </a:t>
                      </a:r>
                      <a:r>
                        <a:rPr lang="en-GB" sz="1400" u="none" baseline="0" dirty="0" smtClean="0">
                          <a:solidFill>
                            <a:schemeClr val="tx1"/>
                          </a:solidFill>
                          <a:latin typeface="Comic Sans MS" panose="030F0702030302020204" pitchFamily="66" charset="0"/>
                        </a:rPr>
                        <a:t>8 </a:t>
                      </a:r>
                      <a:r>
                        <a:rPr lang="en-GB" sz="1400" u="none" baseline="0" dirty="0" smtClean="0">
                          <a:solidFill>
                            <a:schemeClr val="bg1">
                              <a:lumMod val="65000"/>
                            </a:schemeClr>
                          </a:solidFill>
                          <a:latin typeface="Comic Sans MS" panose="030F0702030302020204" pitchFamily="66" charset="0"/>
                        </a:rPr>
                        <a:t>0 0</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u="none" baseline="0" dirty="0" smtClean="0">
                          <a:latin typeface="Comic Sans MS" panose="030F0702030302020204" pitchFamily="66" charset="0"/>
                        </a:rPr>
                        <a:t> 1 3, 9 2 4, 6 7 3         </a:t>
                      </a:r>
                      <a:r>
                        <a:rPr lang="en-GB" sz="1400" u="sng" baseline="0" dirty="0" smtClean="0">
                          <a:latin typeface="Comic Sans MS" panose="030F0702030302020204" pitchFamily="66" charset="0"/>
                        </a:rPr>
                        <a:t>+</a:t>
                      </a:r>
                      <a:r>
                        <a:rPr lang="en-GB" sz="1050" u="sng" baseline="0" dirty="0" smtClean="0">
                          <a:latin typeface="Comic Sans MS" panose="030F0702030302020204" pitchFamily="66" charset="0"/>
                        </a:rPr>
                        <a:t>  </a:t>
                      </a:r>
                      <a:r>
                        <a:rPr lang="en-GB" sz="1400" u="sng" baseline="0" dirty="0" smtClean="0">
                          <a:latin typeface="Comic Sans MS" panose="030F0702030302020204" pitchFamily="66" charset="0"/>
                        </a:rPr>
                        <a:t>5 6 . 6 2 </a:t>
                      </a:r>
                      <a:r>
                        <a:rPr lang="en-GB" sz="1400" u="sng" baseline="0" dirty="0" smtClean="0">
                          <a:solidFill>
                            <a:schemeClr val="bg1">
                              <a:lumMod val="65000"/>
                            </a:schemeClr>
                          </a:solidFill>
                          <a:latin typeface="Comic Sans MS" panose="030F0702030302020204" pitchFamily="66" charset="0"/>
                        </a:rPr>
                        <a:t>0</a:t>
                      </a:r>
                    </a:p>
                    <a:p>
                      <a:r>
                        <a:rPr lang="en-GB" sz="1400" u="none" baseline="0" dirty="0" smtClean="0">
                          <a:latin typeface="Comic Sans MS" panose="030F0702030302020204" pitchFamily="66" charset="0"/>
                        </a:rPr>
                        <a:t>                                      9 1 . 7 9 1</a:t>
                      </a:r>
                    </a:p>
                    <a:p>
                      <a:endParaRPr lang="en-GB" sz="1400" b="0" u="none" baseline="0" dirty="0" smtClean="0">
                        <a:latin typeface="Comic Sans MS" panose="030F0702030302020204" pitchFamily="66" charset="0"/>
                      </a:endParaRPr>
                    </a:p>
                  </a:txBody>
                  <a:tcPr/>
                </a:tc>
                <a:extLst>
                  <a:ext uri="{0D108BD9-81ED-4DB2-BD59-A6C34878D82A}">
                    <a16:rowId xmlns:a16="http://schemas.microsoft.com/office/drawing/2014/main" val="3350715250"/>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sp>
        <p:nvSpPr>
          <p:cNvPr id="14" name="TextBox 13"/>
          <p:cNvSpPr txBox="1"/>
          <p:nvPr/>
        </p:nvSpPr>
        <p:spPr>
          <a:xfrm>
            <a:off x="10516285" y="2978697"/>
            <a:ext cx="244698" cy="261610"/>
          </a:xfrm>
          <a:prstGeom prst="rect">
            <a:avLst/>
          </a:prstGeom>
          <a:noFill/>
        </p:spPr>
        <p:txBody>
          <a:bodyPr wrap="square" rtlCol="0">
            <a:spAutoFit/>
          </a:bodyPr>
          <a:lstStyle/>
          <a:p>
            <a:r>
              <a:rPr lang="en-GB" sz="1050" dirty="0" smtClean="0"/>
              <a:t>1</a:t>
            </a:r>
            <a:endParaRPr lang="en-GB" sz="1050" dirty="0"/>
          </a:p>
        </p:txBody>
      </p:sp>
      <p:sp>
        <p:nvSpPr>
          <p:cNvPr id="15" name="TextBox 14"/>
          <p:cNvSpPr txBox="1"/>
          <p:nvPr/>
        </p:nvSpPr>
        <p:spPr>
          <a:xfrm>
            <a:off x="10359540" y="2978697"/>
            <a:ext cx="244698" cy="261610"/>
          </a:xfrm>
          <a:prstGeom prst="rect">
            <a:avLst/>
          </a:prstGeom>
          <a:noFill/>
        </p:spPr>
        <p:txBody>
          <a:bodyPr wrap="square" rtlCol="0">
            <a:spAutoFit/>
          </a:bodyPr>
          <a:lstStyle/>
          <a:p>
            <a:r>
              <a:rPr lang="en-GB" sz="1050" dirty="0" smtClean="0"/>
              <a:t>1</a:t>
            </a:r>
            <a:endParaRPr lang="en-GB" sz="1050" dirty="0"/>
          </a:p>
        </p:txBody>
      </p:sp>
      <p:sp>
        <p:nvSpPr>
          <p:cNvPr id="16" name="TextBox 15"/>
          <p:cNvSpPr txBox="1"/>
          <p:nvPr/>
        </p:nvSpPr>
        <p:spPr>
          <a:xfrm>
            <a:off x="9424464" y="2978697"/>
            <a:ext cx="244698" cy="261610"/>
          </a:xfrm>
          <a:prstGeom prst="rect">
            <a:avLst/>
          </a:prstGeom>
          <a:noFill/>
        </p:spPr>
        <p:txBody>
          <a:bodyPr wrap="square" rtlCol="0">
            <a:spAutoFit/>
          </a:bodyPr>
          <a:lstStyle/>
          <a:p>
            <a:r>
              <a:rPr lang="en-GB" sz="1050" dirty="0" smtClean="0"/>
              <a:t>1</a:t>
            </a:r>
            <a:endParaRPr lang="en-GB" sz="1050" dirty="0"/>
          </a:p>
        </p:txBody>
      </p:sp>
      <p:sp>
        <p:nvSpPr>
          <p:cNvPr id="17" name="TextBox 16"/>
          <p:cNvSpPr txBox="1"/>
          <p:nvPr/>
        </p:nvSpPr>
        <p:spPr>
          <a:xfrm>
            <a:off x="8761382" y="2978697"/>
            <a:ext cx="244698" cy="261610"/>
          </a:xfrm>
          <a:prstGeom prst="rect">
            <a:avLst/>
          </a:prstGeom>
          <a:noFill/>
        </p:spPr>
        <p:txBody>
          <a:bodyPr wrap="square" rtlCol="0">
            <a:spAutoFit/>
          </a:bodyPr>
          <a:lstStyle/>
          <a:p>
            <a:r>
              <a:rPr lang="en-GB" sz="1050" dirty="0" smtClean="0"/>
              <a:t>1</a:t>
            </a:r>
            <a:endParaRPr lang="en-GB" sz="1050" dirty="0"/>
          </a:p>
        </p:txBody>
      </p:sp>
      <p:sp>
        <p:nvSpPr>
          <p:cNvPr id="18" name="TextBox 17"/>
          <p:cNvSpPr txBox="1"/>
          <p:nvPr/>
        </p:nvSpPr>
        <p:spPr>
          <a:xfrm>
            <a:off x="10703271" y="5638255"/>
            <a:ext cx="244698" cy="261610"/>
          </a:xfrm>
          <a:prstGeom prst="rect">
            <a:avLst/>
          </a:prstGeom>
          <a:noFill/>
        </p:spPr>
        <p:txBody>
          <a:bodyPr wrap="square" rtlCol="0">
            <a:spAutoFit/>
          </a:bodyPr>
          <a:lstStyle/>
          <a:p>
            <a:r>
              <a:rPr lang="en-GB" sz="1050" dirty="0" smtClean="0"/>
              <a:t>1</a:t>
            </a:r>
            <a:endParaRPr lang="en-GB" sz="1050" dirty="0"/>
          </a:p>
        </p:txBody>
      </p:sp>
      <p:sp>
        <p:nvSpPr>
          <p:cNvPr id="19" name="TextBox 18"/>
          <p:cNvSpPr txBox="1"/>
          <p:nvPr/>
        </p:nvSpPr>
        <p:spPr>
          <a:xfrm>
            <a:off x="10540501" y="5638255"/>
            <a:ext cx="244698" cy="261610"/>
          </a:xfrm>
          <a:prstGeom prst="rect">
            <a:avLst/>
          </a:prstGeom>
          <a:noFill/>
        </p:spPr>
        <p:txBody>
          <a:bodyPr wrap="square" rtlCol="0">
            <a:spAutoFit/>
          </a:bodyPr>
          <a:lstStyle/>
          <a:p>
            <a:r>
              <a:rPr lang="en-GB" sz="1050" dirty="0" smtClean="0"/>
              <a:t>2</a:t>
            </a:r>
            <a:endParaRPr lang="en-GB" sz="1050" dirty="0"/>
          </a:p>
        </p:txBody>
      </p:sp>
      <p:sp>
        <p:nvSpPr>
          <p:cNvPr id="20" name="TextBox 19"/>
          <p:cNvSpPr txBox="1"/>
          <p:nvPr/>
        </p:nvSpPr>
        <p:spPr>
          <a:xfrm>
            <a:off x="9618806" y="5418201"/>
            <a:ext cx="244698" cy="261610"/>
          </a:xfrm>
          <a:prstGeom prst="rect">
            <a:avLst/>
          </a:prstGeom>
          <a:noFill/>
        </p:spPr>
        <p:txBody>
          <a:bodyPr wrap="square" rtlCol="0">
            <a:spAutoFit/>
          </a:bodyPr>
          <a:lstStyle/>
          <a:p>
            <a:r>
              <a:rPr lang="en-GB" sz="1050" dirty="0" smtClean="0"/>
              <a:t>1</a:t>
            </a:r>
            <a:endParaRPr lang="en-GB" sz="1050" dirty="0"/>
          </a:p>
        </p:txBody>
      </p:sp>
      <p:sp>
        <p:nvSpPr>
          <p:cNvPr id="21" name="TextBox 20"/>
          <p:cNvSpPr txBox="1"/>
          <p:nvPr/>
        </p:nvSpPr>
        <p:spPr>
          <a:xfrm>
            <a:off x="8937840" y="5418201"/>
            <a:ext cx="244698" cy="261610"/>
          </a:xfrm>
          <a:prstGeom prst="rect">
            <a:avLst/>
          </a:prstGeom>
          <a:noFill/>
        </p:spPr>
        <p:txBody>
          <a:bodyPr wrap="square" rtlCol="0">
            <a:spAutoFit/>
          </a:bodyPr>
          <a:lstStyle/>
          <a:p>
            <a:r>
              <a:rPr lang="en-GB" sz="1050" dirty="0" smtClean="0"/>
              <a:t>1</a:t>
            </a:r>
            <a:endParaRPr lang="en-GB" sz="1050" dirty="0"/>
          </a:p>
        </p:txBody>
      </p:sp>
      <p:graphicFrame>
        <p:nvGraphicFramePr>
          <p:cNvPr id="22" name="Table 21"/>
          <p:cNvGraphicFramePr>
            <a:graphicFrameLocks noGrp="1"/>
          </p:cNvGraphicFramePr>
          <p:nvPr>
            <p:extLst>
              <p:ext uri="{D42A27DB-BD31-4B8C-83A1-F6EECF244321}">
                <p14:modId xmlns:p14="http://schemas.microsoft.com/office/powerpoint/2010/main" val="1357402208"/>
              </p:ext>
            </p:extLst>
          </p:nvPr>
        </p:nvGraphicFramePr>
        <p:xfrm>
          <a:off x="5290411" y="3922749"/>
          <a:ext cx="1251717" cy="720275"/>
        </p:xfrm>
        <a:graphic>
          <a:graphicData uri="http://schemas.openxmlformats.org/drawingml/2006/table">
            <a:tbl>
              <a:tblPr firstRow="1" bandRow="1">
                <a:tableStyleId>{5940675A-B579-460E-94D1-54222C63F5DA}</a:tableStyleId>
              </a:tblPr>
              <a:tblGrid>
                <a:gridCol w="797763">
                  <a:extLst>
                    <a:ext uri="{9D8B030D-6E8A-4147-A177-3AD203B41FA5}">
                      <a16:colId xmlns:a16="http://schemas.microsoft.com/office/drawing/2014/main" val="3339916372"/>
                    </a:ext>
                  </a:extLst>
                </a:gridCol>
                <a:gridCol w="453954">
                  <a:extLst>
                    <a:ext uri="{9D8B030D-6E8A-4147-A177-3AD203B41FA5}">
                      <a16:colId xmlns:a16="http://schemas.microsoft.com/office/drawing/2014/main" val="2374538323"/>
                    </a:ext>
                  </a:extLst>
                </a:gridCol>
              </a:tblGrid>
              <a:tr h="354515">
                <a:tc>
                  <a:txBody>
                    <a:bodyPr/>
                    <a:lstStyle/>
                    <a:p>
                      <a:pPr algn="ctr"/>
                      <a:r>
                        <a:rPr lang="en-GB" sz="1400" dirty="0" smtClean="0">
                          <a:latin typeface="Comic Sans MS" panose="030F0702030302020204" pitchFamily="66" charset="0"/>
                        </a:rPr>
                        <a:t>23.371</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9.8</a:t>
                      </a:r>
                      <a:endParaRPr lang="en-GB" sz="1400" dirty="0">
                        <a:latin typeface="Comic Sans MS" panose="030F0702030302020204" pitchFamily="66" charset="0"/>
                      </a:endParaRPr>
                    </a:p>
                  </a:txBody>
                  <a:tcPr anchor="ctr"/>
                </a:tc>
                <a:extLst>
                  <a:ext uri="{0D108BD9-81ED-4DB2-BD59-A6C34878D82A}">
                    <a16:rowId xmlns:a16="http://schemas.microsoft.com/office/drawing/2014/main" val="359893625"/>
                  </a:ext>
                </a:extLst>
              </a:tr>
              <a:tr h="354515">
                <a:tc gridSpan="2">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266569733"/>
                  </a:ext>
                </a:extLst>
              </a:tr>
            </a:tbl>
          </a:graphicData>
        </a:graphic>
      </p:graphicFrame>
      <p:graphicFrame>
        <p:nvGraphicFramePr>
          <p:cNvPr id="23" name="Table 22"/>
          <p:cNvGraphicFramePr>
            <a:graphicFrameLocks noGrp="1"/>
          </p:cNvGraphicFramePr>
          <p:nvPr>
            <p:extLst>
              <p:ext uri="{D42A27DB-BD31-4B8C-83A1-F6EECF244321}">
                <p14:modId xmlns:p14="http://schemas.microsoft.com/office/powerpoint/2010/main" val="3392682173"/>
              </p:ext>
            </p:extLst>
          </p:nvPr>
        </p:nvGraphicFramePr>
        <p:xfrm>
          <a:off x="5296903" y="5058063"/>
          <a:ext cx="2306571" cy="720275"/>
        </p:xfrm>
        <a:graphic>
          <a:graphicData uri="http://schemas.openxmlformats.org/drawingml/2006/table">
            <a:tbl>
              <a:tblPr firstRow="1" bandRow="1">
                <a:tableStyleId>{5940675A-B579-460E-94D1-54222C63F5DA}</a:tableStyleId>
              </a:tblPr>
              <a:tblGrid>
                <a:gridCol w="1003392">
                  <a:extLst>
                    <a:ext uri="{9D8B030D-6E8A-4147-A177-3AD203B41FA5}">
                      <a16:colId xmlns:a16="http://schemas.microsoft.com/office/drawing/2014/main" val="3339916372"/>
                    </a:ext>
                  </a:extLst>
                </a:gridCol>
                <a:gridCol w="643342">
                  <a:extLst>
                    <a:ext uri="{9D8B030D-6E8A-4147-A177-3AD203B41FA5}">
                      <a16:colId xmlns:a16="http://schemas.microsoft.com/office/drawing/2014/main" val="2736467313"/>
                    </a:ext>
                  </a:extLst>
                </a:gridCol>
                <a:gridCol w="659837">
                  <a:extLst>
                    <a:ext uri="{9D8B030D-6E8A-4147-A177-3AD203B41FA5}">
                      <a16:colId xmlns:a16="http://schemas.microsoft.com/office/drawing/2014/main" val="2374538323"/>
                    </a:ext>
                  </a:extLst>
                </a:gridCol>
              </a:tblGrid>
              <a:tr h="354515">
                <a:tc>
                  <a:txBody>
                    <a:bodyPr/>
                    <a:lstStyle/>
                    <a:p>
                      <a:pPr algn="ctr"/>
                      <a:r>
                        <a:rPr lang="en-GB" sz="1400" dirty="0" smtClean="0">
                          <a:latin typeface="Comic Sans MS" panose="030F0702030302020204" pitchFamily="66" charset="0"/>
                        </a:rPr>
                        <a:t>25.371</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9.8</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56.62</a:t>
                      </a:r>
                      <a:endParaRPr lang="en-GB" sz="1400" dirty="0">
                        <a:latin typeface="Comic Sans MS" panose="030F0702030302020204" pitchFamily="66" charset="0"/>
                      </a:endParaRPr>
                    </a:p>
                  </a:txBody>
                  <a:tcPr anchor="ctr"/>
                </a:tc>
                <a:extLst>
                  <a:ext uri="{0D108BD9-81ED-4DB2-BD59-A6C34878D82A}">
                    <a16:rowId xmlns:a16="http://schemas.microsoft.com/office/drawing/2014/main" val="359893625"/>
                  </a:ext>
                </a:extLst>
              </a:tr>
              <a:tr h="354515">
                <a:tc gridSpan="3">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66569733"/>
                  </a:ext>
                </a:extLst>
              </a:tr>
            </a:tbl>
          </a:graphicData>
        </a:graphic>
      </p:graphicFrame>
      <p:sp>
        <p:nvSpPr>
          <p:cNvPr id="24" name="TextBox 23"/>
          <p:cNvSpPr txBox="1"/>
          <p:nvPr/>
        </p:nvSpPr>
        <p:spPr>
          <a:xfrm>
            <a:off x="8568161" y="6035392"/>
            <a:ext cx="3201473" cy="307777"/>
          </a:xfrm>
          <a:prstGeom prst="rect">
            <a:avLst/>
          </a:prstGeom>
          <a:noFill/>
        </p:spPr>
        <p:txBody>
          <a:bodyPr wrap="square" rtlCol="0">
            <a:spAutoFit/>
          </a:bodyPr>
          <a:lstStyle/>
          <a:p>
            <a:r>
              <a:rPr lang="en-GB" sz="1400" dirty="0" smtClean="0">
                <a:latin typeface="Comic Sans MS" panose="030F0702030302020204" pitchFamily="66" charset="0"/>
              </a:rPr>
              <a:t>See above for additional notes.</a:t>
            </a:r>
            <a:endParaRPr lang="en-GB" sz="1400" dirty="0">
              <a:latin typeface="Comic Sans MS" panose="030F0702030302020204" pitchFamily="66" charset="0"/>
            </a:endParaRPr>
          </a:p>
        </p:txBody>
      </p:sp>
    </p:spTree>
    <p:extLst>
      <p:ext uri="{BB962C8B-B14F-4D97-AF65-F5344CB8AC3E}">
        <p14:creationId xmlns:p14="http://schemas.microsoft.com/office/powerpoint/2010/main" val="7964587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14568" y="2592104"/>
            <a:ext cx="9899176" cy="2293794"/>
          </a:xfrm>
          <a:solidFill>
            <a:schemeClr val="accent2">
              <a:lumMod val="40000"/>
              <a:lumOff val="60000"/>
            </a:schemeClr>
          </a:solidFill>
        </p:spPr>
        <p:txBody>
          <a:bodyPr>
            <a:noAutofit/>
          </a:bodyPr>
          <a:lstStyle/>
          <a:p>
            <a:r>
              <a:rPr lang="en-GB" sz="4000" b="1" dirty="0">
                <a:latin typeface="Comic Sans MS" panose="030F0702030302020204" pitchFamily="66" charset="0"/>
              </a:rPr>
              <a:t>Progression in Teaching and </a:t>
            </a:r>
            <a:r>
              <a:rPr lang="en-GB" sz="4000" b="1" dirty="0" smtClean="0">
                <a:latin typeface="Comic Sans MS" panose="030F0702030302020204" pitchFamily="66" charset="0"/>
              </a:rPr>
              <a:t>Learning</a:t>
            </a:r>
          </a:p>
          <a:p>
            <a:r>
              <a:rPr lang="en-GB" sz="4000" b="1" dirty="0" smtClean="0">
                <a:latin typeface="Comic Sans MS" panose="030F0702030302020204" pitchFamily="66" charset="0"/>
              </a:rPr>
              <a:t> </a:t>
            </a:r>
          </a:p>
          <a:p>
            <a:r>
              <a:rPr lang="en-GB" sz="6600" b="1" dirty="0" smtClean="0">
                <a:latin typeface="Comic Sans MS" panose="030F0702030302020204" pitchFamily="66" charset="0"/>
              </a:rPr>
              <a:t>Subtraction</a:t>
            </a:r>
            <a:endParaRPr lang="en-GB" sz="6600" dirty="0"/>
          </a:p>
        </p:txBody>
      </p:sp>
      <p:pic>
        <p:nvPicPr>
          <p:cNvPr id="4" name="Picture 3"/>
          <p:cNvPicPr>
            <a:picLocks noChangeAspect="1"/>
          </p:cNvPicPr>
          <p:nvPr/>
        </p:nvPicPr>
        <p:blipFill>
          <a:blip r:embed="rId2"/>
          <a:stretch>
            <a:fillRect/>
          </a:stretch>
        </p:blipFill>
        <p:spPr>
          <a:xfrm>
            <a:off x="5234968" y="598893"/>
            <a:ext cx="1658376" cy="1672311"/>
          </a:xfrm>
          <a:prstGeom prst="rect">
            <a:avLst/>
          </a:prstGeom>
        </p:spPr>
      </p:pic>
    </p:spTree>
    <p:extLst>
      <p:ext uri="{BB962C8B-B14F-4D97-AF65-F5344CB8AC3E}">
        <p14:creationId xmlns:p14="http://schemas.microsoft.com/office/powerpoint/2010/main" val="22376927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73808943"/>
              </p:ext>
            </p:extLst>
          </p:nvPr>
        </p:nvGraphicFramePr>
        <p:xfrm>
          <a:off x="241837" y="183611"/>
          <a:ext cx="11709755" cy="6179324"/>
        </p:xfrm>
        <a:graphic>
          <a:graphicData uri="http://schemas.openxmlformats.org/drawingml/2006/table">
            <a:tbl>
              <a:tblPr firstRow="1" bandRow="1">
                <a:tableStyleId>{5940675A-B579-460E-94D1-54222C63F5DA}</a:tableStyleId>
              </a:tblPr>
              <a:tblGrid>
                <a:gridCol w="9270653">
                  <a:extLst>
                    <a:ext uri="{9D8B030D-6E8A-4147-A177-3AD203B41FA5}">
                      <a16:colId xmlns:a16="http://schemas.microsoft.com/office/drawing/2014/main" val="20000"/>
                    </a:ext>
                  </a:extLst>
                </a:gridCol>
                <a:gridCol w="2439102">
                  <a:extLst>
                    <a:ext uri="{9D8B030D-6E8A-4147-A177-3AD203B41FA5}">
                      <a16:colId xmlns:a16="http://schemas.microsoft.com/office/drawing/2014/main" val="20003"/>
                    </a:ext>
                  </a:extLst>
                </a:gridCol>
              </a:tblGrid>
              <a:tr h="439944">
                <a:tc gridSpan="2">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Subtraction: EYFS</a:t>
                      </a:r>
                      <a:endParaRPr lang="en-GB" sz="2400" b="1" dirty="0">
                        <a:latin typeface="Comic Sans MS" panose="030F0702030302020204" pitchFamily="66" charset="0"/>
                      </a:endParaRPr>
                    </a:p>
                  </a:txBody>
                  <a:tcPr anchor="ctr">
                    <a:solidFill>
                      <a:schemeClr val="accent2">
                        <a:lumMod val="40000"/>
                        <a:lumOff val="60000"/>
                      </a:schemeClr>
                    </a:solidFill>
                  </a:tcP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479564">
                <a:tc>
                  <a:txBody>
                    <a:bodyPr/>
                    <a:lstStyle/>
                    <a:p>
                      <a:pPr algn="ctr"/>
                      <a:r>
                        <a:rPr lang="en-GB" sz="2000" b="1" dirty="0" smtClean="0">
                          <a:latin typeface="Comic Sans MS" panose="030F0702030302020204" pitchFamily="66" charset="0"/>
                        </a:rPr>
                        <a:t>Guidance</a:t>
                      </a:r>
                      <a:r>
                        <a:rPr lang="en-GB" sz="2000" b="1" baseline="0" dirty="0" smtClean="0">
                          <a:latin typeface="Comic Sans MS" panose="030F0702030302020204" pitchFamily="66" charset="0"/>
                        </a:rPr>
                        <a:t> / Models / Images</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Key Vocabulary</a:t>
                      </a:r>
                    </a:p>
                  </a:txBody>
                  <a:tcPr anchor="ctr"/>
                </a:tc>
                <a:extLst>
                  <a:ext uri="{0D108BD9-81ED-4DB2-BD59-A6C34878D82A}">
                    <a16:rowId xmlns:a16="http://schemas.microsoft.com/office/drawing/2014/main" val="10001"/>
                  </a:ext>
                </a:extLst>
              </a:tr>
              <a:tr h="2435933">
                <a:tc>
                  <a:txBody>
                    <a:bodyPr/>
                    <a:lstStyle/>
                    <a:p>
                      <a:pPr marL="0" indent="0">
                        <a:buFont typeface="Arial" panose="020B0604020202020204" pitchFamily="34" charset="0"/>
                        <a:buNone/>
                      </a:pPr>
                      <a:r>
                        <a:rPr lang="en-GB" sz="1300" b="0" baseline="0" dirty="0" smtClean="0">
                          <a:latin typeface="Comic Sans MS" panose="030F0702030302020204" pitchFamily="66" charset="0"/>
                        </a:rPr>
                        <a:t>Children begin with mostly pictorial representations.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Concrete apparatus is used to relate subtraction to taking away and counting how many </a:t>
                      </a:r>
                    </a:p>
                    <a:p>
                      <a:pPr marL="0" indent="0">
                        <a:buFont typeface="Arial" panose="020B0604020202020204" pitchFamily="34" charset="0"/>
                        <a:buNone/>
                      </a:pPr>
                      <a:r>
                        <a:rPr lang="en-GB" sz="1300" b="0" baseline="0" dirty="0" smtClean="0">
                          <a:latin typeface="Comic Sans MS" panose="030F0702030302020204" pitchFamily="66" charset="0"/>
                        </a:rPr>
                        <a:t>objects are left.</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Concrete apparatus models the subtraction of 2 objects from a set of 5.</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Construct number sentences verbally or using cards to go with practical activities.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are encouraged to read number sentences in different ways: “five subtract one leaves four”, “four is equal to five subtract one.”</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make a record in pictures, words or symbols of subtraction activities already carried out.</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Solve simple problems using fingers.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Number tracks can be introduced to count back and to find one less.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What is 1 less than 9?  What is 1 less than 20?  Use what is known about 1 less to compare 2 sets of numbers.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Number lines can then be used alongside number tracks and practical apparatus</a:t>
                      </a:r>
                    </a:p>
                    <a:p>
                      <a:pPr marL="0" indent="0">
                        <a:buFont typeface="Arial" panose="020B0604020202020204" pitchFamily="34" charset="0"/>
                        <a:buNone/>
                      </a:pPr>
                      <a:r>
                        <a:rPr lang="en-GB" sz="1300" b="0" baseline="0" dirty="0" smtClean="0">
                          <a:latin typeface="Comic Sans MS" panose="030F0702030302020204" pitchFamily="66" charset="0"/>
                        </a:rPr>
                        <a:t>to solve subtraction calculations and word problems.  Children count back under</a:t>
                      </a:r>
                    </a:p>
                    <a:p>
                      <a:pPr marL="0" indent="0">
                        <a:buFont typeface="Arial" panose="020B0604020202020204" pitchFamily="34" charset="0"/>
                        <a:buNone/>
                      </a:pPr>
                      <a:r>
                        <a:rPr lang="en-GB" sz="1300" b="0" baseline="0" dirty="0" smtClean="0">
                          <a:latin typeface="Comic Sans MS" panose="030F0702030302020204" pitchFamily="66" charset="0"/>
                        </a:rPr>
                        <a:t>the number line.  5-frames and 10-frames can also be used.</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1" baseline="0" dirty="0" smtClean="0">
                          <a:latin typeface="Comic Sans MS" panose="030F0702030302020204" pitchFamily="66" charset="0"/>
                        </a:rPr>
                        <a:t>Children will need opportunities to look at and talk about different models and images as they move between representations.</a:t>
                      </a:r>
                    </a:p>
                  </a:txBody>
                  <a:tcPr/>
                </a:tc>
                <a:tc>
                  <a:txBody>
                    <a:bodyPr/>
                    <a:lstStyle/>
                    <a:p>
                      <a:r>
                        <a:rPr lang="en-GB" sz="1300" b="1" dirty="0" smtClean="0">
                          <a:latin typeface="Comic Sans MS" panose="030F0702030302020204" pitchFamily="66" charset="0"/>
                        </a:rPr>
                        <a:t>Games</a:t>
                      </a:r>
                      <a:r>
                        <a:rPr lang="en-GB" sz="1300" b="1" baseline="0" dirty="0" smtClean="0">
                          <a:latin typeface="Comic Sans MS" panose="030F0702030302020204" pitchFamily="66" charset="0"/>
                        </a:rPr>
                        <a:t> and songs can be a useful way to begin using vocabulary involved in addition, e.g. ‘Five little men in a flying saucer’.</a:t>
                      </a:r>
                    </a:p>
                    <a:p>
                      <a:endParaRPr lang="en-GB" sz="1300" b="1" baseline="0" dirty="0" smtClean="0">
                        <a:latin typeface="Comic Sans MS" panose="030F0702030302020204" pitchFamily="66" charset="0"/>
                      </a:endParaRPr>
                    </a:p>
                    <a:p>
                      <a:r>
                        <a:rPr lang="en-GB" sz="1300" b="0" baseline="0" dirty="0" smtClean="0">
                          <a:latin typeface="Comic Sans MS" panose="030F0702030302020204" pitchFamily="66" charset="0"/>
                        </a:rPr>
                        <a:t>Take (away)</a:t>
                      </a:r>
                    </a:p>
                    <a:p>
                      <a:r>
                        <a:rPr lang="en-GB" sz="1300" b="0" baseline="0" dirty="0" smtClean="0">
                          <a:latin typeface="Comic Sans MS" panose="030F0702030302020204" pitchFamily="66" charset="0"/>
                        </a:rPr>
                        <a:t>Leave</a:t>
                      </a:r>
                    </a:p>
                    <a:p>
                      <a:r>
                        <a:rPr lang="en-GB" sz="1300" b="0" baseline="0" dirty="0" smtClean="0">
                          <a:latin typeface="Comic Sans MS" panose="030F0702030302020204" pitchFamily="66" charset="0"/>
                        </a:rPr>
                        <a:t>How many are left / left over?</a:t>
                      </a:r>
                    </a:p>
                    <a:p>
                      <a:r>
                        <a:rPr lang="en-GB" sz="1300" b="0" baseline="0" dirty="0" smtClean="0">
                          <a:latin typeface="Comic Sans MS" panose="030F0702030302020204" pitchFamily="66" charset="0"/>
                        </a:rPr>
                        <a:t>How many have gone?</a:t>
                      </a:r>
                    </a:p>
                    <a:p>
                      <a:r>
                        <a:rPr lang="en-GB" sz="1300" b="0" baseline="0" dirty="0" smtClean="0">
                          <a:latin typeface="Comic Sans MS" panose="030F0702030302020204" pitchFamily="66" charset="0"/>
                        </a:rPr>
                        <a:t>One less, two less, ten less</a:t>
                      </a:r>
                    </a:p>
                    <a:p>
                      <a:r>
                        <a:rPr lang="en-GB" sz="1300" b="0" baseline="0" dirty="0" smtClean="0">
                          <a:latin typeface="Comic Sans MS" panose="030F0702030302020204" pitchFamily="66" charset="0"/>
                        </a:rPr>
                        <a:t>How many fewer is … than …?</a:t>
                      </a:r>
                    </a:p>
                    <a:p>
                      <a:r>
                        <a:rPr lang="en-GB" sz="1300" b="0" baseline="0" dirty="0" smtClean="0">
                          <a:latin typeface="Comic Sans MS" panose="030F0702030302020204" pitchFamily="66" charset="0"/>
                        </a:rPr>
                        <a:t>Difference between</a:t>
                      </a:r>
                    </a:p>
                    <a:p>
                      <a:r>
                        <a:rPr lang="en-GB" sz="1300" b="0" baseline="0" dirty="0" smtClean="0">
                          <a:latin typeface="Comic Sans MS" panose="030F0702030302020204" pitchFamily="66" charset="0"/>
                        </a:rPr>
                        <a:t>Is the same as</a:t>
                      </a:r>
                    </a:p>
                    <a:p>
                      <a:endParaRPr lang="en-GB" sz="1300" b="0" dirty="0">
                        <a:latin typeface="Comic Sans MS" panose="030F0702030302020204" pitchFamily="66" charset="0"/>
                      </a:endParaRPr>
                    </a:p>
                  </a:txBody>
                  <a:tcPr/>
                </a:tc>
                <a:extLst>
                  <a:ext uri="{0D108BD9-81ED-4DB2-BD59-A6C34878D82A}">
                    <a16:rowId xmlns:a16="http://schemas.microsoft.com/office/drawing/2014/main" val="1000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3" name="Picture 2"/>
          <p:cNvPicPr>
            <a:picLocks noChangeAspect="1"/>
          </p:cNvPicPr>
          <p:nvPr/>
        </p:nvPicPr>
        <p:blipFill>
          <a:blip r:embed="rId3"/>
          <a:stretch>
            <a:fillRect/>
          </a:stretch>
        </p:blipFill>
        <p:spPr>
          <a:xfrm>
            <a:off x="4490753" y="1155795"/>
            <a:ext cx="1341674" cy="386402"/>
          </a:xfrm>
          <a:prstGeom prst="rect">
            <a:avLst/>
          </a:prstGeom>
        </p:spPr>
      </p:pic>
      <p:pic>
        <p:nvPicPr>
          <p:cNvPr id="10" name="Picture 9"/>
          <p:cNvPicPr>
            <a:picLocks noChangeAspect="1"/>
          </p:cNvPicPr>
          <p:nvPr/>
        </p:nvPicPr>
        <p:blipFill>
          <a:blip r:embed="rId4"/>
          <a:stretch>
            <a:fillRect/>
          </a:stretch>
        </p:blipFill>
        <p:spPr>
          <a:xfrm>
            <a:off x="7128965" y="1433015"/>
            <a:ext cx="1094302" cy="573206"/>
          </a:xfrm>
          <a:prstGeom prst="rect">
            <a:avLst/>
          </a:prstGeom>
        </p:spPr>
      </p:pic>
      <p:pic>
        <p:nvPicPr>
          <p:cNvPr id="11" name="Picture 10"/>
          <p:cNvPicPr>
            <a:picLocks noChangeAspect="1"/>
          </p:cNvPicPr>
          <p:nvPr/>
        </p:nvPicPr>
        <p:blipFill>
          <a:blip r:embed="rId5"/>
          <a:stretch>
            <a:fillRect/>
          </a:stretch>
        </p:blipFill>
        <p:spPr>
          <a:xfrm>
            <a:off x="3204095" y="3718375"/>
            <a:ext cx="1218849" cy="621613"/>
          </a:xfrm>
          <a:prstGeom prst="rect">
            <a:avLst/>
          </a:prstGeom>
        </p:spPr>
      </p:pic>
      <p:pic>
        <p:nvPicPr>
          <p:cNvPr id="12" name="Picture 11"/>
          <p:cNvPicPr>
            <a:picLocks noChangeAspect="1"/>
          </p:cNvPicPr>
          <p:nvPr/>
        </p:nvPicPr>
        <p:blipFill>
          <a:blip r:embed="rId6"/>
          <a:stretch>
            <a:fillRect/>
          </a:stretch>
        </p:blipFill>
        <p:spPr>
          <a:xfrm>
            <a:off x="5676190" y="4187587"/>
            <a:ext cx="1895476" cy="452651"/>
          </a:xfrm>
          <a:prstGeom prst="rect">
            <a:avLst/>
          </a:prstGeom>
        </p:spPr>
      </p:pic>
      <p:pic>
        <p:nvPicPr>
          <p:cNvPr id="13" name="Picture 12"/>
          <p:cNvPicPr>
            <a:picLocks noChangeAspect="1"/>
          </p:cNvPicPr>
          <p:nvPr/>
        </p:nvPicPr>
        <p:blipFill>
          <a:blip r:embed="rId7"/>
          <a:stretch>
            <a:fillRect/>
          </a:stretch>
        </p:blipFill>
        <p:spPr>
          <a:xfrm>
            <a:off x="6488946" y="5035530"/>
            <a:ext cx="2945922" cy="792064"/>
          </a:xfrm>
          <a:prstGeom prst="rect">
            <a:avLst/>
          </a:prstGeom>
        </p:spPr>
      </p:pic>
    </p:spTree>
    <p:extLst>
      <p:ext uri="{BB962C8B-B14F-4D97-AF65-F5344CB8AC3E}">
        <p14:creationId xmlns:p14="http://schemas.microsoft.com/office/powerpoint/2010/main" val="3871521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804172763"/>
              </p:ext>
            </p:extLst>
          </p:nvPr>
        </p:nvGraphicFramePr>
        <p:xfrm>
          <a:off x="241837" y="183611"/>
          <a:ext cx="11709755" cy="660604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Subtraction: YEAR 1</a:t>
                      </a:r>
                      <a:endParaRPr lang="en-GB" sz="2400" b="1" dirty="0">
                        <a:latin typeface="Comic Sans MS" panose="030F0702030302020204" pitchFamily="66" charset="0"/>
                      </a:endParaRPr>
                    </a:p>
                  </a:txBody>
                  <a:tcPr anchor="ctr">
                    <a:solidFill>
                      <a:schemeClr val="accent2">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1 Objectives</a:t>
                      </a:r>
                      <a:endParaRPr lang="en-GB" sz="1400" b="1" dirty="0">
                        <a:latin typeface="Comic Sans MS" panose="030F0702030302020204" pitchFamily="66" charset="0"/>
                      </a:endParaRPr>
                    </a:p>
                  </a:txBody>
                  <a:tcPr anchor="ctr"/>
                </a:tc>
                <a:tc gridSpan="3">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Read, write and interpret equations containing addition (+), subtraction (-) and equals (=) symbols, and relate additive expressions and equations to real-life contexts.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Read, write and interpret mathematical statements involving addition (+), subtraction (–) and equals (=) signs.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Compose numbers to 10 from 2 parts, and partition numbers into parts, including recognising odd and even numbers.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Represent and use number bonds and related subtraction facts within 20.</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Add and subtract one-digit and two-digit numbers to 20, including zero.</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79564">
                <a:tc>
                  <a:txBody>
                    <a:bodyPr/>
                    <a:lstStyle/>
                    <a:p>
                      <a:pPr algn="l"/>
                      <a:r>
                        <a:rPr lang="en-GB" sz="1400" b="0" dirty="0" smtClean="0">
                          <a:latin typeface="Comic Sans MS" panose="030F0702030302020204" pitchFamily="66" charset="0"/>
                        </a:rPr>
                        <a:t>Taking</a:t>
                      </a:r>
                      <a:r>
                        <a:rPr lang="en-GB" sz="1400" b="0" baseline="0" dirty="0" smtClean="0">
                          <a:latin typeface="Comic Sans MS" panose="030F0702030302020204" pitchFamily="66" charset="0"/>
                        </a:rPr>
                        <a:t> away ones</a:t>
                      </a:r>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smtClean="0">
                          <a:ln>
                            <a:noFill/>
                          </a:ln>
                          <a:solidFill>
                            <a:schemeClr val="tx1"/>
                          </a:solidFill>
                          <a:effectLst/>
                          <a:latin typeface="Comic Sans MS" panose="030F0702030302020204" pitchFamily="66" charset="0"/>
                        </a:rPr>
                        <a:t>6 – 4 = 2       4 – 2 = 2</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smtClean="0">
                          <a:latin typeface="Comic Sans MS" panose="030F0702030302020204" pitchFamily="66" charset="0"/>
                        </a:rPr>
                        <a:t>Use physical objects,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smtClean="0">
                          <a:latin typeface="Comic Sans MS" panose="030F0702030302020204" pitchFamily="66" charset="0"/>
                        </a:rPr>
                        <a:t>counters, cubes etc. to show how objects can be taken away.</a:t>
                      </a:r>
                      <a:endParaRPr kumimoji="0" lang="en-US" sz="18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6</a:t>
                      </a:r>
                      <a:r>
                        <a:rPr lang="en-GB" sz="1800" b="0" baseline="0" dirty="0" smtClean="0">
                          <a:latin typeface="Comic Sans MS" panose="030F0702030302020204" pitchFamily="66" charset="0"/>
                        </a:rPr>
                        <a:t> – 4 = 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baseline="0" dirty="0" smtClean="0">
                          <a:latin typeface="Comic Sans MS" panose="030F0702030302020204" pitchFamily="66" charset="0"/>
                        </a:rPr>
                        <a:t>4 – 2 = 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baseline="0" dirty="0" smtClean="0">
                          <a:latin typeface="Comic Sans MS" panose="030F0702030302020204" pitchFamily="66" charset="0"/>
                        </a:rPr>
                        <a:t>15 – 3 = 12</a:t>
                      </a:r>
                      <a:endParaRPr lang="en-GB" sz="1800" b="0" dirty="0" smtClean="0">
                        <a:latin typeface="Comic Sans MS" panose="030F0702030302020204" pitchFamily="66" charset="0"/>
                      </a:endParaRPr>
                    </a:p>
                  </a:txBody>
                  <a:tcPr/>
                </a:tc>
                <a:extLst>
                  <a:ext uri="{0D108BD9-81ED-4DB2-BD59-A6C34878D82A}">
                    <a16:rowId xmlns:a16="http://schemas.microsoft.com/office/drawing/2014/main" val="3633418149"/>
                  </a:ext>
                </a:extLst>
              </a:tr>
              <a:tr h="479564">
                <a:tc>
                  <a:txBody>
                    <a:bodyPr/>
                    <a:lstStyle/>
                    <a:p>
                      <a:pPr algn="l"/>
                      <a:r>
                        <a:rPr lang="en-GB" sz="1400" b="0" dirty="0" smtClean="0">
                          <a:latin typeface="Comic Sans MS" panose="030F0702030302020204" pitchFamily="66" charset="0"/>
                        </a:rPr>
                        <a:t>Counting</a:t>
                      </a:r>
                      <a:r>
                        <a:rPr lang="en-GB" sz="1400" b="0" baseline="0" dirty="0" smtClean="0">
                          <a:latin typeface="Comic Sans MS" panose="030F0702030302020204" pitchFamily="66" charset="0"/>
                        </a:rPr>
                        <a:t> back</a:t>
                      </a: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6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Move objects away</a:t>
                      </a:r>
                      <a:r>
                        <a:rPr lang="en-GB" sz="1400" b="0" baseline="0" dirty="0" smtClean="0">
                          <a:latin typeface="Comic Sans MS" panose="030F0702030302020204" pitchFamily="66" charset="0"/>
                        </a:rPr>
                        <a:t> from the group, counting backwards.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Count back in ones using a number line.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13 – 4 = 9</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Put</a:t>
                      </a:r>
                      <a:r>
                        <a:rPr lang="en-GB" sz="1400" b="0" baseline="0" dirty="0" smtClean="0">
                          <a:latin typeface="Comic Sans MS" panose="030F0702030302020204" pitchFamily="66" charset="0"/>
                        </a:rPr>
                        <a:t> 13 in your head and count back 4.  What number are you at?</a:t>
                      </a:r>
                      <a:endParaRPr lang="en-GB" sz="1400" b="0" dirty="0" smtClean="0">
                        <a:latin typeface="Comic Sans MS" panose="030F0702030302020204" pitchFamily="66" charset="0"/>
                      </a:endParaRPr>
                    </a:p>
                  </a:txBody>
                  <a:tcPr/>
                </a:tc>
                <a:extLst>
                  <a:ext uri="{0D108BD9-81ED-4DB2-BD59-A6C34878D82A}">
                    <a16:rowId xmlns:a16="http://schemas.microsoft.com/office/drawing/2014/main" val="4027510384"/>
                  </a:ext>
                </a:extLst>
              </a:tr>
              <a:tr h="479564">
                <a:tc>
                  <a:txBody>
                    <a:bodyPr/>
                    <a:lstStyle/>
                    <a:p>
                      <a:pPr algn="l"/>
                      <a:r>
                        <a:rPr lang="en-GB" sz="1400" b="0" dirty="0" smtClean="0">
                          <a:latin typeface="Comic Sans MS" panose="030F0702030302020204" pitchFamily="66" charset="0"/>
                        </a:rPr>
                        <a:t>Find the difference</a:t>
                      </a:r>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Compare objects and amounts.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4</a:t>
                      </a:r>
                      <a:r>
                        <a:rPr lang="en-GB" sz="1400" b="0" baseline="0" dirty="0" smtClean="0">
                          <a:latin typeface="Comic Sans MS" panose="030F0702030302020204" pitchFamily="66" charset="0"/>
                        </a:rPr>
                        <a:t> is 3 less than 7</a:t>
                      </a:r>
                      <a:r>
                        <a:rPr lang="en-GB" sz="1400" b="0" dirty="0" smtClean="0">
                          <a:latin typeface="Comic Sans MS" panose="030F0702030302020204" pitchFamily="66" charset="0"/>
                        </a:rPr>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Hannah</a:t>
                      </a:r>
                      <a:r>
                        <a:rPr lang="en-GB" sz="1400" b="0" baseline="0" dirty="0" smtClean="0">
                          <a:latin typeface="Comic Sans MS" panose="030F0702030302020204" pitchFamily="66" charset="0"/>
                        </a:rPr>
                        <a:t> has 12 sweets and her sister has 5.  How many fewer sweets does Hannah have than her sister?</a:t>
                      </a:r>
                      <a:endParaRPr lang="en-GB" sz="1400" b="0" dirty="0" smtClean="0">
                        <a:latin typeface="Comic Sans MS" panose="030F0702030302020204" pitchFamily="66" charset="0"/>
                      </a:endParaRPr>
                    </a:p>
                  </a:txBody>
                  <a:tcPr/>
                </a:tc>
                <a:extLst>
                  <a:ext uri="{0D108BD9-81ED-4DB2-BD59-A6C34878D82A}">
                    <a16:rowId xmlns:a16="http://schemas.microsoft.com/office/drawing/2014/main" val="4170124009"/>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2" name="Picture 1"/>
          <p:cNvPicPr>
            <a:picLocks noChangeAspect="1"/>
          </p:cNvPicPr>
          <p:nvPr/>
        </p:nvPicPr>
        <p:blipFill>
          <a:blip r:embed="rId3"/>
          <a:stretch>
            <a:fillRect/>
          </a:stretch>
        </p:blipFill>
        <p:spPr>
          <a:xfrm>
            <a:off x="4137505" y="2042802"/>
            <a:ext cx="885825" cy="962025"/>
          </a:xfrm>
          <a:prstGeom prst="rect">
            <a:avLst/>
          </a:prstGeom>
        </p:spPr>
      </p:pic>
      <p:sp>
        <p:nvSpPr>
          <p:cNvPr id="23" name="TextBox 22"/>
          <p:cNvSpPr txBox="1"/>
          <p:nvPr/>
        </p:nvSpPr>
        <p:spPr>
          <a:xfrm>
            <a:off x="5577016" y="2649143"/>
            <a:ext cx="3457802" cy="307777"/>
          </a:xfrm>
          <a:prstGeom prst="rect">
            <a:avLst/>
          </a:prstGeom>
          <a:noFill/>
        </p:spPr>
        <p:txBody>
          <a:bodyPr wrap="square" rtlCol="0">
            <a:spAutoFit/>
          </a:bodyPr>
          <a:lstStyle/>
          <a:p>
            <a:pPr lvl="0">
              <a:defRPr/>
            </a:pPr>
            <a:endParaRPr lang="en-US" sz="1400" dirty="0">
              <a:latin typeface="Comic Sans MS" panose="030F0702030302020204" pitchFamily="66" charset="0"/>
            </a:endParaRPr>
          </a:p>
        </p:txBody>
      </p:sp>
      <p:pic>
        <p:nvPicPr>
          <p:cNvPr id="6" name="Picture 5"/>
          <p:cNvPicPr>
            <a:picLocks noChangeAspect="1"/>
          </p:cNvPicPr>
          <p:nvPr/>
        </p:nvPicPr>
        <p:blipFill>
          <a:blip r:embed="rId4"/>
          <a:stretch>
            <a:fillRect/>
          </a:stretch>
        </p:blipFill>
        <p:spPr>
          <a:xfrm>
            <a:off x="1759970" y="2326567"/>
            <a:ext cx="1006581" cy="558272"/>
          </a:xfrm>
          <a:prstGeom prst="rect">
            <a:avLst/>
          </a:prstGeom>
        </p:spPr>
      </p:pic>
      <p:pic>
        <p:nvPicPr>
          <p:cNvPr id="7" name="Picture 6"/>
          <p:cNvPicPr>
            <a:picLocks noChangeAspect="1"/>
          </p:cNvPicPr>
          <p:nvPr/>
        </p:nvPicPr>
        <p:blipFill>
          <a:blip r:embed="rId5"/>
          <a:stretch>
            <a:fillRect/>
          </a:stretch>
        </p:blipFill>
        <p:spPr>
          <a:xfrm>
            <a:off x="5157239" y="2087561"/>
            <a:ext cx="2337610" cy="1430779"/>
          </a:xfrm>
          <a:prstGeom prst="rect">
            <a:avLst/>
          </a:prstGeom>
        </p:spPr>
      </p:pic>
      <p:sp>
        <p:nvSpPr>
          <p:cNvPr id="32" name="TextBox 31"/>
          <p:cNvSpPr txBox="1"/>
          <p:nvPr/>
        </p:nvSpPr>
        <p:spPr>
          <a:xfrm>
            <a:off x="7494849" y="1960601"/>
            <a:ext cx="1103239" cy="1600438"/>
          </a:xfrm>
          <a:prstGeom prst="rect">
            <a:avLst/>
          </a:prstGeom>
          <a:noFill/>
        </p:spPr>
        <p:txBody>
          <a:bodyPr wrap="square" rtlCol="0">
            <a:spAutoFit/>
          </a:bodyPr>
          <a:lstStyle/>
          <a:p>
            <a:r>
              <a:rPr lang="en-GB" sz="1400" dirty="0" smtClean="0">
                <a:latin typeface="Comic Sans MS" panose="030F0702030302020204" pitchFamily="66" charset="0"/>
              </a:rPr>
              <a:t>Cross out drawn objects to show what has been taken away.</a:t>
            </a:r>
            <a:endParaRPr lang="en-GB" sz="1400" dirty="0">
              <a:latin typeface="Comic Sans MS" panose="030F0702030302020204" pitchFamily="66" charset="0"/>
            </a:endParaRPr>
          </a:p>
        </p:txBody>
      </p:sp>
      <p:pic>
        <p:nvPicPr>
          <p:cNvPr id="8" name="Picture 7"/>
          <p:cNvPicPr>
            <a:picLocks noChangeAspect="1"/>
          </p:cNvPicPr>
          <p:nvPr/>
        </p:nvPicPr>
        <p:blipFill>
          <a:blip r:embed="rId6"/>
          <a:stretch>
            <a:fillRect/>
          </a:stretch>
        </p:blipFill>
        <p:spPr>
          <a:xfrm>
            <a:off x="1759970" y="3561921"/>
            <a:ext cx="2143125" cy="476250"/>
          </a:xfrm>
          <a:prstGeom prst="rect">
            <a:avLst/>
          </a:prstGeom>
        </p:spPr>
      </p:pic>
      <p:pic>
        <p:nvPicPr>
          <p:cNvPr id="34" name="Picture 33"/>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0800000" flipH="1">
            <a:off x="1759970" y="4529026"/>
            <a:ext cx="1460639" cy="701491"/>
          </a:xfrm>
          <a:prstGeom prst="rect">
            <a:avLst/>
          </a:prstGeom>
          <a:noFill/>
          <a:ln>
            <a:noFill/>
          </a:ln>
        </p:spPr>
      </p:pic>
      <p:pic>
        <p:nvPicPr>
          <p:cNvPr id="12" name="Picture 11"/>
          <p:cNvPicPr>
            <a:picLocks noChangeAspect="1"/>
          </p:cNvPicPr>
          <p:nvPr/>
        </p:nvPicPr>
        <p:blipFill>
          <a:blip r:embed="rId8"/>
          <a:stretch>
            <a:fillRect/>
          </a:stretch>
        </p:blipFill>
        <p:spPr>
          <a:xfrm>
            <a:off x="5409951" y="5786102"/>
            <a:ext cx="2847543" cy="919825"/>
          </a:xfrm>
          <a:prstGeom prst="rect">
            <a:avLst/>
          </a:prstGeom>
        </p:spPr>
      </p:pic>
      <p:sp>
        <p:nvSpPr>
          <p:cNvPr id="36" name="TextBox 35"/>
          <p:cNvSpPr txBox="1"/>
          <p:nvPr/>
        </p:nvSpPr>
        <p:spPr>
          <a:xfrm>
            <a:off x="3220609" y="4466862"/>
            <a:ext cx="1936630" cy="954107"/>
          </a:xfrm>
          <a:prstGeom prst="rect">
            <a:avLst/>
          </a:prstGeom>
          <a:noFill/>
        </p:spPr>
        <p:txBody>
          <a:bodyPr wrap="square" rtlCol="0">
            <a:spAutoFit/>
          </a:bodyPr>
          <a:lstStyle/>
          <a:p>
            <a:r>
              <a:rPr lang="en-GB" sz="1400" dirty="0" smtClean="0">
                <a:latin typeface="Comic Sans MS" panose="030F0702030302020204" pitchFamily="66" charset="0"/>
              </a:rPr>
              <a:t>Move the beads along the bead string as you count backwards.</a:t>
            </a:r>
            <a:endParaRPr lang="en-GB" sz="1400" dirty="0">
              <a:latin typeface="Comic Sans MS" panose="030F0702030302020204" pitchFamily="66" charset="0"/>
            </a:endParaRPr>
          </a:p>
        </p:txBody>
      </p:sp>
      <p:pic>
        <p:nvPicPr>
          <p:cNvPr id="9" name="Picture 8"/>
          <p:cNvPicPr>
            <a:picLocks noChangeAspect="1"/>
          </p:cNvPicPr>
          <p:nvPr/>
        </p:nvPicPr>
        <p:blipFill>
          <a:blip r:embed="rId9"/>
          <a:stretch>
            <a:fillRect/>
          </a:stretch>
        </p:blipFill>
        <p:spPr>
          <a:xfrm>
            <a:off x="5205164" y="3665077"/>
            <a:ext cx="3243073" cy="942327"/>
          </a:xfrm>
          <a:prstGeom prst="rect">
            <a:avLst/>
          </a:prstGeom>
        </p:spPr>
      </p:pic>
      <p:pic>
        <p:nvPicPr>
          <p:cNvPr id="10" name="Picture 9"/>
          <p:cNvPicPr>
            <a:picLocks noChangeAspect="1"/>
          </p:cNvPicPr>
          <p:nvPr/>
        </p:nvPicPr>
        <p:blipFill>
          <a:blip r:embed="rId10"/>
          <a:stretch>
            <a:fillRect/>
          </a:stretch>
        </p:blipFill>
        <p:spPr>
          <a:xfrm>
            <a:off x="1862196" y="5799750"/>
            <a:ext cx="1178418" cy="506069"/>
          </a:xfrm>
          <a:prstGeom prst="rect">
            <a:avLst/>
          </a:prstGeom>
        </p:spPr>
      </p:pic>
      <p:pic>
        <p:nvPicPr>
          <p:cNvPr id="11" name="Picture 10"/>
          <p:cNvPicPr>
            <a:picLocks noChangeAspect="1"/>
          </p:cNvPicPr>
          <p:nvPr/>
        </p:nvPicPr>
        <p:blipFill>
          <a:blip r:embed="rId11"/>
          <a:stretch>
            <a:fillRect/>
          </a:stretch>
        </p:blipFill>
        <p:spPr>
          <a:xfrm>
            <a:off x="3400535" y="5656962"/>
            <a:ext cx="1649495" cy="1113206"/>
          </a:xfrm>
          <a:prstGeom prst="rect">
            <a:avLst/>
          </a:prstGeom>
        </p:spPr>
      </p:pic>
      <p:sp>
        <p:nvSpPr>
          <p:cNvPr id="41" name="TextBox 40"/>
          <p:cNvSpPr txBox="1"/>
          <p:nvPr/>
        </p:nvSpPr>
        <p:spPr>
          <a:xfrm>
            <a:off x="5127798" y="5495392"/>
            <a:ext cx="3212522" cy="523220"/>
          </a:xfrm>
          <a:prstGeom prst="rect">
            <a:avLst/>
          </a:prstGeom>
          <a:noFill/>
        </p:spPr>
        <p:txBody>
          <a:bodyPr wrap="square" rtlCol="0">
            <a:spAutoFit/>
          </a:bodyPr>
          <a:lstStyle/>
          <a:p>
            <a:r>
              <a:rPr lang="en-GB" sz="1400" dirty="0" smtClean="0">
                <a:latin typeface="Comic Sans MS" panose="030F0702030302020204" pitchFamily="66" charset="0"/>
              </a:rPr>
              <a:t>Count on using a number line to find the difference.</a:t>
            </a:r>
            <a:endParaRPr lang="en-GB" sz="1400" dirty="0">
              <a:latin typeface="Comic Sans MS" panose="030F0702030302020204" pitchFamily="66" charset="0"/>
            </a:endParaRPr>
          </a:p>
        </p:txBody>
      </p:sp>
    </p:spTree>
    <p:extLst>
      <p:ext uri="{BB962C8B-B14F-4D97-AF65-F5344CB8AC3E}">
        <p14:creationId xmlns:p14="http://schemas.microsoft.com/office/powerpoint/2010/main" val="2607968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736663320"/>
              </p:ext>
            </p:extLst>
          </p:nvPr>
        </p:nvGraphicFramePr>
        <p:xfrm>
          <a:off x="241837" y="186644"/>
          <a:ext cx="11709755" cy="6556823"/>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Subtraction: YEAR 1</a:t>
                      </a:r>
                      <a:endParaRPr lang="en-GB" sz="2400" b="1" dirty="0">
                        <a:latin typeface="Comic Sans MS" panose="030F0702030302020204" pitchFamily="66" charset="0"/>
                      </a:endParaRPr>
                    </a:p>
                  </a:txBody>
                  <a:tcPr anchor="ctr">
                    <a:solidFill>
                      <a:schemeClr val="accent2">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1 Objectives</a:t>
                      </a:r>
                      <a:endParaRPr lang="en-GB" sz="1400" b="1" dirty="0">
                        <a:latin typeface="Comic Sans MS" panose="030F0702030302020204" pitchFamily="66" charset="0"/>
                      </a:endParaRPr>
                    </a:p>
                  </a:txBody>
                  <a:tcPr anchor="ctr"/>
                </a:tc>
                <a:tc gridSpan="3">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Read, write and interpret equations containing addition (+), subtraction (-) and equals (=) symbols, and relate additive expressions and equations to real-life contexts.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Read, write and interpret mathematical statements involving addition (+), subtraction (–) and equals (=) signs.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Compose numbers to 10 from 2 parts, and partition numbers into parts, including recognising odd and even numbers.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Represent and use number bonds and related subtraction facts within 20.</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Add and subtract one-digit and two-digit numbers to 20, including zero.</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79564">
                <a:tc>
                  <a:txBody>
                    <a:bodyPr/>
                    <a:lstStyle/>
                    <a:p>
                      <a:pPr algn="l"/>
                      <a:r>
                        <a:rPr lang="en-GB" sz="1400" b="0" dirty="0" smtClean="0">
                          <a:latin typeface="Comic Sans MS" panose="030F0702030302020204" pitchFamily="66" charset="0"/>
                        </a:rPr>
                        <a:t>Represent</a:t>
                      </a:r>
                      <a:r>
                        <a:rPr lang="en-GB" sz="1400" b="0" baseline="0" dirty="0" smtClean="0">
                          <a:latin typeface="Comic Sans MS" panose="030F0702030302020204" pitchFamily="66" charset="0"/>
                        </a:rPr>
                        <a:t> and use number bonds and related subtractions facts within 20</a:t>
                      </a:r>
                    </a:p>
                    <a:p>
                      <a:pPr algn="l"/>
                      <a:r>
                        <a:rPr lang="en-GB" sz="1400" b="0" i="1" baseline="0" dirty="0" smtClean="0">
                          <a:latin typeface="Comic Sans MS" panose="030F0702030302020204" pitchFamily="66" charset="0"/>
                        </a:rPr>
                        <a:t>Part-part-whole model</a:t>
                      </a:r>
                      <a:endParaRPr lang="en-GB" sz="1400" b="0" i="1"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If 10 is the whole and 6 is one of the parts, what is the other part?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extLst>
                  <a:ext uri="{0D108BD9-81ED-4DB2-BD59-A6C34878D82A}">
                    <a16:rowId xmlns:a16="http://schemas.microsoft.com/office/drawing/2014/main" val="3633418149"/>
                  </a:ext>
                </a:extLst>
              </a:tr>
              <a:tr h="479564">
                <a:tc>
                  <a:txBody>
                    <a:bodyPr/>
                    <a:lstStyle/>
                    <a:p>
                      <a:pPr algn="l"/>
                      <a:r>
                        <a:rPr lang="en-GB" sz="1400" b="0" dirty="0" smtClean="0">
                          <a:latin typeface="Comic Sans MS" panose="030F0702030302020204" pitchFamily="66" charset="0"/>
                        </a:rPr>
                        <a:t>Make</a:t>
                      </a:r>
                      <a:r>
                        <a:rPr lang="en-GB" sz="1400" b="0" baseline="0" dirty="0" smtClean="0">
                          <a:latin typeface="Comic Sans MS" panose="030F0702030302020204" pitchFamily="66" charset="0"/>
                        </a:rPr>
                        <a:t> 10</a:t>
                      </a:r>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14 – 5</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Make 14</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on the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ten</a:t>
                      </a:r>
                      <a:r>
                        <a:rPr lang="en-GB" sz="1400" b="0" baseline="0" dirty="0" smtClean="0">
                          <a:latin typeface="Comic Sans MS" panose="030F0702030302020204" pitchFamily="66" charset="0"/>
                        </a:rPr>
                        <a:t> frame.  Take 4 away to make 10, then take one more away so that you have taken away 5.</a:t>
                      </a:r>
                      <a:endParaRPr lang="en-GB" sz="18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13</a:t>
                      </a:r>
                      <a:r>
                        <a:rPr lang="en-GB" sz="1800" b="0" baseline="0" dirty="0" smtClean="0">
                          <a:latin typeface="Comic Sans MS" panose="030F0702030302020204" pitchFamily="66" charset="0"/>
                        </a:rPr>
                        <a:t> – 7</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Jump back 3 first, then another 4.  Use 10 as the stopping point.</a:t>
                      </a:r>
                      <a:endParaRPr lang="en-GB" sz="18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16 – 8</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How many do we take off first to get to 10?  How many left to take off?</a:t>
                      </a:r>
                    </a:p>
                  </a:txBody>
                  <a:tcPr/>
                </a:tc>
                <a:extLst>
                  <a:ext uri="{0D108BD9-81ED-4DB2-BD59-A6C34878D82A}">
                    <a16:rowId xmlns:a16="http://schemas.microsoft.com/office/drawing/2014/main" val="4027510384"/>
                  </a:ext>
                </a:extLst>
              </a:tr>
              <a:tr h="1322379">
                <a:tc>
                  <a:txBody>
                    <a:bodyPr/>
                    <a:lstStyle/>
                    <a:p>
                      <a:r>
                        <a:rPr lang="en-GB" sz="1400" b="0" i="0" baseline="0" dirty="0" smtClean="0">
                          <a:latin typeface="Comic Sans MS" panose="030F0702030302020204" pitchFamily="66" charset="0"/>
                        </a:rPr>
                        <a:t>Using a bar model to represent subtraction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5 – 2 = 3</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10 – 2 = 8</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10 = 8 + 2        10 – 2 = 8</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10 = 2 + 8        10</a:t>
                      </a:r>
                      <a:r>
                        <a:rPr lang="en-GB" sz="1800" b="0" baseline="0" dirty="0" smtClean="0">
                          <a:latin typeface="Comic Sans MS" panose="030F0702030302020204" pitchFamily="66" charset="0"/>
                        </a:rPr>
                        <a:t> – 8 = 2</a:t>
                      </a:r>
                      <a:endParaRPr lang="en-GB" sz="1800" b="0" dirty="0" smtClean="0">
                        <a:latin typeface="Comic Sans MS" panose="030F0702030302020204" pitchFamily="66" charset="0"/>
                      </a:endParaRPr>
                    </a:p>
                  </a:txBody>
                  <a:tcPr/>
                </a:tc>
                <a:extLst>
                  <a:ext uri="{0D108BD9-81ED-4DB2-BD59-A6C34878D82A}">
                    <a16:rowId xmlns:a16="http://schemas.microsoft.com/office/drawing/2014/main" val="4170124009"/>
                  </a:ext>
                </a:extLst>
              </a:tr>
            </a:tbl>
          </a:graphicData>
        </a:graphic>
      </p:graphicFrame>
      <p:pic>
        <p:nvPicPr>
          <p:cNvPr id="30" name="Picture 29"/>
          <p:cNvPicPr>
            <a:picLocks noChangeAspect="1"/>
          </p:cNvPicPr>
          <p:nvPr/>
        </p:nvPicPr>
        <p:blipFill>
          <a:blip r:embed="rId2"/>
          <a:stretch>
            <a:fillRect/>
          </a:stretch>
        </p:blipFill>
        <p:spPr>
          <a:xfrm>
            <a:off x="35401" y="66046"/>
            <a:ext cx="623596" cy="628836"/>
          </a:xfrm>
          <a:prstGeom prst="rect">
            <a:avLst/>
          </a:prstGeom>
        </p:spPr>
      </p:pic>
      <p:pic>
        <p:nvPicPr>
          <p:cNvPr id="3" name="Picture 2"/>
          <p:cNvPicPr>
            <a:picLocks noChangeAspect="1"/>
          </p:cNvPicPr>
          <p:nvPr/>
        </p:nvPicPr>
        <p:blipFill>
          <a:blip r:embed="rId3"/>
          <a:stretch>
            <a:fillRect/>
          </a:stretch>
        </p:blipFill>
        <p:spPr>
          <a:xfrm>
            <a:off x="1730636" y="2021831"/>
            <a:ext cx="1271871" cy="1244071"/>
          </a:xfrm>
          <a:prstGeom prst="rect">
            <a:avLst/>
          </a:prstGeom>
        </p:spPr>
      </p:pic>
      <p:sp>
        <p:nvSpPr>
          <p:cNvPr id="18" name="TextBox 17"/>
          <p:cNvSpPr txBox="1"/>
          <p:nvPr/>
        </p:nvSpPr>
        <p:spPr>
          <a:xfrm>
            <a:off x="3070747" y="2034796"/>
            <a:ext cx="2060812" cy="1231106"/>
          </a:xfrm>
          <a:prstGeom prst="rect">
            <a:avLst/>
          </a:prstGeom>
          <a:noFill/>
        </p:spPr>
        <p:txBody>
          <a:bodyPr wrap="square" rtlCol="0">
            <a:spAutoFit/>
          </a:bodyPr>
          <a:lstStyle/>
          <a:p>
            <a:r>
              <a:rPr lang="en-GB" dirty="0" smtClean="0">
                <a:latin typeface="Comic Sans MS" panose="030F0702030302020204" pitchFamily="66" charset="0"/>
              </a:rPr>
              <a:t>10 – 6 = 4</a:t>
            </a:r>
          </a:p>
          <a:p>
            <a:endParaRPr lang="en-GB" sz="1400" dirty="0" smtClean="0">
              <a:latin typeface="Comic Sans MS" panose="030F0702030302020204" pitchFamily="66" charset="0"/>
            </a:endParaRPr>
          </a:p>
          <a:p>
            <a:r>
              <a:rPr lang="en-GB" sz="1400" dirty="0" smtClean="0">
                <a:latin typeface="Comic Sans MS" panose="030F0702030302020204" pitchFamily="66" charset="0"/>
              </a:rPr>
              <a:t>Link to addition.  Use PPW model to model the inverse.</a:t>
            </a:r>
            <a:endParaRPr lang="en-GB" sz="1400" dirty="0">
              <a:latin typeface="Comic Sans MS" panose="030F0702030302020204" pitchFamily="66" charset="0"/>
            </a:endParaRPr>
          </a:p>
        </p:txBody>
      </p:sp>
      <p:pic>
        <p:nvPicPr>
          <p:cNvPr id="5" name="Picture 4"/>
          <p:cNvPicPr>
            <a:picLocks noChangeAspect="1"/>
          </p:cNvPicPr>
          <p:nvPr/>
        </p:nvPicPr>
        <p:blipFill>
          <a:blip r:embed="rId4"/>
          <a:stretch>
            <a:fillRect/>
          </a:stretch>
        </p:blipFill>
        <p:spPr>
          <a:xfrm>
            <a:off x="5785097" y="2349828"/>
            <a:ext cx="2032779" cy="1411776"/>
          </a:xfrm>
          <a:prstGeom prst="rect">
            <a:avLst/>
          </a:prstGeom>
        </p:spPr>
      </p:pic>
      <p:sp>
        <p:nvSpPr>
          <p:cNvPr id="20" name="TextBox 19"/>
          <p:cNvSpPr txBox="1"/>
          <p:nvPr/>
        </p:nvSpPr>
        <p:spPr>
          <a:xfrm>
            <a:off x="5131559" y="2008670"/>
            <a:ext cx="3480178" cy="523220"/>
          </a:xfrm>
          <a:prstGeom prst="rect">
            <a:avLst/>
          </a:prstGeom>
          <a:noFill/>
        </p:spPr>
        <p:txBody>
          <a:bodyPr wrap="square" rtlCol="0">
            <a:spAutoFit/>
          </a:bodyPr>
          <a:lstStyle/>
          <a:p>
            <a:r>
              <a:rPr lang="en-GB" sz="1400" dirty="0" smtClean="0">
                <a:latin typeface="Comic Sans MS" panose="030F0702030302020204" pitchFamily="66" charset="0"/>
              </a:rPr>
              <a:t>Use pictorial representations to show the part.</a:t>
            </a:r>
            <a:endParaRPr lang="en-GB" sz="1400" dirty="0">
              <a:latin typeface="Comic Sans MS" panose="030F0702030302020204" pitchFamily="66" charset="0"/>
            </a:endParaRPr>
          </a:p>
        </p:txBody>
      </p:sp>
      <p:pic>
        <p:nvPicPr>
          <p:cNvPr id="13" name="Picture 12"/>
          <p:cNvPicPr>
            <a:picLocks noChangeAspect="1"/>
          </p:cNvPicPr>
          <p:nvPr/>
        </p:nvPicPr>
        <p:blipFill>
          <a:blip r:embed="rId5"/>
          <a:stretch>
            <a:fillRect/>
          </a:stretch>
        </p:blipFill>
        <p:spPr>
          <a:xfrm>
            <a:off x="9138642" y="2270280"/>
            <a:ext cx="2360498" cy="1420739"/>
          </a:xfrm>
          <a:prstGeom prst="rect">
            <a:avLst/>
          </a:prstGeom>
        </p:spPr>
      </p:pic>
      <p:sp>
        <p:nvSpPr>
          <p:cNvPr id="22" name="TextBox 21"/>
          <p:cNvSpPr txBox="1"/>
          <p:nvPr/>
        </p:nvSpPr>
        <p:spPr>
          <a:xfrm>
            <a:off x="8505534" y="2008670"/>
            <a:ext cx="3480178" cy="523220"/>
          </a:xfrm>
          <a:prstGeom prst="rect">
            <a:avLst/>
          </a:prstGeom>
          <a:noFill/>
        </p:spPr>
        <p:txBody>
          <a:bodyPr wrap="square" rtlCol="0">
            <a:spAutoFit/>
          </a:bodyPr>
          <a:lstStyle/>
          <a:p>
            <a:r>
              <a:rPr lang="en-GB" sz="1400" dirty="0" smtClean="0">
                <a:latin typeface="Comic Sans MS" panose="030F0702030302020204" pitchFamily="66" charset="0"/>
              </a:rPr>
              <a:t>Move to using numbers within the part-whole model.</a:t>
            </a:r>
            <a:endParaRPr lang="en-GB" sz="1400" dirty="0">
              <a:latin typeface="Comic Sans MS" panose="030F0702030302020204" pitchFamily="66" charset="0"/>
            </a:endParaRPr>
          </a:p>
        </p:txBody>
      </p:sp>
      <p:pic>
        <p:nvPicPr>
          <p:cNvPr id="14" name="Picture 13"/>
          <p:cNvPicPr>
            <a:picLocks noChangeAspect="1"/>
          </p:cNvPicPr>
          <p:nvPr/>
        </p:nvPicPr>
        <p:blipFill>
          <a:blip r:embed="rId6"/>
          <a:stretch>
            <a:fillRect/>
          </a:stretch>
        </p:blipFill>
        <p:spPr>
          <a:xfrm>
            <a:off x="2502220" y="3797147"/>
            <a:ext cx="2524836" cy="948145"/>
          </a:xfrm>
          <a:prstGeom prst="rect">
            <a:avLst/>
          </a:prstGeom>
        </p:spPr>
      </p:pic>
      <p:pic>
        <p:nvPicPr>
          <p:cNvPr id="15" name="Picture 14"/>
          <p:cNvPicPr>
            <a:picLocks noChangeAspect="1"/>
          </p:cNvPicPr>
          <p:nvPr/>
        </p:nvPicPr>
        <p:blipFill>
          <a:blip r:embed="rId7"/>
          <a:stretch>
            <a:fillRect/>
          </a:stretch>
        </p:blipFill>
        <p:spPr>
          <a:xfrm>
            <a:off x="5237857" y="4110333"/>
            <a:ext cx="3196220" cy="706087"/>
          </a:xfrm>
          <a:prstGeom prst="rect">
            <a:avLst/>
          </a:prstGeom>
        </p:spPr>
      </p:pic>
      <p:pic>
        <p:nvPicPr>
          <p:cNvPr id="16" name="Picture 15"/>
          <p:cNvPicPr>
            <a:picLocks noChangeAspect="1"/>
          </p:cNvPicPr>
          <p:nvPr/>
        </p:nvPicPr>
        <p:blipFill>
          <a:blip r:embed="rId8"/>
          <a:stretch>
            <a:fillRect/>
          </a:stretch>
        </p:blipFill>
        <p:spPr>
          <a:xfrm>
            <a:off x="1756178" y="5781442"/>
            <a:ext cx="2571750" cy="962025"/>
          </a:xfrm>
          <a:prstGeom prst="rect">
            <a:avLst/>
          </a:prstGeom>
        </p:spPr>
      </p:pic>
      <p:pic>
        <p:nvPicPr>
          <p:cNvPr id="17" name="Picture 16"/>
          <p:cNvPicPr>
            <a:picLocks noChangeAspect="1"/>
          </p:cNvPicPr>
          <p:nvPr/>
        </p:nvPicPr>
        <p:blipFill>
          <a:blip r:embed="rId9"/>
          <a:stretch>
            <a:fillRect/>
          </a:stretch>
        </p:blipFill>
        <p:spPr>
          <a:xfrm>
            <a:off x="5131559" y="5725148"/>
            <a:ext cx="2030620" cy="583603"/>
          </a:xfrm>
          <a:prstGeom prst="rect">
            <a:avLst/>
          </a:prstGeom>
        </p:spPr>
      </p:pic>
      <p:pic>
        <p:nvPicPr>
          <p:cNvPr id="19" name="Picture 18"/>
          <p:cNvPicPr>
            <a:picLocks noChangeAspect="1"/>
          </p:cNvPicPr>
          <p:nvPr/>
        </p:nvPicPr>
        <p:blipFill>
          <a:blip r:embed="rId10"/>
          <a:stretch>
            <a:fillRect/>
          </a:stretch>
        </p:blipFill>
        <p:spPr>
          <a:xfrm>
            <a:off x="5174969" y="6333756"/>
            <a:ext cx="1843490" cy="389384"/>
          </a:xfrm>
          <a:prstGeom prst="rect">
            <a:avLst/>
          </a:prstGeom>
        </p:spPr>
      </p:pic>
    </p:spTree>
    <p:extLst>
      <p:ext uri="{BB962C8B-B14F-4D97-AF65-F5344CB8AC3E}">
        <p14:creationId xmlns:p14="http://schemas.microsoft.com/office/powerpoint/2010/main" val="25121332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879102819"/>
              </p:ext>
            </p:extLst>
          </p:nvPr>
        </p:nvGraphicFramePr>
        <p:xfrm>
          <a:off x="241837" y="183611"/>
          <a:ext cx="11709755" cy="639268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Subtraction: YEAR 2</a:t>
                      </a:r>
                      <a:endParaRPr lang="en-GB" sz="2400" b="1" dirty="0">
                        <a:latin typeface="Comic Sans MS" panose="030F0702030302020204" pitchFamily="66" charset="0"/>
                      </a:endParaRPr>
                    </a:p>
                  </a:txBody>
                  <a:tcPr anchor="ctr">
                    <a:solidFill>
                      <a:schemeClr val="accent2">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2 Objectives</a:t>
                      </a:r>
                      <a:endParaRPr lang="en-GB" sz="1400" b="1" dirty="0">
                        <a:latin typeface="Comic Sans MS" panose="030F0702030302020204" pitchFamily="66" charset="0"/>
                      </a:endParaRPr>
                    </a:p>
                  </a:txBody>
                  <a:tcPr anchor="ctr"/>
                </a:tc>
                <a:tc gridSpan="3">
                  <a:txBody>
                    <a:bodyPr/>
                    <a:lstStyle/>
                    <a:p>
                      <a:pPr marL="285750" indent="-285750">
                        <a:buFont typeface="Arial" panose="020B0604020202020204" pitchFamily="34" charset="0"/>
                        <a:buChar char="•"/>
                      </a:pPr>
                      <a:r>
                        <a:rPr lang="en-GB" sz="1000" b="0" dirty="0" smtClean="0">
                          <a:solidFill>
                            <a:schemeClr val="bg1">
                              <a:lumMod val="50000"/>
                            </a:schemeClr>
                          </a:solidFill>
                          <a:latin typeface="Comic Sans MS" panose="030F0702030302020204" pitchFamily="66" charset="0"/>
                        </a:rPr>
                        <a:t>Add and subtract across 10.</a:t>
                      </a:r>
                    </a:p>
                    <a:p>
                      <a:pPr marL="285750" indent="-285750">
                        <a:buFont typeface="Arial" panose="020B0604020202020204" pitchFamily="34" charset="0"/>
                        <a:buChar char="•"/>
                      </a:pPr>
                      <a:r>
                        <a:rPr lang="en-GB" sz="1000" b="0" dirty="0" smtClean="0">
                          <a:latin typeface="Comic Sans MS" panose="030F0702030302020204" pitchFamily="66" charset="0"/>
                        </a:rPr>
                        <a:t>Recall and use addition </a:t>
                      </a:r>
                      <a:r>
                        <a:rPr lang="en-GB" sz="1000" b="0" baseline="0" dirty="0" smtClean="0">
                          <a:latin typeface="Comic Sans MS" panose="030F0702030302020204" pitchFamily="66" charset="0"/>
                        </a:rPr>
                        <a:t>facts to 20 fluently, and derive and use related facts up to 100.</a:t>
                      </a:r>
                    </a:p>
                    <a:p>
                      <a:pPr marL="285750" lvl="0" indent="-2857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Recognise the subtraction structure of ‘difference’ and answer questions of the form ‘How many more…?’</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Add and subtract numbers using concrete objects, pictorial representation, and mentally, including: a 2-digit number and ones, a 2-digit number and tens, two 2-digit numbers, three 1-digit numbers.</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Add and subtract within 100 by applying related 1-digit addition and subtraction facts; add and subtract only ones or only tens to/from a 2-digit number.</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Add and subtract within 100 by applying related 1-digit addition and subtraction facts; add and subtract any two 2-digit numbers.</a:t>
                      </a:r>
                      <a:endParaRPr lang="en-GB" sz="1000" b="0" baseline="0"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79564">
                <a:tc>
                  <a:txBody>
                    <a:bodyPr/>
                    <a:lstStyle/>
                    <a:p>
                      <a:pPr algn="l"/>
                      <a:r>
                        <a:rPr lang="en-GB" sz="1400" b="0" i="0" dirty="0" smtClean="0">
                          <a:latin typeface="Comic Sans MS" panose="030F0702030302020204" pitchFamily="66" charset="0"/>
                        </a:rPr>
                        <a:t>Regroup</a:t>
                      </a:r>
                      <a:r>
                        <a:rPr lang="en-GB" sz="1400" b="0" i="0" baseline="0" dirty="0" smtClean="0">
                          <a:latin typeface="Comic Sans MS" panose="030F0702030302020204" pitchFamily="66" charset="0"/>
                        </a:rPr>
                        <a:t> a ten into ten ones</a:t>
                      </a:r>
                      <a:endParaRPr lang="en-GB" sz="1400" b="0" i="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smtClean="0">
                          <a:ln>
                            <a:noFill/>
                          </a:ln>
                          <a:solidFill>
                            <a:schemeClr val="tx1"/>
                          </a:solidFill>
                          <a:effectLst/>
                          <a:latin typeface="Comic Sans MS" panose="030F0702030302020204" pitchFamily="66" charset="0"/>
                        </a:rPr>
                        <a:t>20 – 4</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Use a PV chart to show how to change a ten into 10 ones (‘take and make’).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20 - 4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20 – 4 = 16</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extLst>
                  <a:ext uri="{0D108BD9-81ED-4DB2-BD59-A6C34878D82A}">
                    <a16:rowId xmlns:a16="http://schemas.microsoft.com/office/drawing/2014/main" val="3633418149"/>
                  </a:ext>
                </a:extLst>
              </a:tr>
              <a:tr h="479564">
                <a:tc>
                  <a:txBody>
                    <a:bodyPr/>
                    <a:lstStyle/>
                    <a:p>
                      <a:pPr algn="l"/>
                      <a:r>
                        <a:rPr lang="en-GB" sz="1400" b="0" dirty="0" smtClean="0">
                          <a:latin typeface="Comic Sans MS" panose="030F0702030302020204" pitchFamily="66" charset="0"/>
                        </a:rPr>
                        <a:t>Partitioning</a:t>
                      </a:r>
                      <a:r>
                        <a:rPr lang="en-GB" sz="1400" b="0" baseline="0" dirty="0" smtClean="0">
                          <a:latin typeface="Comic Sans MS" panose="030F0702030302020204" pitchFamily="66" charset="0"/>
                        </a:rPr>
                        <a:t> to subtract without regrouping</a:t>
                      </a:r>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34 – 13 = 21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Use dienes to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show</a:t>
                      </a:r>
                      <a:r>
                        <a:rPr lang="en-GB" sz="1400" b="0" baseline="0" dirty="0" smtClean="0">
                          <a:latin typeface="Comic Sans MS" panose="030F0702030302020204" pitchFamily="66" charset="0"/>
                        </a:rPr>
                        <a:t> how to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partition the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number.</a:t>
                      </a: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34 – 13 = 21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34 – 13 = 21</a:t>
                      </a:r>
                    </a:p>
                  </a:txBody>
                  <a:tcPr/>
                </a:tc>
                <a:extLst>
                  <a:ext uri="{0D108BD9-81ED-4DB2-BD59-A6C34878D82A}">
                    <a16:rowId xmlns:a16="http://schemas.microsoft.com/office/drawing/2014/main" val="4027510384"/>
                  </a:ext>
                </a:extLst>
              </a:tr>
              <a:tr h="479564">
                <a:tc>
                  <a:txBody>
                    <a:bodyPr/>
                    <a:lstStyle/>
                    <a:p>
                      <a:pPr algn="l"/>
                      <a:r>
                        <a:rPr lang="en-GB" sz="1400" b="0" dirty="0" smtClean="0">
                          <a:latin typeface="Comic Sans MS" panose="030F0702030302020204" pitchFamily="66" charset="0"/>
                        </a:rPr>
                        <a:t>Counting on to find the difference</a:t>
                      </a:r>
                      <a:r>
                        <a:rPr lang="en-GB" sz="1400" b="0" baseline="0" dirty="0" smtClean="0">
                          <a:latin typeface="Comic Sans MS" panose="030F0702030302020204" pitchFamily="66" charset="0"/>
                        </a:rPr>
                        <a:t> / </a:t>
                      </a:r>
                      <a:r>
                        <a:rPr lang="en-GB" sz="1400" b="0" dirty="0" smtClean="0">
                          <a:latin typeface="Comic Sans MS" panose="030F0702030302020204" pitchFamily="66" charset="0"/>
                        </a:rPr>
                        <a:t>Make ten </a:t>
                      </a:r>
                    </a:p>
                    <a:p>
                      <a:pPr algn="l"/>
                      <a:endParaRPr lang="en-GB" sz="105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34 – 28</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Use bead</a:t>
                      </a:r>
                      <a:r>
                        <a:rPr lang="en-GB" sz="1400" b="0" baseline="0" dirty="0" smtClean="0">
                          <a:latin typeface="Comic Sans MS" panose="030F0702030302020204" pitchFamily="66" charset="0"/>
                        </a:rPr>
                        <a:t> strings to model counting on to the next ten and the rest.</a:t>
                      </a: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34 – 28</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93 - 76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dirty="0" smtClean="0">
                          <a:latin typeface="Comic Sans MS" panose="030F0702030302020204" pitchFamily="66" charset="0"/>
                        </a:rPr>
                        <a:t>93 – 76 = 17</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1"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dirty="0" smtClean="0">
                          <a:latin typeface="Comic Sans MS" panose="030F0702030302020204" pitchFamily="66" charset="0"/>
                        </a:rPr>
                        <a:t>Progression should be crossing</a:t>
                      </a:r>
                      <a:r>
                        <a:rPr lang="en-GB" sz="1200" b="0" i="1" baseline="0" dirty="0" smtClean="0">
                          <a:latin typeface="Comic Sans MS" panose="030F0702030302020204" pitchFamily="66" charset="0"/>
                        </a:rPr>
                        <a:t> one ten, crossing more than one ten, crossing the hundreds.</a:t>
                      </a:r>
                      <a:endParaRPr lang="en-GB" sz="1200" b="0" i="1"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txBody>
                  <a:tcPr/>
                </a:tc>
                <a:extLst>
                  <a:ext uri="{0D108BD9-81ED-4DB2-BD59-A6C34878D82A}">
                    <a16:rowId xmlns:a16="http://schemas.microsoft.com/office/drawing/2014/main" val="4170124009"/>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2" name="Picture 1"/>
          <p:cNvPicPr>
            <a:picLocks noChangeAspect="1"/>
          </p:cNvPicPr>
          <p:nvPr/>
        </p:nvPicPr>
        <p:blipFill>
          <a:blip r:embed="rId3"/>
          <a:stretch>
            <a:fillRect/>
          </a:stretch>
        </p:blipFill>
        <p:spPr>
          <a:xfrm>
            <a:off x="2523628" y="2363649"/>
            <a:ext cx="2539692" cy="951263"/>
          </a:xfrm>
          <a:prstGeom prst="rect">
            <a:avLst/>
          </a:prstGeom>
        </p:spPr>
      </p:pic>
      <p:sp>
        <p:nvSpPr>
          <p:cNvPr id="7" name="Oval 6"/>
          <p:cNvSpPr/>
          <p:nvPr/>
        </p:nvSpPr>
        <p:spPr>
          <a:xfrm>
            <a:off x="6868770" y="2355521"/>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6" name="Oval 25"/>
          <p:cNvSpPr/>
          <p:nvPr/>
        </p:nvSpPr>
        <p:spPr>
          <a:xfrm>
            <a:off x="7145163" y="2358106"/>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7" name="Oval 26"/>
          <p:cNvSpPr/>
          <p:nvPr/>
        </p:nvSpPr>
        <p:spPr>
          <a:xfrm>
            <a:off x="6868770" y="2632034"/>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8" name="Oval 27"/>
          <p:cNvSpPr/>
          <p:nvPr/>
        </p:nvSpPr>
        <p:spPr>
          <a:xfrm>
            <a:off x="7145163" y="2634619"/>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9" name="Oval 28"/>
          <p:cNvSpPr/>
          <p:nvPr/>
        </p:nvSpPr>
        <p:spPr>
          <a:xfrm>
            <a:off x="6868770" y="2905962"/>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1" name="Oval 30"/>
          <p:cNvSpPr/>
          <p:nvPr/>
        </p:nvSpPr>
        <p:spPr>
          <a:xfrm>
            <a:off x="7145163" y="2908547"/>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2" name="Oval 31"/>
          <p:cNvSpPr/>
          <p:nvPr/>
        </p:nvSpPr>
        <p:spPr>
          <a:xfrm>
            <a:off x="6868770" y="3188193"/>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3" name="Oval 32"/>
          <p:cNvSpPr/>
          <p:nvPr/>
        </p:nvSpPr>
        <p:spPr>
          <a:xfrm>
            <a:off x="7145163" y="3190778"/>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4" name="Oval 33"/>
          <p:cNvSpPr/>
          <p:nvPr/>
        </p:nvSpPr>
        <p:spPr>
          <a:xfrm>
            <a:off x="6868770" y="3467839"/>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5" name="Oval 34"/>
          <p:cNvSpPr/>
          <p:nvPr/>
        </p:nvSpPr>
        <p:spPr>
          <a:xfrm>
            <a:off x="7145163" y="3470424"/>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6" name="Oval 35"/>
          <p:cNvSpPr/>
          <p:nvPr/>
        </p:nvSpPr>
        <p:spPr>
          <a:xfrm>
            <a:off x="7715034" y="2352936"/>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7" name="Oval 36"/>
          <p:cNvSpPr/>
          <p:nvPr/>
        </p:nvSpPr>
        <p:spPr>
          <a:xfrm>
            <a:off x="7991427" y="2355521"/>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8" name="Oval 37"/>
          <p:cNvSpPr/>
          <p:nvPr/>
        </p:nvSpPr>
        <p:spPr>
          <a:xfrm>
            <a:off x="7715034" y="2629449"/>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9" name="Oval 38"/>
          <p:cNvSpPr/>
          <p:nvPr/>
        </p:nvSpPr>
        <p:spPr>
          <a:xfrm>
            <a:off x="7991427" y="2632034"/>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0" name="Oval 39"/>
          <p:cNvSpPr/>
          <p:nvPr/>
        </p:nvSpPr>
        <p:spPr>
          <a:xfrm>
            <a:off x="7715034" y="2903377"/>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1" name="Oval 40"/>
          <p:cNvSpPr/>
          <p:nvPr/>
        </p:nvSpPr>
        <p:spPr>
          <a:xfrm>
            <a:off x="7991427" y="2905962"/>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2" name="Oval 41"/>
          <p:cNvSpPr/>
          <p:nvPr/>
        </p:nvSpPr>
        <p:spPr>
          <a:xfrm>
            <a:off x="7715034" y="3185608"/>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3" name="Oval 42"/>
          <p:cNvSpPr/>
          <p:nvPr/>
        </p:nvSpPr>
        <p:spPr>
          <a:xfrm>
            <a:off x="7991427" y="3188193"/>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4" name="Oval 43"/>
          <p:cNvSpPr/>
          <p:nvPr/>
        </p:nvSpPr>
        <p:spPr>
          <a:xfrm>
            <a:off x="7715034" y="3465254"/>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5" name="Oval 44"/>
          <p:cNvSpPr/>
          <p:nvPr/>
        </p:nvSpPr>
        <p:spPr>
          <a:xfrm>
            <a:off x="7991427" y="3467839"/>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cxnSp>
        <p:nvCxnSpPr>
          <p:cNvPr id="9" name="Straight Connector 8"/>
          <p:cNvCxnSpPr/>
          <p:nvPr/>
        </p:nvCxnSpPr>
        <p:spPr>
          <a:xfrm flipH="1">
            <a:off x="8019428" y="3465254"/>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H="1">
            <a:off x="7724436" y="3451500"/>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flipH="1">
            <a:off x="8005074" y="3179890"/>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a:off x="7730401" y="3166711"/>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1" name="Picture 10"/>
          <p:cNvPicPr>
            <a:picLocks noChangeAspect="1"/>
          </p:cNvPicPr>
          <p:nvPr/>
        </p:nvPicPr>
        <p:blipFill>
          <a:blip r:embed="rId4"/>
          <a:stretch>
            <a:fillRect/>
          </a:stretch>
        </p:blipFill>
        <p:spPr>
          <a:xfrm>
            <a:off x="2974361" y="4040907"/>
            <a:ext cx="2102607" cy="1160059"/>
          </a:xfrm>
          <a:prstGeom prst="rect">
            <a:avLst/>
          </a:prstGeom>
        </p:spPr>
      </p:pic>
      <p:sp>
        <p:nvSpPr>
          <p:cNvPr id="12" name="Rectangle 11"/>
          <p:cNvSpPr/>
          <p:nvPr/>
        </p:nvSpPr>
        <p:spPr>
          <a:xfrm>
            <a:off x="5297052" y="4203510"/>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p:cNvSpPr txBox="1"/>
          <p:nvPr/>
        </p:nvSpPr>
        <p:spPr>
          <a:xfrm>
            <a:off x="6868770" y="4530408"/>
            <a:ext cx="1723495" cy="646331"/>
          </a:xfrm>
          <a:prstGeom prst="rect">
            <a:avLst/>
          </a:prstGeom>
          <a:noFill/>
        </p:spPr>
        <p:txBody>
          <a:bodyPr wrap="square" rtlCol="0">
            <a:spAutoFit/>
          </a:bodyPr>
          <a:lstStyle/>
          <a:p>
            <a:pPr lvl="0">
              <a:defRPr/>
            </a:pPr>
            <a:r>
              <a:rPr lang="en-GB" sz="1200" dirty="0">
                <a:latin typeface="Comic Sans MS" panose="030F0702030302020204" pitchFamily="66" charset="0"/>
              </a:rPr>
              <a:t>Children draw representations of </a:t>
            </a:r>
            <a:r>
              <a:rPr lang="en-GB" sz="1200" dirty="0" smtClean="0">
                <a:latin typeface="Comic Sans MS" panose="030F0702030302020204" pitchFamily="66" charset="0"/>
              </a:rPr>
              <a:t>Dienes </a:t>
            </a:r>
            <a:r>
              <a:rPr lang="en-GB" sz="1200" dirty="0">
                <a:latin typeface="Comic Sans MS" panose="030F0702030302020204" pitchFamily="66" charset="0"/>
              </a:rPr>
              <a:t>to cross off.</a:t>
            </a:r>
          </a:p>
        </p:txBody>
      </p:sp>
      <p:sp>
        <p:nvSpPr>
          <p:cNvPr id="50" name="Rectangle 49"/>
          <p:cNvSpPr/>
          <p:nvPr/>
        </p:nvSpPr>
        <p:spPr>
          <a:xfrm>
            <a:off x="5529668" y="4203510"/>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p:cNvSpPr/>
          <p:nvPr/>
        </p:nvSpPr>
        <p:spPr>
          <a:xfrm>
            <a:off x="5762284" y="4203510"/>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p:cNvSpPr/>
          <p:nvPr/>
        </p:nvSpPr>
        <p:spPr>
          <a:xfrm>
            <a:off x="6211450" y="4203509"/>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p:cNvSpPr/>
          <p:nvPr/>
        </p:nvSpPr>
        <p:spPr>
          <a:xfrm>
            <a:off x="6488774" y="4326340"/>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53"/>
          <p:cNvSpPr/>
          <p:nvPr/>
        </p:nvSpPr>
        <p:spPr>
          <a:xfrm>
            <a:off x="6147764" y="4524231"/>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6448791" y="4660227"/>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6" name="Straight Connector 55"/>
          <p:cNvCxnSpPr/>
          <p:nvPr/>
        </p:nvCxnSpPr>
        <p:spPr>
          <a:xfrm flipH="1">
            <a:off x="6461916" y="4275228"/>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flipH="1">
            <a:off x="6202084" y="4135405"/>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flipH="1">
            <a:off x="6133256" y="4468748"/>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flipH="1">
            <a:off x="5715448" y="4293696"/>
            <a:ext cx="255194" cy="67408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61" name="Picture 60"/>
          <p:cNvPicPr>
            <a:picLocks noChangeAspect="1"/>
          </p:cNvPicPr>
          <p:nvPr/>
        </p:nvPicPr>
        <p:blipFill rotWithShape="1">
          <a:blip r:embed="rId5"/>
          <a:srcRect b="61979"/>
          <a:stretch/>
        </p:blipFill>
        <p:spPr>
          <a:xfrm>
            <a:off x="1728502" y="5537387"/>
            <a:ext cx="3057525" cy="441826"/>
          </a:xfrm>
          <a:prstGeom prst="rect">
            <a:avLst/>
          </a:prstGeom>
        </p:spPr>
      </p:pic>
      <p:pic>
        <p:nvPicPr>
          <p:cNvPr id="62" name="Picture 61"/>
          <p:cNvPicPr>
            <a:picLocks noChangeAspect="1"/>
          </p:cNvPicPr>
          <p:nvPr/>
        </p:nvPicPr>
        <p:blipFill rotWithShape="1">
          <a:blip r:embed="rId5"/>
          <a:srcRect t="44655"/>
          <a:stretch/>
        </p:blipFill>
        <p:spPr>
          <a:xfrm>
            <a:off x="6001303" y="5308148"/>
            <a:ext cx="2472819" cy="520141"/>
          </a:xfrm>
          <a:prstGeom prst="rect">
            <a:avLst/>
          </a:prstGeom>
        </p:spPr>
      </p:pic>
      <p:pic>
        <p:nvPicPr>
          <p:cNvPr id="63" name="Picture 62"/>
          <p:cNvPicPr>
            <a:picLocks noChangeAspect="1"/>
          </p:cNvPicPr>
          <p:nvPr/>
        </p:nvPicPr>
        <p:blipFill>
          <a:blip r:embed="rId6"/>
          <a:stretch>
            <a:fillRect/>
          </a:stretch>
        </p:blipFill>
        <p:spPr>
          <a:xfrm>
            <a:off x="6016619" y="6031936"/>
            <a:ext cx="2457503" cy="408468"/>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3556396431"/>
              </p:ext>
            </p:extLst>
          </p:nvPr>
        </p:nvGraphicFramePr>
        <p:xfrm>
          <a:off x="5215845" y="2717829"/>
          <a:ext cx="1315066" cy="548640"/>
        </p:xfrm>
        <a:graphic>
          <a:graphicData uri="http://schemas.openxmlformats.org/drawingml/2006/table">
            <a:tbl>
              <a:tblPr firstRow="1" bandRow="1">
                <a:tableStyleId>{5940675A-B579-460E-94D1-54222C63F5DA}</a:tableStyleId>
              </a:tblPr>
              <a:tblGrid>
                <a:gridCol w="352117">
                  <a:extLst>
                    <a:ext uri="{9D8B030D-6E8A-4147-A177-3AD203B41FA5}">
                      <a16:colId xmlns:a16="http://schemas.microsoft.com/office/drawing/2014/main" val="3883122955"/>
                    </a:ext>
                  </a:extLst>
                </a:gridCol>
                <a:gridCol w="962949">
                  <a:extLst>
                    <a:ext uri="{9D8B030D-6E8A-4147-A177-3AD203B41FA5}">
                      <a16:colId xmlns:a16="http://schemas.microsoft.com/office/drawing/2014/main" val="4058135724"/>
                    </a:ext>
                  </a:extLst>
                </a:gridCol>
              </a:tblGrid>
              <a:tr h="235182">
                <a:tc gridSpan="2">
                  <a:txBody>
                    <a:bodyPr/>
                    <a:lstStyle/>
                    <a:p>
                      <a:pPr algn="ctr"/>
                      <a:r>
                        <a:rPr lang="en-GB" sz="1200" dirty="0" smtClean="0">
                          <a:latin typeface="Comic Sans MS" panose="030F0702030302020204" pitchFamily="66" charset="0"/>
                        </a:rPr>
                        <a:t>20</a:t>
                      </a:r>
                      <a:endParaRPr lang="en-GB" sz="1200" dirty="0">
                        <a:latin typeface="Comic Sans MS" panose="030F0702030302020204" pitchFamily="66" charset="0"/>
                      </a:endParaRPr>
                    </a:p>
                  </a:txBody>
                  <a:tcPr anchor="ctr"/>
                </a:tc>
                <a:tc hMerge="1">
                  <a:txBody>
                    <a:bodyPr/>
                    <a:lstStyle/>
                    <a:p>
                      <a:endParaRPr lang="en-GB" dirty="0"/>
                    </a:p>
                  </a:txBody>
                  <a:tcPr/>
                </a:tc>
                <a:extLst>
                  <a:ext uri="{0D108BD9-81ED-4DB2-BD59-A6C34878D82A}">
                    <a16:rowId xmlns:a16="http://schemas.microsoft.com/office/drawing/2014/main" val="2373764967"/>
                  </a:ext>
                </a:extLst>
              </a:tr>
              <a:tr h="235182">
                <a:tc>
                  <a:txBody>
                    <a:bodyPr/>
                    <a:lstStyle/>
                    <a:p>
                      <a:pPr algn="ctr"/>
                      <a:r>
                        <a:rPr lang="en-GB" sz="1200" dirty="0" smtClean="0">
                          <a:latin typeface="Comic Sans MS" panose="030F0702030302020204" pitchFamily="66" charset="0"/>
                        </a:rPr>
                        <a:t>4</a:t>
                      </a:r>
                      <a:endParaRPr lang="en-GB" sz="1200" dirty="0">
                        <a:latin typeface="Comic Sans MS" panose="030F0702030302020204" pitchFamily="66" charset="0"/>
                      </a:endParaRPr>
                    </a:p>
                  </a:txBody>
                  <a:tcPr anchor="ctr"/>
                </a:tc>
                <a:tc>
                  <a:txBody>
                    <a:bodyPr/>
                    <a:lstStyle/>
                    <a:p>
                      <a:pPr algn="ctr"/>
                      <a:endParaRPr lang="en-GB" sz="1200" dirty="0">
                        <a:latin typeface="Comic Sans MS" panose="030F0702030302020204" pitchFamily="66" charset="0"/>
                      </a:endParaRPr>
                    </a:p>
                  </a:txBody>
                  <a:tcPr anchor="ctr"/>
                </a:tc>
                <a:extLst>
                  <a:ext uri="{0D108BD9-81ED-4DB2-BD59-A6C34878D82A}">
                    <a16:rowId xmlns:a16="http://schemas.microsoft.com/office/drawing/2014/main" val="384172730"/>
                  </a:ext>
                </a:extLst>
              </a:tr>
            </a:tbl>
          </a:graphicData>
        </a:graphic>
      </p:graphicFrame>
      <p:graphicFrame>
        <p:nvGraphicFramePr>
          <p:cNvPr id="60" name="Table 59"/>
          <p:cNvGraphicFramePr>
            <a:graphicFrameLocks noGrp="1"/>
          </p:cNvGraphicFramePr>
          <p:nvPr>
            <p:extLst>
              <p:ext uri="{D42A27DB-BD31-4B8C-83A1-F6EECF244321}">
                <p14:modId xmlns:p14="http://schemas.microsoft.com/office/powerpoint/2010/main" val="2415733179"/>
              </p:ext>
            </p:extLst>
          </p:nvPr>
        </p:nvGraphicFramePr>
        <p:xfrm>
          <a:off x="6942739" y="3894851"/>
          <a:ext cx="1427262" cy="583438"/>
        </p:xfrm>
        <a:graphic>
          <a:graphicData uri="http://schemas.openxmlformats.org/drawingml/2006/table">
            <a:tbl>
              <a:tblPr firstRow="1" bandRow="1">
                <a:tableStyleId>{5940675A-B579-460E-94D1-54222C63F5DA}</a:tableStyleId>
              </a:tblPr>
              <a:tblGrid>
                <a:gridCol w="552573">
                  <a:extLst>
                    <a:ext uri="{9D8B030D-6E8A-4147-A177-3AD203B41FA5}">
                      <a16:colId xmlns:a16="http://schemas.microsoft.com/office/drawing/2014/main" val="3883122955"/>
                    </a:ext>
                  </a:extLst>
                </a:gridCol>
                <a:gridCol w="874689">
                  <a:extLst>
                    <a:ext uri="{9D8B030D-6E8A-4147-A177-3AD203B41FA5}">
                      <a16:colId xmlns:a16="http://schemas.microsoft.com/office/drawing/2014/main" val="1445806607"/>
                    </a:ext>
                  </a:extLst>
                </a:gridCol>
              </a:tblGrid>
              <a:tr h="291719">
                <a:tc>
                  <a:txBody>
                    <a:bodyPr/>
                    <a:lstStyle/>
                    <a:p>
                      <a:pPr algn="ctr"/>
                      <a:r>
                        <a:rPr lang="en-GB" sz="1200" dirty="0" smtClean="0">
                          <a:latin typeface="Comic Sans MS" panose="030F0702030302020204" pitchFamily="66" charset="0"/>
                        </a:rPr>
                        <a:t>13</a:t>
                      </a:r>
                      <a:endParaRPr lang="en-GB" sz="1200" dirty="0">
                        <a:latin typeface="Comic Sans MS" panose="030F0702030302020204" pitchFamily="66" charset="0"/>
                      </a:endParaRPr>
                    </a:p>
                  </a:txBody>
                  <a:tcPr anchor="ctr"/>
                </a:tc>
                <a:tc>
                  <a:txBody>
                    <a:bodyPr/>
                    <a:lstStyle/>
                    <a:p>
                      <a:pPr algn="ctr"/>
                      <a:endParaRPr lang="en-GB" sz="1200" dirty="0">
                        <a:latin typeface="Comic Sans MS" panose="030F0702030302020204" pitchFamily="66" charset="0"/>
                      </a:endParaRPr>
                    </a:p>
                  </a:txBody>
                  <a:tcPr anchor="ctr"/>
                </a:tc>
                <a:extLst>
                  <a:ext uri="{0D108BD9-81ED-4DB2-BD59-A6C34878D82A}">
                    <a16:rowId xmlns:a16="http://schemas.microsoft.com/office/drawing/2014/main" val="2373764967"/>
                  </a:ext>
                </a:extLst>
              </a:tr>
              <a:tr h="291719">
                <a:tc gridSpan="2">
                  <a:txBody>
                    <a:bodyPr/>
                    <a:lstStyle/>
                    <a:p>
                      <a:pPr algn="ctr"/>
                      <a:r>
                        <a:rPr lang="en-GB" sz="1200" dirty="0" smtClean="0">
                          <a:latin typeface="Comic Sans MS" panose="030F0702030302020204" pitchFamily="66" charset="0"/>
                        </a:rPr>
                        <a:t>34</a:t>
                      </a:r>
                      <a:endParaRPr lang="en-GB" sz="1200" dirty="0">
                        <a:latin typeface="Comic Sans MS" panose="030F0702030302020204" pitchFamily="66" charset="0"/>
                      </a:endParaRPr>
                    </a:p>
                  </a:txBody>
                  <a:tcPr anchor="ctr"/>
                </a:tc>
                <a:tc hMerge="1">
                  <a:txBody>
                    <a:bodyPr/>
                    <a:lstStyle/>
                    <a:p>
                      <a:endParaRPr lang="en-GB"/>
                    </a:p>
                  </a:txBody>
                  <a:tcPr/>
                </a:tc>
                <a:extLst>
                  <a:ext uri="{0D108BD9-81ED-4DB2-BD59-A6C34878D82A}">
                    <a16:rowId xmlns:a16="http://schemas.microsoft.com/office/drawing/2014/main" val="384172730"/>
                  </a:ext>
                </a:extLst>
              </a:tr>
            </a:tbl>
          </a:graphicData>
        </a:graphic>
      </p:graphicFrame>
    </p:spTree>
    <p:extLst>
      <p:ext uri="{BB962C8B-B14F-4D97-AF65-F5344CB8AC3E}">
        <p14:creationId xmlns:p14="http://schemas.microsoft.com/office/powerpoint/2010/main" val="29032623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956963645"/>
              </p:ext>
            </p:extLst>
          </p:nvPr>
        </p:nvGraphicFramePr>
        <p:xfrm>
          <a:off x="241837" y="183611"/>
          <a:ext cx="11709755" cy="6474220"/>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47758">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Subtraction: YEAR 3</a:t>
                      </a:r>
                      <a:endParaRPr lang="en-GB" sz="2400" b="1" dirty="0">
                        <a:latin typeface="Comic Sans MS" panose="030F0702030302020204" pitchFamily="66" charset="0"/>
                      </a:endParaRPr>
                    </a:p>
                  </a:txBody>
                  <a:tcPr anchor="ctr">
                    <a:solidFill>
                      <a:schemeClr val="accent2">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601135">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3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dirty="0" smtClean="0">
                          <a:solidFill>
                            <a:schemeClr val="bg1">
                              <a:lumMod val="50000"/>
                            </a:schemeClr>
                          </a:solidFill>
                          <a:latin typeface="Comic Sans MS" panose="030F0702030302020204" pitchFamily="66" charset="0"/>
                        </a:rPr>
                        <a:t>Calculate</a:t>
                      </a:r>
                      <a:r>
                        <a:rPr lang="en-GB" sz="1000" b="0" baseline="0" dirty="0" smtClean="0">
                          <a:solidFill>
                            <a:schemeClr val="bg1">
                              <a:lumMod val="50000"/>
                            </a:schemeClr>
                          </a:solidFill>
                          <a:latin typeface="Comic Sans MS" panose="030F0702030302020204" pitchFamily="66" charset="0"/>
                        </a:rPr>
                        <a:t> complements to 100.</a:t>
                      </a:r>
                      <a:endParaRPr lang="en-GB" sz="1000" b="0" dirty="0" smtClean="0">
                        <a:solidFill>
                          <a:schemeClr val="bg1">
                            <a:lumMod val="50000"/>
                          </a:schemeClr>
                        </a:solidFill>
                        <a:latin typeface="Comic Sans MS" panose="030F0702030302020204" pitchFamily="66" charset="0"/>
                      </a:endParaRPr>
                    </a:p>
                    <a:p>
                      <a:pPr marL="171450" indent="-171450">
                        <a:buFont typeface="Arial" panose="020B0604020202020204" pitchFamily="34" charset="0"/>
                        <a:buChar char="•"/>
                      </a:pPr>
                      <a:r>
                        <a:rPr lang="en-GB" sz="1000" b="0" dirty="0" smtClean="0">
                          <a:latin typeface="Comic Sans MS" panose="030F0702030302020204" pitchFamily="66" charset="0"/>
                        </a:rPr>
                        <a:t>Add</a:t>
                      </a:r>
                      <a:r>
                        <a:rPr lang="en-GB" sz="1000" b="0" baseline="0" dirty="0" smtClean="0">
                          <a:latin typeface="Comic Sans MS" panose="030F0702030302020204" pitchFamily="66" charset="0"/>
                        </a:rPr>
                        <a:t> and subtract numbers with up to 3-digits, using formal written method of columnar addition and subtraction.</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Add and subtract up to 3-digit numbers using columnar methods.</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Manipulate the additive relationship; understand the inverse relationship between addition and subtraction, and how both relate to the part-part-whole structure; understand and use the commutative property of addition, and understand the related property for subtraction.</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69660">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1343274">
                <a:tc>
                  <a:txBody>
                    <a:bodyPr/>
                    <a:lstStyle/>
                    <a:p>
                      <a:r>
                        <a:rPr lang="en-GB" sz="1400" b="0" i="0" baseline="0" dirty="0" smtClean="0">
                          <a:latin typeface="Comic Sans MS" panose="030F0702030302020204" pitchFamily="66" charset="0"/>
                        </a:rPr>
                        <a:t>Column subtraction without regrouping </a:t>
                      </a: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Comic Sans MS" panose="030F0702030302020204" pitchFamily="66" charset="0"/>
                        </a:rPr>
                        <a:t>47 – 32</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Use base 10 or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Numicon to model.</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Move to using place value counters.</a:t>
                      </a:r>
                    </a:p>
                  </a:txBody>
                  <a:tcPr/>
                </a:tc>
                <a:tc>
                  <a:txBody>
                    <a:bodyPr/>
                    <a:lstStyle/>
                    <a:p>
                      <a:pPr algn="l"/>
                      <a:r>
                        <a:rPr lang="en-GB" sz="1800" baseline="0" dirty="0" smtClean="0">
                          <a:latin typeface="Comic Sans MS" panose="030F0702030302020204" pitchFamily="66" charset="0"/>
                        </a:rPr>
                        <a:t>47 – 32</a:t>
                      </a:r>
                    </a:p>
                    <a:p>
                      <a:pPr algn="l"/>
                      <a:endParaRPr lang="en-GB" sz="1400" baseline="0" dirty="0" smtClean="0">
                        <a:latin typeface="Comic Sans MS" panose="030F0702030302020204" pitchFamily="66" charset="0"/>
                      </a:endParaRPr>
                    </a:p>
                    <a:p>
                      <a:pPr algn="l"/>
                      <a:r>
                        <a:rPr lang="en-GB" sz="1400" baseline="0" dirty="0" smtClean="0">
                          <a:latin typeface="Comic Sans MS" panose="030F0702030302020204" pitchFamily="66" charset="0"/>
                        </a:rPr>
                        <a:t>Draw represent-</a:t>
                      </a:r>
                    </a:p>
                    <a:p>
                      <a:pPr algn="l"/>
                      <a:r>
                        <a:rPr lang="en-GB" sz="1400" baseline="0" dirty="0" err="1" smtClean="0">
                          <a:latin typeface="Comic Sans MS" panose="030F0702030302020204" pitchFamily="66" charset="0"/>
                        </a:rPr>
                        <a:t>ations</a:t>
                      </a:r>
                      <a:r>
                        <a:rPr lang="en-GB" sz="1400" baseline="0" dirty="0" smtClean="0">
                          <a:latin typeface="Comic Sans MS" panose="030F0702030302020204" pitchFamily="66" charset="0"/>
                        </a:rPr>
                        <a:t> of base 10.</a:t>
                      </a:r>
                    </a:p>
                    <a:p>
                      <a:pPr algn="l"/>
                      <a:endParaRPr lang="en-GB" sz="1400" dirty="0" smtClean="0">
                        <a:latin typeface="Comic Sans MS" panose="030F0702030302020204" pitchFamily="66" charset="0"/>
                      </a:endParaRPr>
                    </a:p>
                  </a:txBody>
                  <a:tcPr/>
                </a:tc>
                <a:tc>
                  <a:txBody>
                    <a:bodyPr/>
                    <a:lstStyle/>
                    <a:p>
                      <a:pPr algn="l"/>
                      <a:r>
                        <a:rPr lang="en-GB" sz="1800" dirty="0" smtClean="0">
                          <a:latin typeface="Comic Sans MS" panose="030F0702030302020204" pitchFamily="66" charset="0"/>
                        </a:rPr>
                        <a:t>47 – 32</a:t>
                      </a:r>
                    </a:p>
                    <a:p>
                      <a:pPr algn="l"/>
                      <a:endParaRPr lang="en-GB" sz="1800" dirty="0" smtClean="0">
                        <a:latin typeface="Comic Sans MS" panose="030F0702030302020204" pitchFamily="66" charset="0"/>
                      </a:endParaRPr>
                    </a:p>
                    <a:p>
                      <a:pPr algn="l"/>
                      <a:endParaRPr lang="en-GB" sz="1800" dirty="0" smtClean="0">
                        <a:latin typeface="Comic Sans MS" panose="030F0702030302020204" pitchFamily="66" charset="0"/>
                      </a:endParaRPr>
                    </a:p>
                    <a:p>
                      <a:pPr algn="l"/>
                      <a:endParaRPr lang="en-GB" sz="1800" dirty="0" smtClean="0">
                        <a:latin typeface="Comic Sans MS" panose="030F0702030302020204" pitchFamily="66" charset="0"/>
                      </a:endParaRPr>
                    </a:p>
                    <a:p>
                      <a:pPr algn="l"/>
                      <a:endParaRPr lang="en-GB" sz="1400" dirty="0" smtClean="0">
                        <a:latin typeface="Comic Sans MS" panose="030F0702030302020204" pitchFamily="66" charset="0"/>
                      </a:endParaRPr>
                    </a:p>
                    <a:p>
                      <a:pPr algn="l"/>
                      <a:r>
                        <a:rPr lang="en-GB" sz="1400" dirty="0" smtClean="0">
                          <a:latin typeface="Comic Sans MS" panose="030F0702030302020204" pitchFamily="66" charset="0"/>
                        </a:rPr>
                        <a:t>Leading to    4 7</a:t>
                      </a:r>
                    </a:p>
                    <a:p>
                      <a:pPr algn="l"/>
                      <a:r>
                        <a:rPr lang="en-GB" sz="1400" dirty="0" smtClean="0">
                          <a:latin typeface="Comic Sans MS" panose="030F0702030302020204" pitchFamily="66" charset="0"/>
                        </a:rPr>
                        <a:t>                  -</a:t>
                      </a:r>
                      <a:r>
                        <a:rPr lang="en-GB" sz="1400" baseline="0" dirty="0" smtClean="0">
                          <a:latin typeface="Comic Sans MS" panose="030F0702030302020204" pitchFamily="66" charset="0"/>
                        </a:rPr>
                        <a:t> </a:t>
                      </a:r>
                      <a:r>
                        <a:rPr lang="en-GB" sz="1400" u="sng" baseline="0" dirty="0" smtClean="0">
                          <a:latin typeface="Comic Sans MS" panose="030F0702030302020204" pitchFamily="66" charset="0"/>
                        </a:rPr>
                        <a:t>3 2</a:t>
                      </a:r>
                    </a:p>
                    <a:p>
                      <a:pPr algn="l"/>
                      <a:r>
                        <a:rPr lang="en-GB" sz="1400" u="none" dirty="0" smtClean="0">
                          <a:latin typeface="Comic Sans MS" panose="030F0702030302020204" pitchFamily="66" charset="0"/>
                        </a:rPr>
                        <a:t>                     1 5</a:t>
                      </a:r>
                    </a:p>
                  </a:txBody>
                  <a:tcPr/>
                </a:tc>
                <a:extLst>
                  <a:ext uri="{0D108BD9-81ED-4DB2-BD59-A6C34878D82A}">
                    <a16:rowId xmlns:a16="http://schemas.microsoft.com/office/drawing/2014/main" val="10002"/>
                  </a:ext>
                </a:extLst>
              </a:tr>
              <a:tr h="134327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smtClean="0">
                          <a:latin typeface="Comic Sans MS" panose="030F0702030302020204" pitchFamily="66" charset="0"/>
                        </a:rPr>
                        <a:t>Column subtraction with regrouping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Comic Sans MS" panose="030F0702030302020204" pitchFamily="66" charset="0"/>
                        </a:rPr>
                        <a:t>44 – 27</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Begin with base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10 or Numicon.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Move to PV counters,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modelling the exchange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of a ten into 10 ones.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Start with the ones.</a:t>
                      </a:r>
                    </a:p>
                  </a:txBody>
                  <a:tcPr/>
                </a:tc>
                <a:tc>
                  <a:txBody>
                    <a:bodyPr/>
                    <a:lstStyle/>
                    <a:p>
                      <a:pPr algn="l"/>
                      <a:r>
                        <a:rPr lang="en-GB" sz="1800" dirty="0" smtClean="0">
                          <a:latin typeface="Comic Sans MS" panose="030F0702030302020204" pitchFamily="66" charset="0"/>
                        </a:rPr>
                        <a:t>44 – 27</a:t>
                      </a:r>
                    </a:p>
                    <a:p>
                      <a:pPr algn="l"/>
                      <a:endParaRPr lang="en-GB" sz="1400" dirty="0" smtClean="0">
                        <a:latin typeface="Comic Sans MS" panose="030F0702030302020204" pitchFamily="66" charset="0"/>
                      </a:endParaRPr>
                    </a:p>
                    <a:p>
                      <a:pPr algn="l"/>
                      <a:r>
                        <a:rPr lang="en-GB" sz="1400" dirty="0" smtClean="0">
                          <a:latin typeface="Comic Sans MS" panose="030F0702030302020204" pitchFamily="66" charset="0"/>
                        </a:rPr>
                        <a:t>Children may </a:t>
                      </a:r>
                    </a:p>
                    <a:p>
                      <a:pPr algn="l"/>
                      <a:r>
                        <a:rPr lang="en-GB" sz="1400" dirty="0" smtClean="0">
                          <a:latin typeface="Comic Sans MS" panose="030F0702030302020204" pitchFamily="66" charset="0"/>
                        </a:rPr>
                        <a:t>draw</a:t>
                      </a:r>
                      <a:r>
                        <a:rPr lang="en-GB" sz="1400" baseline="0" dirty="0" smtClean="0">
                          <a:latin typeface="Comic Sans MS" panose="030F0702030302020204" pitchFamily="66" charset="0"/>
                        </a:rPr>
                        <a:t> base ten</a:t>
                      </a:r>
                    </a:p>
                    <a:p>
                      <a:pPr algn="l"/>
                      <a:r>
                        <a:rPr lang="en-GB" sz="1400" baseline="0" dirty="0" smtClean="0">
                          <a:latin typeface="Comic Sans MS" panose="030F0702030302020204" pitchFamily="66" charset="0"/>
                        </a:rPr>
                        <a:t>or PV counters </a:t>
                      </a:r>
                    </a:p>
                    <a:p>
                      <a:pPr algn="l"/>
                      <a:r>
                        <a:rPr lang="en-GB" sz="1400" baseline="0" dirty="0" smtClean="0">
                          <a:latin typeface="Comic Sans MS" panose="030F0702030302020204" pitchFamily="66" charset="0"/>
                        </a:rPr>
                        <a:t>(see over page)</a:t>
                      </a:r>
                    </a:p>
                    <a:p>
                      <a:pPr algn="l"/>
                      <a:r>
                        <a:rPr lang="en-GB" sz="1400" baseline="0" dirty="0" smtClean="0">
                          <a:latin typeface="Comic Sans MS" panose="030F0702030302020204" pitchFamily="66" charset="0"/>
                        </a:rPr>
                        <a:t>to cross off.</a:t>
                      </a:r>
                    </a:p>
                  </a:txBody>
                  <a:tcPr/>
                </a:tc>
                <a:tc>
                  <a:txBody>
                    <a:bodyPr/>
                    <a:lstStyle/>
                    <a:p>
                      <a:pPr algn="l"/>
                      <a:r>
                        <a:rPr lang="en-GB" sz="1800" u="none" dirty="0" smtClean="0">
                          <a:latin typeface="Comic Sans MS" panose="030F0702030302020204" pitchFamily="66" charset="0"/>
                        </a:rPr>
                        <a:t>44 – 27</a:t>
                      </a:r>
                    </a:p>
                    <a:p>
                      <a:pPr algn="l"/>
                      <a:endParaRPr lang="en-GB" sz="1800" u="none" dirty="0" smtClean="0">
                        <a:latin typeface="Comic Sans MS" panose="030F0702030302020204" pitchFamily="66" charset="0"/>
                      </a:endParaRPr>
                    </a:p>
                    <a:p>
                      <a:pPr algn="l"/>
                      <a:endParaRPr lang="en-GB" sz="1800" u="none" dirty="0" smtClean="0">
                        <a:latin typeface="Comic Sans MS" panose="030F0702030302020204" pitchFamily="66" charset="0"/>
                      </a:endParaRPr>
                    </a:p>
                    <a:p>
                      <a:pPr algn="l"/>
                      <a:endParaRPr lang="en-GB" sz="1800" u="none" dirty="0" smtClean="0">
                        <a:latin typeface="Comic Sans MS" panose="030F0702030302020204" pitchFamily="66" charset="0"/>
                      </a:endParaRPr>
                    </a:p>
                    <a:p>
                      <a:pPr algn="l"/>
                      <a:endParaRPr lang="en-GB" sz="1400" u="none" dirty="0" smtClean="0">
                        <a:latin typeface="Comic Sans MS" panose="030F0702030302020204" pitchFamily="66" charset="0"/>
                      </a:endParaRPr>
                    </a:p>
                    <a:p>
                      <a:pPr algn="l"/>
                      <a:r>
                        <a:rPr lang="en-GB" sz="1400" dirty="0" smtClean="0">
                          <a:latin typeface="Comic Sans MS" panose="030F0702030302020204" pitchFamily="66" charset="0"/>
                        </a:rPr>
                        <a:t>Leading to    4 4</a:t>
                      </a:r>
                    </a:p>
                    <a:p>
                      <a:pPr algn="l"/>
                      <a:r>
                        <a:rPr lang="en-GB" sz="1400" dirty="0" smtClean="0">
                          <a:latin typeface="Comic Sans MS" panose="030F0702030302020204" pitchFamily="66" charset="0"/>
                        </a:rPr>
                        <a:t>                  -</a:t>
                      </a:r>
                      <a:r>
                        <a:rPr lang="en-GB" sz="1400" baseline="0" dirty="0" smtClean="0">
                          <a:latin typeface="Comic Sans MS" panose="030F0702030302020204" pitchFamily="66" charset="0"/>
                        </a:rPr>
                        <a:t> </a:t>
                      </a:r>
                      <a:r>
                        <a:rPr lang="en-GB" sz="1400" u="sng" baseline="0" dirty="0" smtClean="0">
                          <a:latin typeface="Comic Sans MS" panose="030F0702030302020204" pitchFamily="66" charset="0"/>
                        </a:rPr>
                        <a:t>2 7</a:t>
                      </a:r>
                    </a:p>
                    <a:p>
                      <a:pPr algn="l"/>
                      <a:r>
                        <a:rPr lang="en-GB" sz="1400" u="none" dirty="0" smtClean="0">
                          <a:latin typeface="Comic Sans MS" panose="030F0702030302020204" pitchFamily="66" charset="0"/>
                        </a:rPr>
                        <a:t>                     1 7</a:t>
                      </a:r>
                    </a:p>
                    <a:p>
                      <a:pPr algn="l"/>
                      <a:r>
                        <a:rPr lang="en-GB" sz="1400" dirty="0" smtClean="0">
                          <a:latin typeface="Comic Sans MS" panose="030F0702030302020204" pitchFamily="66" charset="0"/>
                        </a:rPr>
                        <a:t>Remind to line up digits of the same value. </a:t>
                      </a:r>
                      <a:endParaRPr lang="en-GB" sz="1400" u="none" dirty="0" smtClean="0">
                        <a:latin typeface="Comic Sans MS" panose="030F0702030302020204" pitchFamily="66" charset="0"/>
                      </a:endParaRPr>
                    </a:p>
                  </a:txBody>
                  <a:tcPr/>
                </a:tc>
                <a:extLst>
                  <a:ext uri="{0D108BD9-81ED-4DB2-BD59-A6C34878D82A}">
                    <a16:rowId xmlns:a16="http://schemas.microsoft.com/office/drawing/2014/main" val="811465606"/>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sp>
        <p:nvSpPr>
          <p:cNvPr id="26" name="TextBox 25"/>
          <p:cNvSpPr txBox="1"/>
          <p:nvPr/>
        </p:nvSpPr>
        <p:spPr>
          <a:xfrm>
            <a:off x="10309599" y="4279476"/>
            <a:ext cx="1648826" cy="1384995"/>
          </a:xfrm>
          <a:prstGeom prst="rect">
            <a:avLst/>
          </a:prstGeom>
          <a:noFill/>
        </p:spPr>
        <p:txBody>
          <a:bodyPr wrap="square" rtlCol="0">
            <a:spAutoFit/>
          </a:bodyPr>
          <a:lstStyle/>
          <a:p>
            <a:r>
              <a:rPr lang="en-GB" sz="1400" dirty="0" smtClean="0">
                <a:latin typeface="Comic Sans MS" panose="030F0702030302020204" pitchFamily="66" charset="0"/>
              </a:rPr>
              <a:t>This intermediate step may be needed to lead to clear subtraction understanding.</a:t>
            </a:r>
            <a:endParaRPr lang="en-GB" sz="1400" dirty="0">
              <a:latin typeface="Comic Sans MS" panose="030F0702030302020204" pitchFamily="66"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3799569974"/>
              </p:ext>
            </p:extLst>
          </p:nvPr>
        </p:nvGraphicFramePr>
        <p:xfrm>
          <a:off x="5289092" y="3256434"/>
          <a:ext cx="1423450" cy="670560"/>
        </p:xfrm>
        <a:graphic>
          <a:graphicData uri="http://schemas.openxmlformats.org/drawingml/2006/table">
            <a:tbl>
              <a:tblPr firstRow="1" bandRow="1">
                <a:tableStyleId>{5940675A-B579-460E-94D1-54222C63F5DA}</a:tableStyleId>
              </a:tblPr>
              <a:tblGrid>
                <a:gridCol w="969517">
                  <a:extLst>
                    <a:ext uri="{9D8B030D-6E8A-4147-A177-3AD203B41FA5}">
                      <a16:colId xmlns:a16="http://schemas.microsoft.com/office/drawing/2014/main" val="3816711208"/>
                    </a:ext>
                  </a:extLst>
                </a:gridCol>
                <a:gridCol w="453933">
                  <a:extLst>
                    <a:ext uri="{9D8B030D-6E8A-4147-A177-3AD203B41FA5}">
                      <a16:colId xmlns:a16="http://schemas.microsoft.com/office/drawing/2014/main" val="2505533086"/>
                    </a:ext>
                  </a:extLst>
                </a:gridCol>
              </a:tblGrid>
              <a:tr h="323727">
                <a:tc gridSpan="2">
                  <a:txBody>
                    <a:bodyPr/>
                    <a:lstStyle/>
                    <a:p>
                      <a:pPr algn="ctr"/>
                      <a:r>
                        <a:rPr lang="en-GB" sz="1600" dirty="0" smtClean="0">
                          <a:latin typeface="Comic Sans MS" panose="030F0702030302020204" pitchFamily="66" charset="0"/>
                        </a:rPr>
                        <a:t>47</a:t>
                      </a:r>
                      <a:endParaRPr lang="en-GB" sz="1600" dirty="0">
                        <a:latin typeface="Comic Sans MS" panose="030F0702030302020204" pitchFamily="66" charset="0"/>
                      </a:endParaRPr>
                    </a:p>
                  </a:txBody>
                  <a:tcPr anchor="ctr"/>
                </a:tc>
                <a:tc hMerge="1">
                  <a:txBody>
                    <a:bodyPr/>
                    <a:lstStyle/>
                    <a:p>
                      <a:endParaRPr lang="en-GB"/>
                    </a:p>
                  </a:txBody>
                  <a:tcPr/>
                </a:tc>
                <a:extLst>
                  <a:ext uri="{0D108BD9-81ED-4DB2-BD59-A6C34878D82A}">
                    <a16:rowId xmlns:a16="http://schemas.microsoft.com/office/drawing/2014/main" val="1148904863"/>
                  </a:ext>
                </a:extLst>
              </a:tr>
              <a:tr h="323727">
                <a:tc>
                  <a:txBody>
                    <a:bodyPr/>
                    <a:lstStyle/>
                    <a:p>
                      <a:pPr algn="ctr"/>
                      <a:r>
                        <a:rPr lang="en-GB" sz="1600" dirty="0" smtClean="0">
                          <a:latin typeface="Comic Sans MS" panose="030F0702030302020204" pitchFamily="66" charset="0"/>
                        </a:rPr>
                        <a:t>32</a:t>
                      </a:r>
                      <a:endParaRPr lang="en-GB" sz="1600" dirty="0">
                        <a:latin typeface="Comic Sans MS" panose="030F0702030302020204" pitchFamily="66" charset="0"/>
                      </a:endParaRPr>
                    </a:p>
                  </a:txBody>
                  <a:tcPr anchor="ctr"/>
                </a:tc>
                <a:tc>
                  <a:txBody>
                    <a:bodyPr/>
                    <a:lstStyle/>
                    <a:p>
                      <a:pPr algn="ctr"/>
                      <a:endParaRPr lang="en-GB" sz="1600" dirty="0">
                        <a:latin typeface="Comic Sans MS" panose="030F0702030302020204" pitchFamily="66" charset="0"/>
                      </a:endParaRPr>
                    </a:p>
                  </a:txBody>
                  <a:tcPr anchor="ctr"/>
                </a:tc>
                <a:extLst>
                  <a:ext uri="{0D108BD9-81ED-4DB2-BD59-A6C34878D82A}">
                    <a16:rowId xmlns:a16="http://schemas.microsoft.com/office/drawing/2014/main" val="3947337740"/>
                  </a:ext>
                </a:extLst>
              </a:tr>
            </a:tbl>
          </a:graphicData>
        </a:graphic>
      </p:graphicFrame>
      <p:pic>
        <p:nvPicPr>
          <p:cNvPr id="5" name="Picture 4"/>
          <p:cNvPicPr>
            <a:picLocks noChangeAspect="1"/>
          </p:cNvPicPr>
          <p:nvPr/>
        </p:nvPicPr>
        <p:blipFill>
          <a:blip r:embed="rId3"/>
          <a:stretch>
            <a:fillRect/>
          </a:stretch>
        </p:blipFill>
        <p:spPr>
          <a:xfrm>
            <a:off x="3420184" y="2039597"/>
            <a:ext cx="1591670" cy="964185"/>
          </a:xfrm>
          <a:prstGeom prst="rect">
            <a:avLst/>
          </a:prstGeom>
        </p:spPr>
      </p:pic>
      <p:sp>
        <p:nvSpPr>
          <p:cNvPr id="8" name="Freeform 7"/>
          <p:cNvSpPr/>
          <p:nvPr/>
        </p:nvSpPr>
        <p:spPr>
          <a:xfrm>
            <a:off x="4692999" y="2515480"/>
            <a:ext cx="274786" cy="450376"/>
          </a:xfrm>
          <a:custGeom>
            <a:avLst/>
            <a:gdLst>
              <a:gd name="connsiteX0" fmla="*/ 261138 w 274786"/>
              <a:gd name="connsiteY0" fmla="*/ 0 h 450376"/>
              <a:gd name="connsiteX1" fmla="*/ 111013 w 274786"/>
              <a:gd name="connsiteY1" fmla="*/ 13647 h 450376"/>
              <a:gd name="connsiteX2" fmla="*/ 97365 w 274786"/>
              <a:gd name="connsiteY2" fmla="*/ 54591 h 450376"/>
              <a:gd name="connsiteX3" fmla="*/ 70070 w 274786"/>
              <a:gd name="connsiteY3" fmla="*/ 163773 h 450376"/>
              <a:gd name="connsiteX4" fmla="*/ 56422 w 274786"/>
              <a:gd name="connsiteY4" fmla="*/ 204716 h 450376"/>
              <a:gd name="connsiteX5" fmla="*/ 29126 w 274786"/>
              <a:gd name="connsiteY5" fmla="*/ 245659 h 450376"/>
              <a:gd name="connsiteX6" fmla="*/ 1831 w 274786"/>
              <a:gd name="connsiteY6" fmla="*/ 327546 h 450376"/>
              <a:gd name="connsiteX7" fmla="*/ 42774 w 274786"/>
              <a:gd name="connsiteY7" fmla="*/ 409432 h 450376"/>
              <a:gd name="connsiteX8" fmla="*/ 83717 w 274786"/>
              <a:gd name="connsiteY8" fmla="*/ 436728 h 450376"/>
              <a:gd name="connsiteX9" fmla="*/ 124661 w 274786"/>
              <a:gd name="connsiteY9" fmla="*/ 450376 h 450376"/>
              <a:gd name="connsiteX10" fmla="*/ 220195 w 274786"/>
              <a:gd name="connsiteY10" fmla="*/ 436728 h 450376"/>
              <a:gd name="connsiteX11" fmla="*/ 247491 w 274786"/>
              <a:gd name="connsiteY11" fmla="*/ 395785 h 450376"/>
              <a:gd name="connsiteX12" fmla="*/ 274786 w 274786"/>
              <a:gd name="connsiteY12" fmla="*/ 163773 h 450376"/>
              <a:gd name="connsiteX13" fmla="*/ 261138 w 274786"/>
              <a:gd name="connsiteY13" fmla="*/ 0 h 450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4786" h="450376">
                <a:moveTo>
                  <a:pt x="261138" y="0"/>
                </a:moveTo>
                <a:cubicBezTo>
                  <a:pt x="211096" y="4549"/>
                  <a:pt x="158682" y="-2243"/>
                  <a:pt x="111013" y="13647"/>
                </a:cubicBezTo>
                <a:cubicBezTo>
                  <a:pt x="97365" y="18196"/>
                  <a:pt x="101150" y="40712"/>
                  <a:pt x="97365" y="54591"/>
                </a:cubicBezTo>
                <a:cubicBezTo>
                  <a:pt x="87495" y="90783"/>
                  <a:pt x="81933" y="128184"/>
                  <a:pt x="70070" y="163773"/>
                </a:cubicBezTo>
                <a:cubicBezTo>
                  <a:pt x="65521" y="177421"/>
                  <a:pt x="62856" y="191849"/>
                  <a:pt x="56422" y="204716"/>
                </a:cubicBezTo>
                <a:cubicBezTo>
                  <a:pt x="49086" y="219387"/>
                  <a:pt x="38225" y="232011"/>
                  <a:pt x="29126" y="245659"/>
                </a:cubicBezTo>
                <a:cubicBezTo>
                  <a:pt x="20028" y="272955"/>
                  <a:pt x="-7268" y="300250"/>
                  <a:pt x="1831" y="327546"/>
                </a:cubicBezTo>
                <a:cubicBezTo>
                  <a:pt x="12931" y="360845"/>
                  <a:pt x="16318" y="382976"/>
                  <a:pt x="42774" y="409432"/>
                </a:cubicBezTo>
                <a:cubicBezTo>
                  <a:pt x="54372" y="421030"/>
                  <a:pt x="69046" y="429392"/>
                  <a:pt x="83717" y="436728"/>
                </a:cubicBezTo>
                <a:cubicBezTo>
                  <a:pt x="96584" y="443162"/>
                  <a:pt x="111013" y="445827"/>
                  <a:pt x="124661" y="450376"/>
                </a:cubicBezTo>
                <a:cubicBezTo>
                  <a:pt x="156506" y="445827"/>
                  <a:pt x="190800" y="449793"/>
                  <a:pt x="220195" y="436728"/>
                </a:cubicBezTo>
                <a:cubicBezTo>
                  <a:pt x="235184" y="430066"/>
                  <a:pt x="244640" y="411938"/>
                  <a:pt x="247491" y="395785"/>
                </a:cubicBezTo>
                <a:cubicBezTo>
                  <a:pt x="308015" y="52814"/>
                  <a:pt x="230615" y="296282"/>
                  <a:pt x="274786" y="163773"/>
                </a:cubicBezTo>
                <a:lnTo>
                  <a:pt x="261138" y="0"/>
                </a:ln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6825559" y="2039597"/>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7055006" y="2039597"/>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7821329" y="2086883"/>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2" name="Straight Connector 21"/>
          <p:cNvCxnSpPr/>
          <p:nvPr/>
        </p:nvCxnSpPr>
        <p:spPr>
          <a:xfrm flipH="1">
            <a:off x="7831998" y="2048589"/>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H="1">
            <a:off x="6989000" y="2169785"/>
            <a:ext cx="255194" cy="67408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Rectangle 24"/>
          <p:cNvSpPr/>
          <p:nvPr/>
        </p:nvSpPr>
        <p:spPr>
          <a:xfrm>
            <a:off x="7301816" y="2039597"/>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7531263" y="2039597"/>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8064289" y="2002009"/>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7833439" y="2353285"/>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8076399" y="2268411"/>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7839931" y="2609018"/>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8082891" y="2524144"/>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p:cNvSpPr/>
          <p:nvPr/>
        </p:nvSpPr>
        <p:spPr>
          <a:xfrm>
            <a:off x="8088509" y="2773790"/>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6" name="Straight Connector 35"/>
          <p:cNvCxnSpPr/>
          <p:nvPr/>
        </p:nvCxnSpPr>
        <p:spPr>
          <a:xfrm flipH="1">
            <a:off x="7263822" y="2188412"/>
            <a:ext cx="255194" cy="67408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H="1">
            <a:off x="7496620" y="2163197"/>
            <a:ext cx="255194" cy="67408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H="1">
            <a:off x="8035274" y="1949610"/>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9" name="TextBox 38"/>
          <p:cNvSpPr txBox="1"/>
          <p:nvPr/>
        </p:nvSpPr>
        <p:spPr>
          <a:xfrm>
            <a:off x="8616393" y="2272775"/>
            <a:ext cx="1571897" cy="738664"/>
          </a:xfrm>
          <a:prstGeom prst="rect">
            <a:avLst/>
          </a:prstGeom>
          <a:noFill/>
        </p:spPr>
        <p:txBody>
          <a:bodyPr wrap="square" rtlCol="0">
            <a:spAutoFit/>
          </a:bodyPr>
          <a:lstStyle/>
          <a:p>
            <a:r>
              <a:rPr lang="en-GB" sz="1400" dirty="0">
                <a:latin typeface="Comic Sans MS" panose="030F0702030302020204" pitchFamily="66" charset="0"/>
              </a:rPr>
              <a:t> </a:t>
            </a:r>
            <a:r>
              <a:rPr lang="en-GB" sz="1400" dirty="0" smtClean="0">
                <a:latin typeface="Comic Sans MS" panose="030F0702030302020204" pitchFamily="66" charset="0"/>
              </a:rPr>
              <a:t>   40 </a:t>
            </a:r>
            <a:r>
              <a:rPr lang="en-GB" sz="1400" dirty="0">
                <a:latin typeface="Comic Sans MS" panose="030F0702030302020204" pitchFamily="66" charset="0"/>
              </a:rPr>
              <a:t>+ 7                 </a:t>
            </a:r>
          </a:p>
          <a:p>
            <a:r>
              <a:rPr lang="en-GB" sz="1400" dirty="0">
                <a:latin typeface="Comic Sans MS" panose="030F0702030302020204" pitchFamily="66" charset="0"/>
              </a:rPr>
              <a:t> </a:t>
            </a:r>
            <a:r>
              <a:rPr lang="en-GB" sz="1400" u="sng" dirty="0">
                <a:latin typeface="Comic Sans MS" panose="030F0702030302020204" pitchFamily="66" charset="0"/>
              </a:rPr>
              <a:t>-</a:t>
            </a:r>
            <a:r>
              <a:rPr lang="en-GB" sz="1400" u="sng" dirty="0" smtClean="0">
                <a:latin typeface="Comic Sans MS" panose="030F0702030302020204" pitchFamily="66" charset="0"/>
              </a:rPr>
              <a:t> 30 </a:t>
            </a:r>
            <a:r>
              <a:rPr lang="en-GB" sz="1400" u="sng" dirty="0">
                <a:latin typeface="Comic Sans MS" panose="030F0702030302020204" pitchFamily="66" charset="0"/>
              </a:rPr>
              <a:t>+ </a:t>
            </a:r>
            <a:r>
              <a:rPr lang="en-GB" sz="1400" u="sng" dirty="0" smtClean="0">
                <a:latin typeface="Comic Sans MS" panose="030F0702030302020204" pitchFamily="66" charset="0"/>
              </a:rPr>
              <a:t>2</a:t>
            </a:r>
            <a:endParaRPr lang="en-GB" sz="1400" u="sng" dirty="0">
              <a:latin typeface="Comic Sans MS" panose="030F0702030302020204" pitchFamily="66" charset="0"/>
            </a:endParaRPr>
          </a:p>
          <a:p>
            <a:r>
              <a:rPr lang="en-GB" sz="1400" dirty="0">
                <a:latin typeface="Comic Sans MS" panose="030F0702030302020204" pitchFamily="66" charset="0"/>
              </a:rPr>
              <a:t>   </a:t>
            </a:r>
            <a:r>
              <a:rPr lang="en-GB" sz="1400" dirty="0" smtClean="0">
                <a:latin typeface="Comic Sans MS" panose="030F0702030302020204" pitchFamily="66" charset="0"/>
              </a:rPr>
              <a:t> 10 </a:t>
            </a:r>
            <a:r>
              <a:rPr lang="en-GB" sz="1400" dirty="0">
                <a:latin typeface="Comic Sans MS" panose="030F0702030302020204" pitchFamily="66" charset="0"/>
              </a:rPr>
              <a:t>+ 5</a:t>
            </a:r>
            <a:r>
              <a:rPr lang="en-GB" sz="1400" dirty="0" smtClean="0">
                <a:latin typeface="Comic Sans MS" panose="030F0702030302020204" pitchFamily="66" charset="0"/>
              </a:rPr>
              <a:t> </a:t>
            </a:r>
            <a:r>
              <a:rPr lang="en-GB" sz="1400" dirty="0">
                <a:latin typeface="Comic Sans MS" panose="030F0702030302020204" pitchFamily="66" charset="0"/>
              </a:rPr>
              <a:t>= </a:t>
            </a:r>
            <a:r>
              <a:rPr lang="en-GB" sz="1400" dirty="0" smtClean="0">
                <a:latin typeface="Comic Sans MS" panose="030F0702030302020204" pitchFamily="66" charset="0"/>
              </a:rPr>
              <a:t>15</a:t>
            </a:r>
            <a:endParaRPr lang="en-GB" sz="1400" dirty="0"/>
          </a:p>
        </p:txBody>
      </p:sp>
      <p:sp>
        <p:nvSpPr>
          <p:cNvPr id="41" name="TextBox 40"/>
          <p:cNvSpPr txBox="1"/>
          <p:nvPr/>
        </p:nvSpPr>
        <p:spPr>
          <a:xfrm>
            <a:off x="8638693" y="4522263"/>
            <a:ext cx="1571897" cy="738664"/>
          </a:xfrm>
          <a:prstGeom prst="rect">
            <a:avLst/>
          </a:prstGeom>
          <a:noFill/>
        </p:spPr>
        <p:txBody>
          <a:bodyPr wrap="square" rtlCol="0">
            <a:spAutoFit/>
          </a:bodyPr>
          <a:lstStyle/>
          <a:p>
            <a:r>
              <a:rPr lang="en-GB" sz="1400" dirty="0">
                <a:latin typeface="Comic Sans MS" panose="030F0702030302020204" pitchFamily="66" charset="0"/>
              </a:rPr>
              <a:t> </a:t>
            </a:r>
            <a:r>
              <a:rPr lang="en-GB" sz="1400" dirty="0" smtClean="0">
                <a:latin typeface="Comic Sans MS" panose="030F0702030302020204" pitchFamily="66" charset="0"/>
              </a:rPr>
              <a:t>   40 </a:t>
            </a:r>
            <a:r>
              <a:rPr lang="en-GB" sz="1400" dirty="0">
                <a:latin typeface="Comic Sans MS" panose="030F0702030302020204" pitchFamily="66" charset="0"/>
              </a:rPr>
              <a:t>+ 4</a:t>
            </a:r>
            <a:r>
              <a:rPr lang="en-GB" sz="1400" dirty="0" smtClean="0">
                <a:latin typeface="Comic Sans MS" panose="030F0702030302020204" pitchFamily="66" charset="0"/>
              </a:rPr>
              <a:t>                 </a:t>
            </a:r>
            <a:endParaRPr lang="en-GB" sz="1400" dirty="0">
              <a:latin typeface="Comic Sans MS" panose="030F0702030302020204" pitchFamily="66" charset="0"/>
            </a:endParaRPr>
          </a:p>
          <a:p>
            <a:r>
              <a:rPr lang="en-GB" sz="1400" dirty="0">
                <a:latin typeface="Comic Sans MS" panose="030F0702030302020204" pitchFamily="66" charset="0"/>
              </a:rPr>
              <a:t> </a:t>
            </a:r>
            <a:r>
              <a:rPr lang="en-GB" sz="1400" u="sng" dirty="0">
                <a:latin typeface="Comic Sans MS" panose="030F0702030302020204" pitchFamily="66" charset="0"/>
              </a:rPr>
              <a:t>-</a:t>
            </a:r>
            <a:r>
              <a:rPr lang="en-GB" sz="1400" u="sng" dirty="0" smtClean="0">
                <a:latin typeface="Comic Sans MS" panose="030F0702030302020204" pitchFamily="66" charset="0"/>
              </a:rPr>
              <a:t>  20 </a:t>
            </a:r>
            <a:r>
              <a:rPr lang="en-GB" sz="1400" u="sng" dirty="0">
                <a:latin typeface="Comic Sans MS" panose="030F0702030302020204" pitchFamily="66" charset="0"/>
              </a:rPr>
              <a:t>+ </a:t>
            </a:r>
            <a:r>
              <a:rPr lang="en-GB" sz="1400" u="sng" dirty="0" smtClean="0">
                <a:latin typeface="Comic Sans MS" panose="030F0702030302020204" pitchFamily="66" charset="0"/>
              </a:rPr>
              <a:t>7</a:t>
            </a:r>
            <a:endParaRPr lang="en-GB" sz="1400" u="sng" dirty="0">
              <a:latin typeface="Comic Sans MS" panose="030F0702030302020204" pitchFamily="66" charset="0"/>
            </a:endParaRPr>
          </a:p>
          <a:p>
            <a:r>
              <a:rPr lang="en-GB" sz="1400" dirty="0">
                <a:latin typeface="Comic Sans MS" panose="030F0702030302020204" pitchFamily="66" charset="0"/>
              </a:rPr>
              <a:t>   </a:t>
            </a:r>
            <a:r>
              <a:rPr lang="en-GB" sz="1400" dirty="0" smtClean="0">
                <a:latin typeface="Comic Sans MS" panose="030F0702030302020204" pitchFamily="66" charset="0"/>
              </a:rPr>
              <a:t> 10 </a:t>
            </a:r>
            <a:r>
              <a:rPr lang="en-GB" sz="1400" dirty="0">
                <a:latin typeface="Comic Sans MS" panose="030F0702030302020204" pitchFamily="66" charset="0"/>
              </a:rPr>
              <a:t>+ </a:t>
            </a:r>
            <a:r>
              <a:rPr lang="en-GB" sz="1400" dirty="0" smtClean="0">
                <a:latin typeface="Comic Sans MS" panose="030F0702030302020204" pitchFamily="66" charset="0"/>
              </a:rPr>
              <a:t>7 </a:t>
            </a:r>
            <a:r>
              <a:rPr lang="en-GB" sz="1400" dirty="0">
                <a:latin typeface="Comic Sans MS" panose="030F0702030302020204" pitchFamily="66" charset="0"/>
              </a:rPr>
              <a:t>= </a:t>
            </a:r>
            <a:r>
              <a:rPr lang="en-GB" sz="1400" dirty="0" smtClean="0">
                <a:latin typeface="Comic Sans MS" panose="030F0702030302020204" pitchFamily="66" charset="0"/>
              </a:rPr>
              <a:t>17</a:t>
            </a:r>
            <a:endParaRPr lang="en-GB" sz="1400" dirty="0"/>
          </a:p>
        </p:txBody>
      </p:sp>
      <p:sp>
        <p:nvSpPr>
          <p:cNvPr id="42" name="TextBox 41"/>
          <p:cNvSpPr txBox="1"/>
          <p:nvPr/>
        </p:nvSpPr>
        <p:spPr>
          <a:xfrm>
            <a:off x="9207239" y="4418754"/>
            <a:ext cx="244698" cy="261610"/>
          </a:xfrm>
          <a:prstGeom prst="rect">
            <a:avLst/>
          </a:prstGeom>
          <a:noFill/>
        </p:spPr>
        <p:txBody>
          <a:bodyPr wrap="square" rtlCol="0">
            <a:spAutoFit/>
          </a:bodyPr>
          <a:lstStyle/>
          <a:p>
            <a:r>
              <a:rPr lang="en-GB" sz="1050" dirty="0" smtClean="0"/>
              <a:t>1</a:t>
            </a:r>
            <a:endParaRPr lang="en-GB" sz="1050" dirty="0"/>
          </a:p>
        </p:txBody>
      </p:sp>
      <p:cxnSp>
        <p:nvCxnSpPr>
          <p:cNvPr id="43" name="Straight Connector 42"/>
          <p:cNvCxnSpPr/>
          <p:nvPr/>
        </p:nvCxnSpPr>
        <p:spPr>
          <a:xfrm>
            <a:off x="8925636" y="4593620"/>
            <a:ext cx="261975" cy="15792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8775510" y="4367000"/>
            <a:ext cx="343372" cy="253916"/>
          </a:xfrm>
          <a:prstGeom prst="rect">
            <a:avLst/>
          </a:prstGeom>
          <a:noFill/>
        </p:spPr>
        <p:txBody>
          <a:bodyPr wrap="square" rtlCol="0">
            <a:spAutoFit/>
          </a:bodyPr>
          <a:lstStyle/>
          <a:p>
            <a:r>
              <a:rPr lang="en-GB" sz="1050" dirty="0" smtClean="0"/>
              <a:t>30</a:t>
            </a:r>
            <a:endParaRPr lang="en-GB" sz="1050" dirty="0"/>
          </a:p>
        </p:txBody>
      </p:sp>
      <p:sp>
        <p:nvSpPr>
          <p:cNvPr id="46" name="TextBox 45"/>
          <p:cNvSpPr txBox="1"/>
          <p:nvPr/>
        </p:nvSpPr>
        <p:spPr>
          <a:xfrm>
            <a:off x="10293526" y="2045615"/>
            <a:ext cx="1649865" cy="1384995"/>
          </a:xfrm>
          <a:prstGeom prst="rect">
            <a:avLst/>
          </a:prstGeom>
          <a:noFill/>
        </p:spPr>
        <p:txBody>
          <a:bodyPr wrap="square" rtlCol="0">
            <a:spAutoFit/>
          </a:bodyPr>
          <a:lstStyle/>
          <a:p>
            <a:r>
              <a:rPr lang="en-GB" sz="1400" dirty="0" smtClean="0">
                <a:latin typeface="Comic Sans MS" panose="030F0702030302020204" pitchFamily="66" charset="0"/>
              </a:rPr>
              <a:t>This intermediate step may be needed to lead to clear subtraction understanding.</a:t>
            </a:r>
            <a:endParaRPr lang="en-GB" sz="1400" dirty="0">
              <a:latin typeface="Comic Sans MS" panose="030F0702030302020204" pitchFamily="66" charset="0"/>
            </a:endParaRPr>
          </a:p>
        </p:txBody>
      </p:sp>
      <p:sp>
        <p:nvSpPr>
          <p:cNvPr id="47" name="TextBox 46"/>
          <p:cNvSpPr txBox="1"/>
          <p:nvPr/>
        </p:nvSpPr>
        <p:spPr>
          <a:xfrm>
            <a:off x="9719987" y="5364535"/>
            <a:ext cx="244698" cy="261610"/>
          </a:xfrm>
          <a:prstGeom prst="rect">
            <a:avLst/>
          </a:prstGeom>
          <a:noFill/>
        </p:spPr>
        <p:txBody>
          <a:bodyPr wrap="square" rtlCol="0">
            <a:spAutoFit/>
          </a:bodyPr>
          <a:lstStyle/>
          <a:p>
            <a:r>
              <a:rPr lang="en-GB" sz="1050" dirty="0" smtClean="0"/>
              <a:t>1</a:t>
            </a:r>
            <a:endParaRPr lang="en-GB" sz="1050" dirty="0"/>
          </a:p>
        </p:txBody>
      </p:sp>
      <p:sp>
        <p:nvSpPr>
          <p:cNvPr id="48" name="TextBox 47"/>
          <p:cNvSpPr txBox="1"/>
          <p:nvPr/>
        </p:nvSpPr>
        <p:spPr>
          <a:xfrm>
            <a:off x="9520587" y="5304775"/>
            <a:ext cx="244698" cy="261610"/>
          </a:xfrm>
          <a:prstGeom prst="rect">
            <a:avLst/>
          </a:prstGeom>
          <a:noFill/>
        </p:spPr>
        <p:txBody>
          <a:bodyPr wrap="square" rtlCol="0">
            <a:spAutoFit/>
          </a:bodyPr>
          <a:lstStyle/>
          <a:p>
            <a:r>
              <a:rPr lang="en-GB" sz="1050" dirty="0"/>
              <a:t>3</a:t>
            </a:r>
          </a:p>
        </p:txBody>
      </p:sp>
      <p:cxnSp>
        <p:nvCxnSpPr>
          <p:cNvPr id="49" name="Straight Connector 48"/>
          <p:cNvCxnSpPr/>
          <p:nvPr/>
        </p:nvCxnSpPr>
        <p:spPr>
          <a:xfrm>
            <a:off x="9588999" y="5523307"/>
            <a:ext cx="261975" cy="15792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0" name="Table 49"/>
          <p:cNvGraphicFramePr>
            <a:graphicFrameLocks noGrp="1"/>
          </p:cNvGraphicFramePr>
          <p:nvPr>
            <p:extLst>
              <p:ext uri="{D42A27DB-BD31-4B8C-83A1-F6EECF244321}">
                <p14:modId xmlns:p14="http://schemas.microsoft.com/office/powerpoint/2010/main" val="1386757754"/>
              </p:ext>
            </p:extLst>
          </p:nvPr>
        </p:nvGraphicFramePr>
        <p:xfrm>
          <a:off x="5254379" y="5912600"/>
          <a:ext cx="1423450" cy="670560"/>
        </p:xfrm>
        <a:graphic>
          <a:graphicData uri="http://schemas.openxmlformats.org/drawingml/2006/table">
            <a:tbl>
              <a:tblPr firstRow="1" bandRow="1">
                <a:tableStyleId>{5940675A-B579-460E-94D1-54222C63F5DA}</a:tableStyleId>
              </a:tblPr>
              <a:tblGrid>
                <a:gridCol w="846683">
                  <a:extLst>
                    <a:ext uri="{9D8B030D-6E8A-4147-A177-3AD203B41FA5}">
                      <a16:colId xmlns:a16="http://schemas.microsoft.com/office/drawing/2014/main" val="3816711208"/>
                    </a:ext>
                  </a:extLst>
                </a:gridCol>
                <a:gridCol w="576767">
                  <a:extLst>
                    <a:ext uri="{9D8B030D-6E8A-4147-A177-3AD203B41FA5}">
                      <a16:colId xmlns:a16="http://schemas.microsoft.com/office/drawing/2014/main" val="2505533086"/>
                    </a:ext>
                  </a:extLst>
                </a:gridCol>
              </a:tblGrid>
              <a:tr h="323727">
                <a:tc gridSpan="2">
                  <a:txBody>
                    <a:bodyPr/>
                    <a:lstStyle/>
                    <a:p>
                      <a:pPr algn="ctr"/>
                      <a:r>
                        <a:rPr lang="en-GB" sz="1600" dirty="0" smtClean="0">
                          <a:latin typeface="Comic Sans MS" panose="030F0702030302020204" pitchFamily="66" charset="0"/>
                        </a:rPr>
                        <a:t>44</a:t>
                      </a:r>
                      <a:endParaRPr lang="en-GB" sz="1600" dirty="0">
                        <a:latin typeface="Comic Sans MS" panose="030F0702030302020204" pitchFamily="66" charset="0"/>
                      </a:endParaRPr>
                    </a:p>
                  </a:txBody>
                  <a:tcPr anchor="ctr"/>
                </a:tc>
                <a:tc hMerge="1">
                  <a:txBody>
                    <a:bodyPr/>
                    <a:lstStyle/>
                    <a:p>
                      <a:endParaRPr lang="en-GB"/>
                    </a:p>
                  </a:txBody>
                  <a:tcPr/>
                </a:tc>
                <a:extLst>
                  <a:ext uri="{0D108BD9-81ED-4DB2-BD59-A6C34878D82A}">
                    <a16:rowId xmlns:a16="http://schemas.microsoft.com/office/drawing/2014/main" val="1148904863"/>
                  </a:ext>
                </a:extLst>
              </a:tr>
              <a:tr h="323727">
                <a:tc>
                  <a:txBody>
                    <a:bodyPr/>
                    <a:lstStyle/>
                    <a:p>
                      <a:pPr algn="ctr"/>
                      <a:r>
                        <a:rPr lang="en-GB" sz="1600" dirty="0" smtClean="0">
                          <a:latin typeface="Comic Sans MS" panose="030F0702030302020204" pitchFamily="66" charset="0"/>
                        </a:rPr>
                        <a:t>27</a:t>
                      </a:r>
                      <a:endParaRPr lang="en-GB" sz="1600" dirty="0">
                        <a:latin typeface="Comic Sans MS" panose="030F0702030302020204" pitchFamily="66" charset="0"/>
                      </a:endParaRPr>
                    </a:p>
                  </a:txBody>
                  <a:tcPr anchor="ctr"/>
                </a:tc>
                <a:tc>
                  <a:txBody>
                    <a:bodyPr/>
                    <a:lstStyle/>
                    <a:p>
                      <a:pPr algn="ctr"/>
                      <a:endParaRPr lang="en-GB" sz="1600" dirty="0">
                        <a:latin typeface="Comic Sans MS" panose="030F0702030302020204" pitchFamily="66" charset="0"/>
                      </a:endParaRPr>
                    </a:p>
                  </a:txBody>
                  <a:tcPr anchor="ctr"/>
                </a:tc>
                <a:extLst>
                  <a:ext uri="{0D108BD9-81ED-4DB2-BD59-A6C34878D82A}">
                    <a16:rowId xmlns:a16="http://schemas.microsoft.com/office/drawing/2014/main" val="3947337740"/>
                  </a:ext>
                </a:extLst>
              </a:tr>
            </a:tbl>
          </a:graphicData>
        </a:graphic>
      </p:graphicFrame>
      <p:sp>
        <p:nvSpPr>
          <p:cNvPr id="51" name="Rectangle 50"/>
          <p:cNvSpPr/>
          <p:nvPr/>
        </p:nvSpPr>
        <p:spPr>
          <a:xfrm>
            <a:off x="6881742" y="4373823"/>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p:cNvSpPr/>
          <p:nvPr/>
        </p:nvSpPr>
        <p:spPr>
          <a:xfrm>
            <a:off x="7111189" y="4373823"/>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p:cNvSpPr/>
          <p:nvPr/>
        </p:nvSpPr>
        <p:spPr>
          <a:xfrm>
            <a:off x="7877512" y="4421109"/>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4" name="Straight Connector 53"/>
          <p:cNvCxnSpPr/>
          <p:nvPr/>
        </p:nvCxnSpPr>
        <p:spPr>
          <a:xfrm flipH="1">
            <a:off x="7888181" y="4382815"/>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flipH="1">
            <a:off x="7045183" y="4504011"/>
            <a:ext cx="255194" cy="67408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6" name="Rectangle 55"/>
          <p:cNvSpPr/>
          <p:nvPr/>
        </p:nvSpPr>
        <p:spPr>
          <a:xfrm>
            <a:off x="7357999" y="4373823"/>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Rectangle 56"/>
          <p:cNvSpPr/>
          <p:nvPr/>
        </p:nvSpPr>
        <p:spPr>
          <a:xfrm>
            <a:off x="7587446" y="4373823"/>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Rectangle 57"/>
          <p:cNvSpPr/>
          <p:nvPr/>
        </p:nvSpPr>
        <p:spPr>
          <a:xfrm>
            <a:off x="8120472" y="4336235"/>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Rectangle 58"/>
          <p:cNvSpPr/>
          <p:nvPr/>
        </p:nvSpPr>
        <p:spPr>
          <a:xfrm>
            <a:off x="7889622" y="4687511"/>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Rectangle 59"/>
          <p:cNvSpPr/>
          <p:nvPr/>
        </p:nvSpPr>
        <p:spPr>
          <a:xfrm>
            <a:off x="8132582" y="4602637"/>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Rectangle 60"/>
          <p:cNvSpPr/>
          <p:nvPr/>
        </p:nvSpPr>
        <p:spPr>
          <a:xfrm>
            <a:off x="7896114" y="4943244"/>
            <a:ext cx="175702" cy="1774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p:cNvSpPr/>
          <p:nvPr/>
        </p:nvSpPr>
        <p:spPr>
          <a:xfrm>
            <a:off x="8139074" y="4858370"/>
            <a:ext cx="175702" cy="1774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Rectangle 62"/>
          <p:cNvSpPr/>
          <p:nvPr/>
        </p:nvSpPr>
        <p:spPr>
          <a:xfrm>
            <a:off x="8144692" y="5108016"/>
            <a:ext cx="175702" cy="1774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4" name="Straight Connector 63"/>
          <p:cNvCxnSpPr/>
          <p:nvPr/>
        </p:nvCxnSpPr>
        <p:spPr>
          <a:xfrm flipH="1">
            <a:off x="6815948" y="4563482"/>
            <a:ext cx="255194" cy="67408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flipH="1">
            <a:off x="8091457" y="4283836"/>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7" name="Rectangle 66"/>
          <p:cNvSpPr/>
          <p:nvPr/>
        </p:nvSpPr>
        <p:spPr>
          <a:xfrm>
            <a:off x="7898674" y="5448723"/>
            <a:ext cx="175702" cy="1774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p:cNvSpPr/>
          <p:nvPr/>
        </p:nvSpPr>
        <p:spPr>
          <a:xfrm>
            <a:off x="8141634" y="5363849"/>
            <a:ext cx="175702" cy="1774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p:cNvSpPr/>
          <p:nvPr/>
        </p:nvSpPr>
        <p:spPr>
          <a:xfrm>
            <a:off x="8147252" y="5613495"/>
            <a:ext cx="175702" cy="1774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p:cNvSpPr/>
          <p:nvPr/>
        </p:nvSpPr>
        <p:spPr>
          <a:xfrm>
            <a:off x="7934356" y="5950738"/>
            <a:ext cx="175702" cy="1774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p:cNvSpPr/>
          <p:nvPr/>
        </p:nvSpPr>
        <p:spPr>
          <a:xfrm>
            <a:off x="7882380" y="5186427"/>
            <a:ext cx="175702" cy="1774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p:cNvSpPr/>
          <p:nvPr/>
        </p:nvSpPr>
        <p:spPr>
          <a:xfrm>
            <a:off x="7928710" y="5694744"/>
            <a:ext cx="175702" cy="1774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p:cNvSpPr/>
          <p:nvPr/>
        </p:nvSpPr>
        <p:spPr>
          <a:xfrm>
            <a:off x="8170742" y="5897992"/>
            <a:ext cx="175702" cy="1774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ounded Rectangle 73"/>
          <p:cNvSpPr/>
          <p:nvPr/>
        </p:nvSpPr>
        <p:spPr>
          <a:xfrm>
            <a:off x="7531263" y="4336235"/>
            <a:ext cx="290066" cy="1027614"/>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5" name="Straight Connector 74"/>
          <p:cNvCxnSpPr/>
          <p:nvPr/>
        </p:nvCxnSpPr>
        <p:spPr>
          <a:xfrm flipH="1">
            <a:off x="7877822" y="4658264"/>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flipH="1">
            <a:off x="8164522" y="4562470"/>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flipH="1">
            <a:off x="7889622" y="4915529"/>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flipH="1">
            <a:off x="8134692" y="4835243"/>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flipH="1">
            <a:off x="7862115" y="5150134"/>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81" name="Picture 80"/>
          <p:cNvPicPr>
            <a:picLocks noChangeAspect="1"/>
          </p:cNvPicPr>
          <p:nvPr/>
        </p:nvPicPr>
        <p:blipFill rotWithShape="1">
          <a:blip r:embed="rId3"/>
          <a:srcRect r="34558"/>
          <a:stretch/>
        </p:blipFill>
        <p:spPr>
          <a:xfrm>
            <a:off x="3080010" y="4250698"/>
            <a:ext cx="1041614" cy="964185"/>
          </a:xfrm>
          <a:prstGeom prst="rect">
            <a:avLst/>
          </a:prstGeom>
        </p:spPr>
      </p:pic>
      <p:pic>
        <p:nvPicPr>
          <p:cNvPr id="82" name="Picture 81"/>
          <p:cNvPicPr>
            <a:picLocks noChangeAspect="1"/>
          </p:cNvPicPr>
          <p:nvPr/>
        </p:nvPicPr>
        <p:blipFill rotWithShape="1">
          <a:blip r:embed="rId3"/>
          <a:srcRect l="76973" t="70038" r="3305"/>
          <a:stretch/>
        </p:blipFill>
        <p:spPr>
          <a:xfrm>
            <a:off x="4248271" y="4274308"/>
            <a:ext cx="313898" cy="288891"/>
          </a:xfrm>
          <a:prstGeom prst="rect">
            <a:avLst/>
          </a:prstGeom>
        </p:spPr>
      </p:pic>
      <p:pic>
        <p:nvPicPr>
          <p:cNvPr id="83" name="Picture 82"/>
          <p:cNvPicPr>
            <a:picLocks noChangeAspect="1"/>
          </p:cNvPicPr>
          <p:nvPr/>
        </p:nvPicPr>
        <p:blipFill rotWithShape="1">
          <a:blip r:embed="rId3"/>
          <a:srcRect l="76973" t="70038" r="3305"/>
          <a:stretch/>
        </p:blipFill>
        <p:spPr>
          <a:xfrm>
            <a:off x="4577040" y="4278780"/>
            <a:ext cx="313898" cy="288891"/>
          </a:xfrm>
          <a:prstGeom prst="rect">
            <a:avLst/>
          </a:prstGeom>
        </p:spPr>
      </p:pic>
      <p:pic>
        <p:nvPicPr>
          <p:cNvPr id="84" name="Picture 83"/>
          <p:cNvPicPr>
            <a:picLocks noChangeAspect="1"/>
          </p:cNvPicPr>
          <p:nvPr/>
        </p:nvPicPr>
        <p:blipFill rotWithShape="1">
          <a:blip r:embed="rId3"/>
          <a:srcRect l="76973" t="70038" r="3305"/>
          <a:stretch/>
        </p:blipFill>
        <p:spPr>
          <a:xfrm>
            <a:off x="4263959" y="4535918"/>
            <a:ext cx="313898" cy="288891"/>
          </a:xfrm>
          <a:prstGeom prst="rect">
            <a:avLst/>
          </a:prstGeom>
        </p:spPr>
      </p:pic>
      <p:pic>
        <p:nvPicPr>
          <p:cNvPr id="85" name="Picture 84"/>
          <p:cNvPicPr>
            <a:picLocks noChangeAspect="1"/>
          </p:cNvPicPr>
          <p:nvPr/>
        </p:nvPicPr>
        <p:blipFill rotWithShape="1">
          <a:blip r:embed="rId3"/>
          <a:srcRect l="76973" t="70038" r="3305"/>
          <a:stretch/>
        </p:blipFill>
        <p:spPr>
          <a:xfrm>
            <a:off x="4588744" y="4535917"/>
            <a:ext cx="313898" cy="288891"/>
          </a:xfrm>
          <a:prstGeom prst="rect">
            <a:avLst/>
          </a:prstGeom>
        </p:spPr>
      </p:pic>
      <p:sp>
        <p:nvSpPr>
          <p:cNvPr id="86" name="Rounded Rectangle 85"/>
          <p:cNvSpPr/>
          <p:nvPr/>
        </p:nvSpPr>
        <p:spPr>
          <a:xfrm>
            <a:off x="3780169" y="4203141"/>
            <a:ext cx="290066" cy="1027614"/>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7" name="Picture 86"/>
          <p:cNvPicPr>
            <a:picLocks noChangeAspect="1"/>
          </p:cNvPicPr>
          <p:nvPr/>
        </p:nvPicPr>
        <p:blipFill rotWithShape="1">
          <a:blip r:embed="rId3"/>
          <a:srcRect l="76973" t="70038" r="3305"/>
          <a:stretch/>
        </p:blipFill>
        <p:spPr>
          <a:xfrm>
            <a:off x="4198953" y="4823271"/>
            <a:ext cx="323150" cy="297406"/>
          </a:xfrm>
          <a:prstGeom prst="rect">
            <a:avLst/>
          </a:prstGeom>
        </p:spPr>
      </p:pic>
      <p:pic>
        <p:nvPicPr>
          <p:cNvPr id="88" name="Picture 87"/>
          <p:cNvPicPr>
            <a:picLocks noChangeAspect="1"/>
          </p:cNvPicPr>
          <p:nvPr/>
        </p:nvPicPr>
        <p:blipFill rotWithShape="1">
          <a:blip r:embed="rId3"/>
          <a:srcRect l="76973" t="70038" r="3305"/>
          <a:stretch/>
        </p:blipFill>
        <p:spPr>
          <a:xfrm>
            <a:off x="4500642" y="4826566"/>
            <a:ext cx="323150" cy="297406"/>
          </a:xfrm>
          <a:prstGeom prst="rect">
            <a:avLst/>
          </a:prstGeom>
        </p:spPr>
      </p:pic>
      <p:pic>
        <p:nvPicPr>
          <p:cNvPr id="90" name="Picture 89"/>
          <p:cNvPicPr>
            <a:picLocks noChangeAspect="1"/>
          </p:cNvPicPr>
          <p:nvPr/>
        </p:nvPicPr>
        <p:blipFill rotWithShape="1">
          <a:blip r:embed="rId3"/>
          <a:srcRect l="76973" t="70038" r="3305"/>
          <a:stretch/>
        </p:blipFill>
        <p:spPr>
          <a:xfrm>
            <a:off x="4774493" y="4810610"/>
            <a:ext cx="323150" cy="297406"/>
          </a:xfrm>
          <a:prstGeom prst="rect">
            <a:avLst/>
          </a:prstGeom>
        </p:spPr>
      </p:pic>
      <p:pic>
        <p:nvPicPr>
          <p:cNvPr id="95" name="Picture 94"/>
          <p:cNvPicPr>
            <a:picLocks noChangeAspect="1"/>
          </p:cNvPicPr>
          <p:nvPr/>
        </p:nvPicPr>
        <p:blipFill rotWithShape="1">
          <a:blip r:embed="rId3"/>
          <a:srcRect l="76973" t="70038" r="3305"/>
          <a:stretch/>
        </p:blipFill>
        <p:spPr>
          <a:xfrm>
            <a:off x="4200231" y="5127782"/>
            <a:ext cx="323150" cy="297406"/>
          </a:xfrm>
          <a:prstGeom prst="rect">
            <a:avLst/>
          </a:prstGeom>
        </p:spPr>
      </p:pic>
      <p:pic>
        <p:nvPicPr>
          <p:cNvPr id="96" name="Picture 95"/>
          <p:cNvPicPr>
            <a:picLocks noChangeAspect="1"/>
          </p:cNvPicPr>
          <p:nvPr/>
        </p:nvPicPr>
        <p:blipFill rotWithShape="1">
          <a:blip r:embed="rId3"/>
          <a:srcRect l="76973" t="70038" r="3305"/>
          <a:stretch/>
        </p:blipFill>
        <p:spPr>
          <a:xfrm>
            <a:off x="4501920" y="5131077"/>
            <a:ext cx="323150" cy="297406"/>
          </a:xfrm>
          <a:prstGeom prst="rect">
            <a:avLst/>
          </a:prstGeom>
        </p:spPr>
      </p:pic>
      <p:pic>
        <p:nvPicPr>
          <p:cNvPr id="97" name="Picture 96"/>
          <p:cNvPicPr>
            <a:picLocks noChangeAspect="1"/>
          </p:cNvPicPr>
          <p:nvPr/>
        </p:nvPicPr>
        <p:blipFill rotWithShape="1">
          <a:blip r:embed="rId3"/>
          <a:srcRect l="76973" t="70038" r="3305"/>
          <a:stretch/>
        </p:blipFill>
        <p:spPr>
          <a:xfrm>
            <a:off x="4775771" y="5115121"/>
            <a:ext cx="323150" cy="297406"/>
          </a:xfrm>
          <a:prstGeom prst="rect">
            <a:avLst/>
          </a:prstGeom>
        </p:spPr>
      </p:pic>
      <p:pic>
        <p:nvPicPr>
          <p:cNvPr id="98" name="Picture 97"/>
          <p:cNvPicPr>
            <a:picLocks noChangeAspect="1"/>
          </p:cNvPicPr>
          <p:nvPr/>
        </p:nvPicPr>
        <p:blipFill rotWithShape="1">
          <a:blip r:embed="rId3"/>
          <a:srcRect l="76973" t="70038" r="3305"/>
          <a:stretch/>
        </p:blipFill>
        <p:spPr>
          <a:xfrm>
            <a:off x="4186630" y="5452763"/>
            <a:ext cx="323150" cy="297406"/>
          </a:xfrm>
          <a:prstGeom prst="rect">
            <a:avLst/>
          </a:prstGeom>
        </p:spPr>
      </p:pic>
      <p:pic>
        <p:nvPicPr>
          <p:cNvPr id="99" name="Picture 98"/>
          <p:cNvPicPr>
            <a:picLocks noChangeAspect="1"/>
          </p:cNvPicPr>
          <p:nvPr/>
        </p:nvPicPr>
        <p:blipFill rotWithShape="1">
          <a:blip r:embed="rId3"/>
          <a:srcRect l="76973" t="70038" r="3305"/>
          <a:stretch/>
        </p:blipFill>
        <p:spPr>
          <a:xfrm>
            <a:off x="4488319" y="5456058"/>
            <a:ext cx="323150" cy="297406"/>
          </a:xfrm>
          <a:prstGeom prst="rect">
            <a:avLst/>
          </a:prstGeom>
        </p:spPr>
      </p:pic>
      <p:pic>
        <p:nvPicPr>
          <p:cNvPr id="100" name="Picture 99"/>
          <p:cNvPicPr>
            <a:picLocks noChangeAspect="1"/>
          </p:cNvPicPr>
          <p:nvPr/>
        </p:nvPicPr>
        <p:blipFill rotWithShape="1">
          <a:blip r:embed="rId3"/>
          <a:srcRect l="76973" t="70038" r="3305"/>
          <a:stretch/>
        </p:blipFill>
        <p:spPr>
          <a:xfrm>
            <a:off x="4762170" y="5440102"/>
            <a:ext cx="323150" cy="297406"/>
          </a:xfrm>
          <a:prstGeom prst="rect">
            <a:avLst/>
          </a:prstGeom>
        </p:spPr>
      </p:pic>
      <p:pic>
        <p:nvPicPr>
          <p:cNvPr id="101" name="Picture 100"/>
          <p:cNvPicPr>
            <a:picLocks noChangeAspect="1"/>
          </p:cNvPicPr>
          <p:nvPr/>
        </p:nvPicPr>
        <p:blipFill rotWithShape="1">
          <a:blip r:embed="rId3"/>
          <a:srcRect l="76973" t="70038" r="3305"/>
          <a:stretch/>
        </p:blipFill>
        <p:spPr>
          <a:xfrm>
            <a:off x="4175900" y="5756759"/>
            <a:ext cx="323150" cy="297406"/>
          </a:xfrm>
          <a:prstGeom prst="rect">
            <a:avLst/>
          </a:prstGeom>
        </p:spPr>
      </p:pic>
      <p:sp>
        <p:nvSpPr>
          <p:cNvPr id="102" name="Rounded Rectangle 101"/>
          <p:cNvSpPr/>
          <p:nvPr/>
        </p:nvSpPr>
        <p:spPr>
          <a:xfrm>
            <a:off x="4206344" y="4804071"/>
            <a:ext cx="841599" cy="1250093"/>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Curved Up Arrow 102"/>
          <p:cNvSpPr/>
          <p:nvPr/>
        </p:nvSpPr>
        <p:spPr>
          <a:xfrm rot="2115765">
            <a:off x="3677445" y="5324268"/>
            <a:ext cx="514664" cy="427068"/>
          </a:xfrm>
          <a:prstGeom prst="curvedUp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105" name="Elbow Connector 104"/>
          <p:cNvCxnSpPr/>
          <p:nvPr/>
        </p:nvCxnSpPr>
        <p:spPr>
          <a:xfrm rot="16200000" flipH="1">
            <a:off x="7589184" y="5429711"/>
            <a:ext cx="308036" cy="176313"/>
          </a:xfrm>
          <a:prstGeom prst="bentConnector3">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06" name="Rounded Rectangle 105"/>
          <p:cNvSpPr/>
          <p:nvPr/>
        </p:nvSpPr>
        <p:spPr>
          <a:xfrm>
            <a:off x="3420184" y="2002009"/>
            <a:ext cx="701440" cy="96384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7" name="Rounded Rectangle 106"/>
          <p:cNvSpPr/>
          <p:nvPr/>
        </p:nvSpPr>
        <p:spPr>
          <a:xfrm>
            <a:off x="3108883" y="4231328"/>
            <a:ext cx="446569" cy="96384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Rounded Rectangle 108"/>
          <p:cNvSpPr/>
          <p:nvPr/>
        </p:nvSpPr>
        <p:spPr>
          <a:xfrm>
            <a:off x="4244355" y="4260334"/>
            <a:ext cx="822459" cy="83883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703021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175769580"/>
              </p:ext>
            </p:extLst>
          </p:nvPr>
        </p:nvGraphicFramePr>
        <p:xfrm>
          <a:off x="241837" y="183611"/>
          <a:ext cx="11709755" cy="6565660"/>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47758">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Subtraction: YEAR 3</a:t>
                      </a:r>
                      <a:endParaRPr lang="en-GB" sz="2400" b="1" dirty="0">
                        <a:latin typeface="Comic Sans MS" panose="030F0702030302020204" pitchFamily="66" charset="0"/>
                      </a:endParaRPr>
                    </a:p>
                  </a:txBody>
                  <a:tcPr anchor="ctr">
                    <a:solidFill>
                      <a:schemeClr val="accent2">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601135">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3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dirty="0" smtClean="0">
                          <a:solidFill>
                            <a:schemeClr val="bg1">
                              <a:lumMod val="50000"/>
                            </a:schemeClr>
                          </a:solidFill>
                          <a:latin typeface="Comic Sans MS" panose="030F0702030302020204" pitchFamily="66" charset="0"/>
                        </a:rPr>
                        <a:t>Calculate</a:t>
                      </a:r>
                      <a:r>
                        <a:rPr lang="en-GB" sz="1000" b="0" baseline="0" dirty="0" smtClean="0">
                          <a:solidFill>
                            <a:schemeClr val="bg1">
                              <a:lumMod val="50000"/>
                            </a:schemeClr>
                          </a:solidFill>
                          <a:latin typeface="Comic Sans MS" panose="030F0702030302020204" pitchFamily="66" charset="0"/>
                        </a:rPr>
                        <a:t> complements to 100.</a:t>
                      </a:r>
                      <a:endParaRPr lang="en-GB" sz="1000" b="0" dirty="0" smtClean="0">
                        <a:solidFill>
                          <a:schemeClr val="bg1">
                            <a:lumMod val="50000"/>
                          </a:schemeClr>
                        </a:solidFill>
                        <a:latin typeface="Comic Sans MS" panose="030F0702030302020204" pitchFamily="66" charset="0"/>
                      </a:endParaRPr>
                    </a:p>
                    <a:p>
                      <a:pPr marL="171450" indent="-171450">
                        <a:buFont typeface="Arial" panose="020B0604020202020204" pitchFamily="34" charset="0"/>
                        <a:buChar char="•"/>
                      </a:pPr>
                      <a:r>
                        <a:rPr lang="en-GB" sz="1000" b="0" dirty="0" smtClean="0">
                          <a:latin typeface="Comic Sans MS" panose="030F0702030302020204" pitchFamily="66" charset="0"/>
                        </a:rPr>
                        <a:t>Add</a:t>
                      </a:r>
                      <a:r>
                        <a:rPr lang="en-GB" sz="1000" b="0" baseline="0" dirty="0" smtClean="0">
                          <a:latin typeface="Comic Sans MS" panose="030F0702030302020204" pitchFamily="66" charset="0"/>
                        </a:rPr>
                        <a:t> and subtract numbers with up to 3-digits, using formal written method of columnar addition and subtraction.</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Add and subtract up to 3-digit numbers using columnar methods.</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Manipulate the additive relationship; understand the inverse relationship between addition and subtraction, and how both relate to the part-part-whole structure; understand and use the commutative property of addition, and understand the related property for subtraction.</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69660">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1343274">
                <a:tc>
                  <a:txBody>
                    <a:bodyPr/>
                    <a:lstStyle/>
                    <a:p>
                      <a:r>
                        <a:rPr lang="en-GB" sz="1400" b="0" i="0" baseline="0" dirty="0" smtClean="0">
                          <a:latin typeface="Comic Sans MS" panose="030F0702030302020204" pitchFamily="66" charset="0"/>
                        </a:rPr>
                        <a:t>Column subtraction with regrouping </a:t>
                      </a: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0" i="0" u="none" strike="noStrike" cap="none" normalizeH="0" baseline="0" dirty="0" smtClean="0">
                          <a:ln>
                            <a:noFill/>
                          </a:ln>
                          <a:solidFill>
                            <a:schemeClr val="tx1"/>
                          </a:solidFill>
                          <a:effectLst/>
                          <a:latin typeface="Comic Sans MS" panose="030F0702030302020204" pitchFamily="66" charset="0"/>
                        </a:rPr>
                        <a:t>284 – 68</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Make the larger</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number with the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place value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counters.</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Start with the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ones.</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“I can’t do this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without going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into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negative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numbers</a:t>
                      </a:r>
                      <a:r>
                        <a:rPr kumimoji="0" lang="en-GB" sz="1400" b="0" i="0" u="none" strike="noStrike" cap="none" normalizeH="0" baseline="0" dirty="0" smtClean="0">
                          <a:ln>
                            <a:noFill/>
                          </a:ln>
                          <a:solidFill>
                            <a:schemeClr val="tx1"/>
                          </a:solidFill>
                          <a:effectLst/>
                          <a:latin typeface="Comic Sans MS" panose="030F0702030302020204" pitchFamily="66"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so I must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exchange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1 ___ for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10 ___.”</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0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Comic Sans MS" panose="030F0702030302020204" pitchFamily="66" charset="0"/>
                        </a:rPr>
                        <a:t>Exchange 1 counter from one column for 10 counters in the previous column.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Children can draw a pictorial representation of the columns and place value counters,</a:t>
                      </a:r>
                      <a:r>
                        <a:rPr lang="en-GB" sz="1400" baseline="0" dirty="0" smtClean="0">
                          <a:latin typeface="Comic Sans MS" panose="030F0702030302020204" pitchFamily="66" charset="0"/>
                        </a:rPr>
                        <a:t> crossing out the counters as well as clearly showing the exchanges.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u="none" dirty="0" smtClean="0">
                          <a:latin typeface="Comic Sans MS" panose="030F0702030302020204" pitchFamily="66" charset="0"/>
                        </a:rPr>
                        <a:t>Continue</a:t>
                      </a:r>
                      <a:r>
                        <a:rPr lang="en-GB" sz="1400" u="none" baseline="0" dirty="0" smtClean="0">
                          <a:latin typeface="Comic Sans MS" panose="030F0702030302020204" pitchFamily="66" charset="0"/>
                        </a:rPr>
                        <a:t> to use the talk frame for exchanging and </a:t>
                      </a:r>
                      <a:r>
                        <a:rPr lang="en-GB" sz="1400" b="1" u="none" baseline="0" dirty="0" smtClean="0">
                          <a:latin typeface="Comic Sans MS" panose="030F0702030302020204" pitchFamily="66" charset="0"/>
                        </a:rPr>
                        <a:t>reinforce ‘2 hundreds’, ‘8 tens’ and ‘4 ones’.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u="none"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u="none" baseline="0" dirty="0" smtClean="0">
                          <a:latin typeface="Comic Sans MS" panose="030F0702030302020204" pitchFamily="66" charset="0"/>
                        </a:rPr>
                        <a:t>Remind to line up the digits of the same value.</a:t>
                      </a:r>
                    </a:p>
                    <a:p>
                      <a:r>
                        <a:rPr lang="en-GB" sz="1400" u="none" baseline="0" dirty="0" smtClean="0">
                          <a:latin typeface="Comic Sans MS" panose="030F0702030302020204" pitchFamily="66" charset="0"/>
                        </a:rPr>
                        <a:t>            </a:t>
                      </a:r>
                    </a:p>
                    <a:p>
                      <a:r>
                        <a:rPr lang="en-GB" sz="1400" u="none" baseline="0" dirty="0" smtClean="0">
                          <a:latin typeface="Comic Sans MS" panose="030F0702030302020204" pitchFamily="66" charset="0"/>
                        </a:rPr>
                        <a:t>    2 8 4</a:t>
                      </a:r>
                    </a:p>
                    <a:p>
                      <a:r>
                        <a:rPr lang="en-GB" sz="1400" u="none" baseline="0" dirty="0" smtClean="0">
                          <a:latin typeface="Comic Sans MS" panose="030F0702030302020204" pitchFamily="66" charset="0"/>
                        </a:rPr>
                        <a:t> - </a:t>
                      </a:r>
                      <a:r>
                        <a:rPr lang="en-GB" sz="1400" u="sng" baseline="0" dirty="0" smtClean="0">
                          <a:latin typeface="Comic Sans MS" panose="030F0702030302020204" pitchFamily="66" charset="0"/>
                        </a:rPr>
                        <a:t>   </a:t>
                      </a:r>
                      <a:r>
                        <a:rPr lang="en-GB" sz="1000" u="sng" baseline="0" dirty="0" smtClean="0">
                          <a:latin typeface="Comic Sans MS" panose="030F0702030302020204" pitchFamily="66" charset="0"/>
                        </a:rPr>
                        <a:t> </a:t>
                      </a:r>
                      <a:r>
                        <a:rPr lang="en-GB" sz="1400" u="sng" baseline="0" dirty="0" smtClean="0">
                          <a:latin typeface="Comic Sans MS" panose="030F0702030302020204" pitchFamily="66" charset="0"/>
                        </a:rPr>
                        <a:t>6 8</a:t>
                      </a:r>
                    </a:p>
                    <a:p>
                      <a:r>
                        <a:rPr lang="en-GB" sz="1400" u="none" baseline="0" dirty="0" smtClean="0">
                          <a:latin typeface="Comic Sans MS" panose="030F0702030302020204" pitchFamily="66" charset="0"/>
                        </a:rPr>
                        <a:t>  </a:t>
                      </a:r>
                      <a:r>
                        <a:rPr lang="en-GB" sz="1800" u="none" baseline="0" dirty="0" smtClean="0">
                          <a:latin typeface="Comic Sans MS" panose="030F0702030302020204" pitchFamily="66" charset="0"/>
                        </a:rPr>
                        <a:t>  </a:t>
                      </a:r>
                      <a:r>
                        <a:rPr lang="en-GB" sz="1400" u="none" baseline="0" dirty="0" smtClean="0">
                          <a:latin typeface="Comic Sans MS" panose="030F0702030302020204" pitchFamily="66" charset="0"/>
                        </a:rPr>
                        <a:t>2 1 6</a:t>
                      </a:r>
                    </a:p>
                    <a:p>
                      <a:endParaRPr lang="en-GB" sz="1400" u="none" baseline="0" dirty="0" smtClean="0">
                        <a:latin typeface="Comic Sans MS" panose="030F0702030302020204" pitchFamily="66" charset="0"/>
                      </a:endParaRPr>
                    </a:p>
                    <a:p>
                      <a:endParaRPr lang="en-GB" sz="1400" u="none" baseline="0" dirty="0" smtClean="0">
                        <a:latin typeface="Comic Sans MS" panose="030F0702030302020204" pitchFamily="66" charset="0"/>
                      </a:endParaRPr>
                    </a:p>
                    <a:p>
                      <a:endParaRPr lang="en-GB" sz="1400" u="none"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cap="none" normalizeH="0" baseline="0" dirty="0" smtClean="0">
                          <a:ln>
                            <a:noFill/>
                          </a:ln>
                          <a:solidFill>
                            <a:schemeClr val="tx1"/>
                          </a:solidFill>
                          <a:effectLst/>
                          <a:latin typeface="Comic Sans MS" panose="030F0702030302020204" pitchFamily="66" charset="0"/>
                        </a:rPr>
                        <a:t>  </a:t>
                      </a:r>
                    </a:p>
                  </a:txBody>
                  <a:tcPr/>
                </a:tc>
                <a:extLst>
                  <a:ext uri="{0D108BD9-81ED-4DB2-BD59-A6C34878D82A}">
                    <a16:rowId xmlns:a16="http://schemas.microsoft.com/office/drawing/2014/main" val="1000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27" name="Picture 26"/>
          <p:cNvPicPr>
            <a:picLocks noChangeAspect="1"/>
          </p:cNvPicPr>
          <p:nvPr/>
        </p:nvPicPr>
        <p:blipFill>
          <a:blip r:embed="rId3"/>
          <a:stretch>
            <a:fillRect/>
          </a:stretch>
        </p:blipFill>
        <p:spPr>
          <a:xfrm>
            <a:off x="3288652" y="2414390"/>
            <a:ext cx="1619920" cy="670058"/>
          </a:xfrm>
          <a:prstGeom prst="rect">
            <a:avLst/>
          </a:prstGeom>
        </p:spPr>
      </p:pic>
      <p:pic>
        <p:nvPicPr>
          <p:cNvPr id="40" name="Picture 39"/>
          <p:cNvPicPr>
            <a:picLocks noChangeAspect="1"/>
          </p:cNvPicPr>
          <p:nvPr/>
        </p:nvPicPr>
        <p:blipFill>
          <a:blip r:embed="rId4"/>
          <a:stretch>
            <a:fillRect/>
          </a:stretch>
        </p:blipFill>
        <p:spPr>
          <a:xfrm>
            <a:off x="3288652" y="3272952"/>
            <a:ext cx="1604111" cy="959503"/>
          </a:xfrm>
          <a:prstGeom prst="rect">
            <a:avLst/>
          </a:prstGeom>
        </p:spPr>
      </p:pic>
      <p:pic>
        <p:nvPicPr>
          <p:cNvPr id="41" name="Picture 40"/>
          <p:cNvPicPr>
            <a:picLocks noChangeAspect="1"/>
          </p:cNvPicPr>
          <p:nvPr/>
        </p:nvPicPr>
        <p:blipFill>
          <a:blip r:embed="rId5"/>
          <a:stretch>
            <a:fillRect/>
          </a:stretch>
        </p:blipFill>
        <p:spPr>
          <a:xfrm>
            <a:off x="3272843" y="4416859"/>
            <a:ext cx="1619920" cy="677149"/>
          </a:xfrm>
          <a:prstGeom prst="rect">
            <a:avLst/>
          </a:prstGeom>
        </p:spPr>
      </p:pic>
      <p:pic>
        <p:nvPicPr>
          <p:cNvPr id="42" name="Picture 41"/>
          <p:cNvPicPr>
            <a:picLocks noChangeAspect="1"/>
          </p:cNvPicPr>
          <p:nvPr/>
        </p:nvPicPr>
        <p:blipFill>
          <a:blip r:embed="rId6"/>
          <a:stretch>
            <a:fillRect/>
          </a:stretch>
        </p:blipFill>
        <p:spPr>
          <a:xfrm>
            <a:off x="3288652" y="5269194"/>
            <a:ext cx="1604111" cy="675806"/>
          </a:xfrm>
          <a:prstGeom prst="rect">
            <a:avLst/>
          </a:prstGeom>
        </p:spPr>
      </p:pic>
      <p:pic>
        <p:nvPicPr>
          <p:cNvPr id="43" name="Picture 42"/>
          <p:cNvPicPr>
            <a:picLocks noChangeAspect="1"/>
          </p:cNvPicPr>
          <p:nvPr/>
        </p:nvPicPr>
        <p:blipFill>
          <a:blip r:embed="rId7"/>
          <a:stretch>
            <a:fillRect/>
          </a:stretch>
        </p:blipFill>
        <p:spPr>
          <a:xfrm>
            <a:off x="5535871" y="3084448"/>
            <a:ext cx="2499573" cy="2408056"/>
          </a:xfrm>
          <a:prstGeom prst="rect">
            <a:avLst/>
          </a:prstGeom>
        </p:spPr>
      </p:pic>
      <p:sp>
        <p:nvSpPr>
          <p:cNvPr id="44" name="TextBox 43"/>
          <p:cNvSpPr txBox="1"/>
          <p:nvPr/>
        </p:nvSpPr>
        <p:spPr>
          <a:xfrm>
            <a:off x="5156545" y="5498724"/>
            <a:ext cx="2393785" cy="1323439"/>
          </a:xfrm>
          <a:prstGeom prst="rect">
            <a:avLst/>
          </a:prstGeom>
          <a:noFill/>
        </p:spPr>
        <p:txBody>
          <a:bodyPr wrap="square" rtlCol="0">
            <a:spAutoFit/>
          </a:bodyPr>
          <a:lstStyle/>
          <a:p>
            <a:pPr lvl="0" fontAlgn="base">
              <a:spcBef>
                <a:spcPct val="0"/>
              </a:spcBef>
              <a:spcAft>
                <a:spcPct val="0"/>
              </a:spcAft>
              <a:defRPr/>
            </a:pPr>
            <a:r>
              <a:rPr lang="en-US" sz="1400" dirty="0">
                <a:latin typeface="Comic Sans MS" panose="030F0702030302020204" pitchFamily="66" charset="0"/>
              </a:rPr>
              <a:t>“I can’t do this </a:t>
            </a:r>
            <a:endParaRPr lang="en-US" sz="1400" dirty="0" smtClean="0">
              <a:latin typeface="Comic Sans MS" panose="030F0702030302020204" pitchFamily="66" charset="0"/>
            </a:endParaRPr>
          </a:p>
          <a:p>
            <a:pPr lvl="0" fontAlgn="base">
              <a:spcBef>
                <a:spcPct val="0"/>
              </a:spcBef>
              <a:spcAft>
                <a:spcPct val="0"/>
              </a:spcAft>
              <a:defRPr/>
            </a:pPr>
            <a:r>
              <a:rPr lang="en-US" sz="1400" dirty="0" smtClean="0">
                <a:latin typeface="Comic Sans MS" panose="030F0702030302020204" pitchFamily="66" charset="0"/>
              </a:rPr>
              <a:t>without </a:t>
            </a:r>
            <a:r>
              <a:rPr lang="en-US" sz="1400" dirty="0">
                <a:latin typeface="Comic Sans MS" panose="030F0702030302020204" pitchFamily="66" charset="0"/>
              </a:rPr>
              <a:t>going </a:t>
            </a:r>
            <a:r>
              <a:rPr lang="en-US" sz="1400" dirty="0" smtClean="0">
                <a:latin typeface="Comic Sans MS" panose="030F0702030302020204" pitchFamily="66" charset="0"/>
              </a:rPr>
              <a:t>into negative numbers</a:t>
            </a:r>
            <a:r>
              <a:rPr lang="en-GB" sz="1400" dirty="0" smtClean="0">
                <a:latin typeface="Comic Sans MS" panose="030F0702030302020204" pitchFamily="66" charset="0"/>
              </a:rPr>
              <a:t> </a:t>
            </a:r>
          </a:p>
          <a:p>
            <a:pPr lvl="0" fontAlgn="base">
              <a:spcBef>
                <a:spcPct val="0"/>
              </a:spcBef>
              <a:spcAft>
                <a:spcPct val="0"/>
              </a:spcAft>
              <a:defRPr/>
            </a:pPr>
            <a:r>
              <a:rPr lang="en-GB" sz="1400" dirty="0" smtClean="0">
                <a:latin typeface="Comic Sans MS" panose="030F0702030302020204" pitchFamily="66" charset="0"/>
              </a:rPr>
              <a:t>so </a:t>
            </a:r>
            <a:r>
              <a:rPr lang="en-GB" sz="1400" dirty="0">
                <a:latin typeface="Comic Sans MS" panose="030F0702030302020204" pitchFamily="66" charset="0"/>
              </a:rPr>
              <a:t>I must </a:t>
            </a:r>
            <a:r>
              <a:rPr lang="en-GB" sz="1400" dirty="0" smtClean="0">
                <a:latin typeface="Comic Sans MS" panose="030F0702030302020204" pitchFamily="66" charset="0"/>
              </a:rPr>
              <a:t>exchange </a:t>
            </a:r>
          </a:p>
          <a:p>
            <a:pPr lvl="0" fontAlgn="base">
              <a:spcBef>
                <a:spcPct val="0"/>
              </a:spcBef>
              <a:spcAft>
                <a:spcPct val="0"/>
              </a:spcAft>
              <a:defRPr/>
            </a:pPr>
            <a:r>
              <a:rPr lang="en-GB" sz="1400" dirty="0" smtClean="0">
                <a:latin typeface="Comic Sans MS" panose="030F0702030302020204" pitchFamily="66" charset="0"/>
              </a:rPr>
              <a:t>1 </a:t>
            </a:r>
            <a:r>
              <a:rPr lang="en-GB" sz="1400" dirty="0">
                <a:latin typeface="Comic Sans MS" panose="030F0702030302020204" pitchFamily="66" charset="0"/>
              </a:rPr>
              <a:t>___ for </a:t>
            </a:r>
            <a:r>
              <a:rPr lang="en-GB" sz="1400" dirty="0" smtClean="0">
                <a:latin typeface="Comic Sans MS" panose="030F0702030302020204" pitchFamily="66" charset="0"/>
              </a:rPr>
              <a:t>10 </a:t>
            </a:r>
            <a:r>
              <a:rPr lang="en-GB" sz="1400" dirty="0">
                <a:latin typeface="Comic Sans MS" panose="030F0702030302020204" pitchFamily="66" charset="0"/>
              </a:rPr>
              <a:t>___.”</a:t>
            </a:r>
          </a:p>
          <a:p>
            <a:endParaRPr lang="en-GB" sz="1000" dirty="0"/>
          </a:p>
        </p:txBody>
      </p:sp>
      <p:sp>
        <p:nvSpPr>
          <p:cNvPr id="45" name="TextBox 44"/>
          <p:cNvSpPr txBox="1"/>
          <p:nvPr/>
        </p:nvSpPr>
        <p:spPr>
          <a:xfrm>
            <a:off x="9022884" y="3346058"/>
            <a:ext cx="244698" cy="261610"/>
          </a:xfrm>
          <a:prstGeom prst="rect">
            <a:avLst/>
          </a:prstGeom>
          <a:noFill/>
        </p:spPr>
        <p:txBody>
          <a:bodyPr wrap="square" rtlCol="0">
            <a:spAutoFit/>
          </a:bodyPr>
          <a:lstStyle/>
          <a:p>
            <a:r>
              <a:rPr lang="en-GB" sz="1050" dirty="0" smtClean="0"/>
              <a:t>1</a:t>
            </a:r>
            <a:endParaRPr lang="en-GB" sz="1050" dirty="0"/>
          </a:p>
        </p:txBody>
      </p:sp>
      <p:sp>
        <p:nvSpPr>
          <p:cNvPr id="46" name="TextBox 45"/>
          <p:cNvSpPr txBox="1"/>
          <p:nvPr/>
        </p:nvSpPr>
        <p:spPr>
          <a:xfrm>
            <a:off x="8688235" y="4346849"/>
            <a:ext cx="3021544" cy="892552"/>
          </a:xfrm>
          <a:prstGeom prst="rect">
            <a:avLst/>
          </a:prstGeom>
          <a:noFill/>
        </p:spPr>
        <p:txBody>
          <a:bodyPr wrap="square" rtlCol="0">
            <a:spAutoFit/>
          </a:bodyPr>
          <a:lstStyle/>
          <a:p>
            <a:pPr lvl="0" fontAlgn="base">
              <a:spcBef>
                <a:spcPct val="0"/>
              </a:spcBef>
              <a:spcAft>
                <a:spcPct val="0"/>
              </a:spcAft>
              <a:defRPr/>
            </a:pPr>
            <a:r>
              <a:rPr lang="en-US" sz="1400" dirty="0">
                <a:latin typeface="Comic Sans MS" panose="030F0702030302020204" pitchFamily="66" charset="0"/>
              </a:rPr>
              <a:t>“I can’t do this </a:t>
            </a:r>
            <a:r>
              <a:rPr lang="en-US" sz="1400" dirty="0" smtClean="0">
                <a:latin typeface="Comic Sans MS" panose="030F0702030302020204" pitchFamily="66" charset="0"/>
              </a:rPr>
              <a:t>without </a:t>
            </a:r>
            <a:r>
              <a:rPr lang="en-US" sz="1400" dirty="0">
                <a:latin typeface="Comic Sans MS" panose="030F0702030302020204" pitchFamily="66" charset="0"/>
              </a:rPr>
              <a:t>going </a:t>
            </a:r>
            <a:r>
              <a:rPr lang="en-US" sz="1400" dirty="0" smtClean="0">
                <a:latin typeface="Comic Sans MS" panose="030F0702030302020204" pitchFamily="66" charset="0"/>
              </a:rPr>
              <a:t>into negative numbers</a:t>
            </a:r>
            <a:r>
              <a:rPr lang="en-GB" sz="1400" dirty="0" smtClean="0">
                <a:latin typeface="Comic Sans MS" panose="030F0702030302020204" pitchFamily="66" charset="0"/>
              </a:rPr>
              <a:t> so </a:t>
            </a:r>
            <a:r>
              <a:rPr lang="en-GB" sz="1400" dirty="0">
                <a:latin typeface="Comic Sans MS" panose="030F0702030302020204" pitchFamily="66" charset="0"/>
              </a:rPr>
              <a:t>I must </a:t>
            </a:r>
            <a:r>
              <a:rPr lang="en-GB" sz="1400" dirty="0" smtClean="0">
                <a:latin typeface="Comic Sans MS" panose="030F0702030302020204" pitchFamily="66" charset="0"/>
              </a:rPr>
              <a:t>exchange 1 </a:t>
            </a:r>
            <a:r>
              <a:rPr lang="en-GB" sz="1400" dirty="0">
                <a:latin typeface="Comic Sans MS" panose="030F0702030302020204" pitchFamily="66" charset="0"/>
              </a:rPr>
              <a:t>___ for </a:t>
            </a:r>
            <a:r>
              <a:rPr lang="en-GB" sz="1400" dirty="0" smtClean="0">
                <a:latin typeface="Comic Sans MS" panose="030F0702030302020204" pitchFamily="66" charset="0"/>
              </a:rPr>
              <a:t>10 </a:t>
            </a:r>
            <a:r>
              <a:rPr lang="en-GB" sz="1400" dirty="0">
                <a:latin typeface="Comic Sans MS" panose="030F0702030302020204" pitchFamily="66" charset="0"/>
              </a:rPr>
              <a:t>___.”</a:t>
            </a:r>
          </a:p>
          <a:p>
            <a:endParaRPr lang="en-GB" sz="1000" dirty="0"/>
          </a:p>
        </p:txBody>
      </p:sp>
      <p:cxnSp>
        <p:nvCxnSpPr>
          <p:cNvPr id="47" name="Straight Connector 46"/>
          <p:cNvCxnSpPr/>
          <p:nvPr/>
        </p:nvCxnSpPr>
        <p:spPr>
          <a:xfrm>
            <a:off x="8979552" y="3517807"/>
            <a:ext cx="122349" cy="16373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8863111" y="3338062"/>
            <a:ext cx="244698" cy="261610"/>
          </a:xfrm>
          <a:prstGeom prst="rect">
            <a:avLst/>
          </a:prstGeom>
          <a:noFill/>
        </p:spPr>
        <p:txBody>
          <a:bodyPr wrap="square" rtlCol="0">
            <a:spAutoFit/>
          </a:bodyPr>
          <a:lstStyle/>
          <a:p>
            <a:r>
              <a:rPr lang="en-GB" sz="1050" dirty="0" smtClean="0"/>
              <a:t>7</a:t>
            </a:r>
            <a:endParaRPr lang="en-GB" sz="1050" dirty="0"/>
          </a:p>
        </p:txBody>
      </p:sp>
      <p:graphicFrame>
        <p:nvGraphicFramePr>
          <p:cNvPr id="49" name="Table 48"/>
          <p:cNvGraphicFramePr>
            <a:graphicFrameLocks noGrp="1"/>
          </p:cNvGraphicFramePr>
          <p:nvPr>
            <p:extLst>
              <p:ext uri="{D42A27DB-BD31-4B8C-83A1-F6EECF244321}">
                <p14:modId xmlns:p14="http://schemas.microsoft.com/office/powerpoint/2010/main" val="3024436095"/>
              </p:ext>
            </p:extLst>
          </p:nvPr>
        </p:nvGraphicFramePr>
        <p:xfrm>
          <a:off x="6990325" y="5607097"/>
          <a:ext cx="1431852" cy="647454"/>
        </p:xfrm>
        <a:graphic>
          <a:graphicData uri="http://schemas.openxmlformats.org/drawingml/2006/table">
            <a:tbl>
              <a:tblPr firstRow="1" bandRow="1">
                <a:tableStyleId>{5940675A-B579-460E-94D1-54222C63F5DA}</a:tableStyleId>
              </a:tblPr>
              <a:tblGrid>
                <a:gridCol w="975240">
                  <a:extLst>
                    <a:ext uri="{9D8B030D-6E8A-4147-A177-3AD203B41FA5}">
                      <a16:colId xmlns:a16="http://schemas.microsoft.com/office/drawing/2014/main" val="3816711208"/>
                    </a:ext>
                  </a:extLst>
                </a:gridCol>
                <a:gridCol w="456612">
                  <a:extLst>
                    <a:ext uri="{9D8B030D-6E8A-4147-A177-3AD203B41FA5}">
                      <a16:colId xmlns:a16="http://schemas.microsoft.com/office/drawing/2014/main" val="2505533086"/>
                    </a:ext>
                  </a:extLst>
                </a:gridCol>
              </a:tblGrid>
              <a:tr h="323727">
                <a:tc gridSpan="2">
                  <a:txBody>
                    <a:bodyPr/>
                    <a:lstStyle/>
                    <a:p>
                      <a:pPr algn="ctr"/>
                      <a:r>
                        <a:rPr lang="en-GB" sz="1400" dirty="0" smtClean="0">
                          <a:latin typeface="Comic Sans MS" panose="030F0702030302020204" pitchFamily="66" charset="0"/>
                        </a:rPr>
                        <a:t>284</a:t>
                      </a:r>
                      <a:endParaRPr lang="en-GB" sz="1400" dirty="0">
                        <a:latin typeface="Comic Sans MS" panose="030F0702030302020204" pitchFamily="66" charset="0"/>
                      </a:endParaRPr>
                    </a:p>
                  </a:txBody>
                  <a:tcPr anchor="ctr"/>
                </a:tc>
                <a:tc hMerge="1">
                  <a:txBody>
                    <a:bodyPr/>
                    <a:lstStyle/>
                    <a:p>
                      <a:endParaRPr lang="en-GB"/>
                    </a:p>
                  </a:txBody>
                  <a:tcPr/>
                </a:tc>
                <a:extLst>
                  <a:ext uri="{0D108BD9-81ED-4DB2-BD59-A6C34878D82A}">
                    <a16:rowId xmlns:a16="http://schemas.microsoft.com/office/drawing/2014/main" val="1148904863"/>
                  </a:ext>
                </a:extLst>
              </a:tr>
              <a:tr h="323727">
                <a:tc>
                  <a:txBody>
                    <a:bodyPr/>
                    <a:lstStyle/>
                    <a:p>
                      <a:pPr algn="ct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68</a:t>
                      </a:r>
                      <a:endParaRPr lang="en-GB" sz="1400" dirty="0">
                        <a:latin typeface="Comic Sans MS" panose="030F0702030302020204" pitchFamily="66" charset="0"/>
                      </a:endParaRPr>
                    </a:p>
                  </a:txBody>
                  <a:tcPr anchor="ctr"/>
                </a:tc>
                <a:extLst>
                  <a:ext uri="{0D108BD9-81ED-4DB2-BD59-A6C34878D82A}">
                    <a16:rowId xmlns:a16="http://schemas.microsoft.com/office/drawing/2014/main" val="3947337740"/>
                  </a:ext>
                </a:extLst>
              </a:tr>
            </a:tbl>
          </a:graphicData>
        </a:graphic>
      </p:graphicFrame>
    </p:spTree>
    <p:extLst>
      <p:ext uri="{BB962C8B-B14F-4D97-AF65-F5344CB8AC3E}">
        <p14:creationId xmlns:p14="http://schemas.microsoft.com/office/powerpoint/2010/main" val="37767042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47375911"/>
              </p:ext>
            </p:extLst>
          </p:nvPr>
        </p:nvGraphicFramePr>
        <p:xfrm>
          <a:off x="241837" y="183611"/>
          <a:ext cx="11709755" cy="6526715"/>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47758">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Subtraction: YEAR 4</a:t>
                      </a:r>
                      <a:endParaRPr lang="en-GB" sz="2400" b="1" dirty="0">
                        <a:latin typeface="Comic Sans MS" panose="030F0702030302020204" pitchFamily="66" charset="0"/>
                      </a:endParaRPr>
                    </a:p>
                  </a:txBody>
                  <a:tcPr anchor="ctr">
                    <a:solidFill>
                      <a:schemeClr val="accent2">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601135">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4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200" b="0" dirty="0" smtClean="0">
                          <a:latin typeface="Comic Sans MS" panose="030F0702030302020204" pitchFamily="66" charset="0"/>
                        </a:rPr>
                        <a:t>Add</a:t>
                      </a:r>
                      <a:r>
                        <a:rPr lang="en-GB" sz="1200" b="0" baseline="0" dirty="0" smtClean="0">
                          <a:latin typeface="Comic Sans MS" panose="030F0702030302020204" pitchFamily="66" charset="0"/>
                        </a:rPr>
                        <a:t> and subtract numbers with up to 4-digits, using formal written method of columnar addition and subtraction where appropriate.</a:t>
                      </a:r>
                    </a:p>
                    <a:p>
                      <a:pPr marL="171450" indent="-171450">
                        <a:buFont typeface="Arial" panose="020B0604020202020204" pitchFamily="34" charset="0"/>
                        <a:buChar char="•"/>
                      </a:pPr>
                      <a:r>
                        <a:rPr lang="en-GB" sz="1200" b="0" dirty="0" smtClean="0">
                          <a:latin typeface="Comic Sans MS" panose="030F0702030302020204" pitchFamily="66" charset="0"/>
                        </a:rPr>
                        <a:t>Solve simple measure and money problems involving fractions and decimals to two decimal places</a:t>
                      </a:r>
                      <a:r>
                        <a:rPr lang="en-GB" sz="1200" b="0" baseline="0" dirty="0" smtClean="0">
                          <a:latin typeface="Comic Sans MS" panose="030F0702030302020204" pitchFamily="66" charset="0"/>
                        </a:rPr>
                        <a:t> (from fractions unit).</a:t>
                      </a:r>
                      <a:endParaRPr lang="en-GB" sz="1200" b="0"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69660">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1343274">
                <a:tc>
                  <a:txBody>
                    <a:bodyPr/>
                    <a:lstStyle/>
                    <a:p>
                      <a:r>
                        <a:rPr lang="en-GB" sz="1400" b="0" i="0" baseline="0" dirty="0" smtClean="0">
                          <a:latin typeface="Comic Sans MS" panose="030F0702030302020204" pitchFamily="66" charset="0"/>
                        </a:rPr>
                        <a:t>Column subtraction with up to 4-digit numbers</a:t>
                      </a:r>
                    </a:p>
                    <a:p>
                      <a:endParaRPr lang="en-GB" sz="1400" b="0" i="0" baseline="0" dirty="0" smtClean="0">
                        <a:latin typeface="Comic Sans MS" panose="030F0702030302020204" pitchFamily="66" charset="0"/>
                      </a:endParaRPr>
                    </a:p>
                    <a:p>
                      <a:r>
                        <a:rPr lang="en-GB" sz="1400" b="0" i="1" baseline="0" dirty="0" smtClean="0">
                          <a:latin typeface="Comic Sans MS" panose="030F0702030302020204" pitchFamily="66" charset="0"/>
                        </a:rPr>
                        <a:t>Relate to money and measures</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1"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lang="en-GB" sz="1400" i="1" dirty="0" smtClean="0">
                          <a:latin typeface="Comic Sans MS" panose="030F0702030302020204" pitchFamily="66" charset="0"/>
                        </a:rPr>
                        <a:t>Move</a:t>
                      </a:r>
                      <a:r>
                        <a:rPr lang="en-GB" sz="1400" i="1" baseline="0" dirty="0" smtClean="0">
                          <a:latin typeface="Comic Sans MS" panose="030F0702030302020204" pitchFamily="66" charset="0"/>
                        </a:rPr>
                        <a:t> to selecting numbers when more than 1 exchange is necessary</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GB" sz="1400" b="0" i="1" baseline="0" dirty="0" smtClean="0">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GB" sz="1400" b="0" i="1" baseline="0" dirty="0" smtClean="0">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GB" sz="1400" b="0" i="1" baseline="0" dirty="0" smtClean="0">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0" i="0" u="none" strike="noStrike" cap="none" normalizeH="0" baseline="0" dirty="0" smtClean="0">
                          <a:ln>
                            <a:noFill/>
                          </a:ln>
                          <a:solidFill>
                            <a:schemeClr val="tx1"/>
                          </a:solidFill>
                          <a:effectLst/>
                          <a:latin typeface="Comic Sans MS" panose="030F0702030302020204" pitchFamily="66" charset="0"/>
                        </a:rPr>
                        <a:t>3284 – 568</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cap="none" normalizeH="0" baseline="0" dirty="0" smtClean="0">
                          <a:ln>
                            <a:noFill/>
                          </a:ln>
                          <a:solidFill>
                            <a:schemeClr val="tx1"/>
                          </a:solidFill>
                          <a:effectLst/>
                          <a:latin typeface="Comic Sans MS" panose="030F0702030302020204" pitchFamily="66" charset="0"/>
                        </a:rPr>
                        <a:t>Make the larger</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cap="none" normalizeH="0" baseline="0" dirty="0" smtClean="0">
                          <a:ln>
                            <a:noFill/>
                          </a:ln>
                          <a:solidFill>
                            <a:schemeClr val="tx1"/>
                          </a:solidFill>
                          <a:effectLst/>
                          <a:latin typeface="Comic Sans MS" panose="030F0702030302020204" pitchFamily="66" charset="0"/>
                        </a:rPr>
                        <a:t>number with the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cap="none" normalizeH="0" baseline="0" dirty="0" smtClean="0">
                          <a:ln>
                            <a:noFill/>
                          </a:ln>
                          <a:solidFill>
                            <a:schemeClr val="tx1"/>
                          </a:solidFill>
                          <a:effectLst/>
                          <a:latin typeface="Comic Sans MS" panose="030F0702030302020204" pitchFamily="66" charset="0"/>
                        </a:rPr>
                        <a:t>place value counters.</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8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cap="none" normalizeH="0" baseline="0" dirty="0" smtClean="0">
                          <a:ln>
                            <a:noFill/>
                          </a:ln>
                          <a:solidFill>
                            <a:schemeClr val="tx1"/>
                          </a:solidFill>
                          <a:effectLst/>
                          <a:latin typeface="Comic Sans MS" panose="030F0702030302020204" pitchFamily="66" charset="0"/>
                        </a:rPr>
                        <a:t>“I can’t do this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cap="none" normalizeH="0" baseline="0" dirty="0" smtClean="0">
                          <a:ln>
                            <a:noFill/>
                          </a:ln>
                          <a:solidFill>
                            <a:schemeClr val="tx1"/>
                          </a:solidFill>
                          <a:effectLst/>
                          <a:latin typeface="Comic Sans MS" panose="030F0702030302020204" pitchFamily="66" charset="0"/>
                        </a:rPr>
                        <a:t>without going into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cap="none" normalizeH="0" baseline="0" dirty="0" smtClean="0">
                          <a:ln>
                            <a:noFill/>
                          </a:ln>
                          <a:solidFill>
                            <a:schemeClr val="tx1"/>
                          </a:solidFill>
                          <a:effectLst/>
                          <a:latin typeface="Comic Sans MS" panose="030F0702030302020204" pitchFamily="66" charset="0"/>
                        </a:rPr>
                        <a:t>negative numbers</a:t>
                      </a:r>
                      <a:r>
                        <a:rPr kumimoji="0" lang="en-GB" sz="1200" b="0" i="0" u="none" strike="noStrike" cap="none" normalizeH="0" baseline="0" dirty="0" smtClean="0">
                          <a:ln>
                            <a:noFill/>
                          </a:ln>
                          <a:solidFill>
                            <a:schemeClr val="tx1"/>
                          </a:solidFill>
                          <a:effectLst/>
                          <a:latin typeface="Comic Sans MS" panose="030F0702030302020204" pitchFamily="66"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so I must exchange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1 ___ for 10 ___.”</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Children can draw a pictorial representation of the columns and place value counters,</a:t>
                      </a:r>
                      <a:r>
                        <a:rPr lang="en-GB" sz="1400" baseline="0" dirty="0" smtClean="0">
                          <a:latin typeface="Comic Sans MS" panose="030F0702030302020204" pitchFamily="66" charset="0"/>
                        </a:rPr>
                        <a:t> crossing out the counters as well as clearly showing the exchanges.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lvl="0" fontAlgn="base">
                        <a:spcBef>
                          <a:spcPct val="0"/>
                        </a:spcBef>
                        <a:spcAft>
                          <a:spcPct val="0"/>
                        </a:spcAft>
                        <a:defRPr/>
                      </a:pPr>
                      <a:r>
                        <a:rPr lang="en-US" sz="1400" dirty="0" smtClean="0">
                          <a:latin typeface="Comic Sans MS" panose="030F0702030302020204" pitchFamily="66" charset="0"/>
                        </a:rPr>
                        <a:t>“I can’t do this </a:t>
                      </a:r>
                    </a:p>
                    <a:p>
                      <a:pPr lvl="0" fontAlgn="base">
                        <a:spcBef>
                          <a:spcPct val="0"/>
                        </a:spcBef>
                        <a:spcAft>
                          <a:spcPct val="0"/>
                        </a:spcAft>
                        <a:defRPr/>
                      </a:pPr>
                      <a:r>
                        <a:rPr lang="en-US" sz="1400" dirty="0" smtClean="0">
                          <a:latin typeface="Comic Sans MS" panose="030F0702030302020204" pitchFamily="66" charset="0"/>
                        </a:rPr>
                        <a:t>without going into </a:t>
                      </a:r>
                    </a:p>
                    <a:p>
                      <a:pPr lvl="0" fontAlgn="base">
                        <a:spcBef>
                          <a:spcPct val="0"/>
                        </a:spcBef>
                        <a:spcAft>
                          <a:spcPct val="0"/>
                        </a:spcAft>
                        <a:defRPr/>
                      </a:pPr>
                      <a:r>
                        <a:rPr lang="en-US" sz="1400" dirty="0" smtClean="0">
                          <a:latin typeface="Comic Sans MS" panose="030F0702030302020204" pitchFamily="66" charset="0"/>
                        </a:rPr>
                        <a:t>negative numbers</a:t>
                      </a:r>
                      <a:r>
                        <a:rPr lang="en-GB" sz="1400" dirty="0" smtClean="0">
                          <a:latin typeface="Comic Sans MS" panose="030F0702030302020204" pitchFamily="66" charset="0"/>
                        </a:rPr>
                        <a:t> </a:t>
                      </a:r>
                    </a:p>
                    <a:p>
                      <a:pPr lvl="0" fontAlgn="base">
                        <a:spcBef>
                          <a:spcPct val="0"/>
                        </a:spcBef>
                        <a:spcAft>
                          <a:spcPct val="0"/>
                        </a:spcAft>
                        <a:defRPr/>
                      </a:pPr>
                      <a:r>
                        <a:rPr lang="en-GB" sz="1400" dirty="0" smtClean="0">
                          <a:latin typeface="Comic Sans MS" panose="030F0702030302020204" pitchFamily="66" charset="0"/>
                        </a:rPr>
                        <a:t>so I must exchange </a:t>
                      </a:r>
                    </a:p>
                    <a:p>
                      <a:pPr lvl="0" fontAlgn="base">
                        <a:spcBef>
                          <a:spcPct val="0"/>
                        </a:spcBef>
                        <a:spcAft>
                          <a:spcPct val="0"/>
                        </a:spcAft>
                        <a:defRPr/>
                      </a:pPr>
                      <a:r>
                        <a:rPr lang="en-GB" sz="1400" dirty="0" smtClean="0">
                          <a:latin typeface="Comic Sans MS" panose="030F0702030302020204" pitchFamily="66" charset="0"/>
                        </a:rPr>
                        <a:t>1 ___ for 10 ___.”</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u="none" dirty="0" smtClean="0">
                          <a:latin typeface="Comic Sans MS" panose="030F0702030302020204" pitchFamily="66" charset="0"/>
                        </a:rPr>
                        <a:t>Continue</a:t>
                      </a:r>
                      <a:r>
                        <a:rPr lang="en-GB" sz="1400" u="none" baseline="0" dirty="0" smtClean="0">
                          <a:latin typeface="Comic Sans MS" panose="030F0702030302020204" pitchFamily="66" charset="0"/>
                        </a:rPr>
                        <a:t> to use the language in the talk frame for exchanging and </a:t>
                      </a:r>
                      <a:r>
                        <a:rPr lang="en-GB" sz="1400" b="1" u="none" baseline="0" dirty="0" smtClean="0">
                          <a:latin typeface="Comic Sans MS" panose="030F0702030302020204" pitchFamily="66" charset="0"/>
                        </a:rPr>
                        <a:t>reinforce ‘3 thousands’, ‘2 hundreds’, ‘8 tens’ and ‘4 ones’.</a:t>
                      </a:r>
                      <a:endParaRPr lang="en-GB" sz="1400" u="none"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u="none" baseline="0" dirty="0" smtClean="0">
                        <a:latin typeface="Comic Sans MS" panose="030F0702030302020204" pitchFamily="66" charset="0"/>
                      </a:endParaRPr>
                    </a:p>
                    <a:p>
                      <a:r>
                        <a:rPr lang="en-GB" sz="1400" u="none" baseline="0" dirty="0" smtClean="0">
                          <a:latin typeface="Comic Sans MS" panose="030F0702030302020204" pitchFamily="66" charset="0"/>
                        </a:rPr>
                        <a:t>  </a:t>
                      </a:r>
                      <a:r>
                        <a:rPr lang="en-GB" sz="1400" dirty="0" smtClean="0">
                          <a:latin typeface="Comic Sans MS" panose="030F0702030302020204" pitchFamily="66" charset="0"/>
                        </a:rPr>
                        <a:t>  3 2 8 4</a:t>
                      </a:r>
                    </a:p>
                    <a:p>
                      <a:r>
                        <a:rPr lang="en-GB" sz="1400" dirty="0" smtClean="0">
                          <a:latin typeface="Comic Sans MS" panose="030F0702030302020204" pitchFamily="66" charset="0"/>
                        </a:rPr>
                        <a:t> - </a:t>
                      </a:r>
                      <a:r>
                        <a:rPr lang="en-GB" sz="1400" u="sng" dirty="0" smtClean="0">
                          <a:latin typeface="Comic Sans MS" panose="030F0702030302020204" pitchFamily="66" charset="0"/>
                        </a:rPr>
                        <a:t>    5 6 8</a:t>
                      </a:r>
                    </a:p>
                    <a:p>
                      <a:r>
                        <a:rPr lang="en-GB" sz="1400" dirty="0" smtClean="0">
                          <a:latin typeface="Comic Sans MS" panose="030F0702030302020204" pitchFamily="66" charset="0"/>
                        </a:rPr>
                        <a:t>     2 7 1 6</a:t>
                      </a:r>
                      <a:r>
                        <a:rPr lang="en-GB" sz="1400" u="none" baseline="0" dirty="0" smtClean="0">
                          <a:latin typeface="Comic Sans MS" panose="030F0702030302020204" pitchFamily="66" charset="0"/>
                        </a:rPr>
                        <a:t>      </a:t>
                      </a:r>
                    </a:p>
                    <a:p>
                      <a:endParaRPr lang="en-GB" sz="1400" u="none" baseline="0" dirty="0" smtClean="0">
                        <a:latin typeface="Comic Sans MS" panose="030F0702030302020204" pitchFamily="66" charset="0"/>
                      </a:endParaRPr>
                    </a:p>
                    <a:p>
                      <a:pPr lvl="0" fontAlgn="base">
                        <a:spcBef>
                          <a:spcPct val="0"/>
                        </a:spcBef>
                        <a:spcAft>
                          <a:spcPct val="0"/>
                        </a:spcAft>
                        <a:defRPr/>
                      </a:pPr>
                      <a:endParaRPr lang="en-US" sz="1400" dirty="0" smtClean="0">
                        <a:latin typeface="Comic Sans MS" panose="030F0702030302020204" pitchFamily="66" charset="0"/>
                      </a:endParaRPr>
                    </a:p>
                    <a:p>
                      <a:pPr lvl="0" fontAlgn="base">
                        <a:spcBef>
                          <a:spcPct val="0"/>
                        </a:spcBef>
                        <a:spcAft>
                          <a:spcPct val="0"/>
                        </a:spcAft>
                        <a:defRPr/>
                      </a:pPr>
                      <a:r>
                        <a:rPr lang="en-US" sz="1400" dirty="0" smtClean="0">
                          <a:latin typeface="Comic Sans MS" panose="030F0702030302020204" pitchFamily="66" charset="0"/>
                        </a:rPr>
                        <a:t>“I can’t do this without going into negative numbers</a:t>
                      </a:r>
                      <a:r>
                        <a:rPr lang="en-GB" sz="1400" dirty="0" smtClean="0">
                          <a:latin typeface="Comic Sans MS" panose="030F0702030302020204" pitchFamily="66" charset="0"/>
                        </a:rPr>
                        <a:t> so I must exchange 1 ___ for 10 ___.”</a:t>
                      </a:r>
                    </a:p>
                    <a:p>
                      <a:endParaRPr lang="en-GB" sz="1400" u="none"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u="none" baseline="0" dirty="0" smtClean="0">
                          <a:latin typeface="Comic Sans MS" panose="030F0702030302020204" pitchFamily="66" charset="0"/>
                        </a:rPr>
                        <a:t>Remind children to line up the digits of the same value.</a:t>
                      </a:r>
                    </a:p>
                  </a:txBody>
                  <a:tcPr/>
                </a:tc>
                <a:extLst>
                  <a:ext uri="{0D108BD9-81ED-4DB2-BD59-A6C34878D82A}">
                    <a16:rowId xmlns:a16="http://schemas.microsoft.com/office/drawing/2014/main" val="1000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sp>
        <p:nvSpPr>
          <p:cNvPr id="15" name="TextBox 14"/>
          <p:cNvSpPr txBox="1"/>
          <p:nvPr/>
        </p:nvSpPr>
        <p:spPr>
          <a:xfrm>
            <a:off x="1715483" y="3839138"/>
            <a:ext cx="1666066" cy="2529923"/>
          </a:xfrm>
          <a:prstGeom prst="rect">
            <a:avLst/>
          </a:prstGeom>
          <a:noFill/>
        </p:spPr>
        <p:txBody>
          <a:bodyPr wrap="square" rtlCol="0">
            <a:spAutoFit/>
          </a:bodyPr>
          <a:lstStyle/>
          <a:p>
            <a:pPr lvl="0" fontAlgn="base">
              <a:spcBef>
                <a:spcPct val="20000"/>
              </a:spcBef>
              <a:spcAft>
                <a:spcPct val="0"/>
              </a:spcAft>
            </a:pPr>
            <a:r>
              <a:rPr lang="en-GB" sz="1200" dirty="0">
                <a:latin typeface="Comic Sans MS" panose="030F0702030302020204" pitchFamily="66" charset="0"/>
              </a:rPr>
              <a:t>Exchange 1 </a:t>
            </a:r>
            <a:r>
              <a:rPr lang="en-GB" sz="1200" dirty="0" smtClean="0">
                <a:latin typeface="Comic Sans MS" panose="030F0702030302020204" pitchFamily="66" charset="0"/>
              </a:rPr>
              <a:t>counter from </a:t>
            </a:r>
            <a:r>
              <a:rPr lang="en-GB" sz="1200" dirty="0">
                <a:latin typeface="Comic Sans MS" panose="030F0702030302020204" pitchFamily="66" charset="0"/>
              </a:rPr>
              <a:t>one column </a:t>
            </a:r>
            <a:r>
              <a:rPr lang="en-GB" sz="1200" dirty="0" smtClean="0">
                <a:latin typeface="Comic Sans MS" panose="030F0702030302020204" pitchFamily="66" charset="0"/>
              </a:rPr>
              <a:t>for </a:t>
            </a:r>
            <a:r>
              <a:rPr lang="en-GB" sz="1200" dirty="0">
                <a:latin typeface="Comic Sans MS" panose="030F0702030302020204" pitchFamily="66" charset="0"/>
              </a:rPr>
              <a:t>10 counters in </a:t>
            </a:r>
            <a:r>
              <a:rPr lang="en-GB" sz="1200" dirty="0" smtClean="0">
                <a:latin typeface="Comic Sans MS" panose="030F0702030302020204" pitchFamily="66" charset="0"/>
              </a:rPr>
              <a:t>the previous </a:t>
            </a:r>
            <a:r>
              <a:rPr lang="en-GB" sz="1200" dirty="0">
                <a:latin typeface="Comic Sans MS" panose="030F0702030302020204" pitchFamily="66" charset="0"/>
              </a:rPr>
              <a:t>column</a:t>
            </a:r>
            <a:r>
              <a:rPr lang="en-GB" sz="1200" dirty="0" smtClean="0">
                <a:latin typeface="Comic Sans MS" panose="030F0702030302020204" pitchFamily="66" charset="0"/>
              </a:rPr>
              <a:t>.</a:t>
            </a:r>
          </a:p>
          <a:p>
            <a:pPr lvl="0" fontAlgn="base">
              <a:spcBef>
                <a:spcPct val="20000"/>
              </a:spcBef>
              <a:spcAft>
                <a:spcPct val="0"/>
              </a:spcAft>
            </a:pPr>
            <a:endParaRPr lang="en-GB" sz="800" b="1" dirty="0">
              <a:latin typeface="Comic Sans MS" panose="030F0702030302020204" pitchFamily="66" charset="0"/>
            </a:endParaRPr>
          </a:p>
          <a:p>
            <a:pPr lvl="0" fontAlgn="base">
              <a:spcBef>
                <a:spcPct val="20000"/>
              </a:spcBef>
              <a:spcAft>
                <a:spcPct val="0"/>
              </a:spcAft>
              <a:defRPr/>
            </a:pPr>
            <a:r>
              <a:rPr lang="en-GB" sz="1200" dirty="0">
                <a:latin typeface="Comic Sans MS" panose="030F0702030302020204" pitchFamily="66" charset="0"/>
              </a:rPr>
              <a:t>Move to </a:t>
            </a:r>
            <a:r>
              <a:rPr lang="en-GB" sz="1200" dirty="0" smtClean="0">
                <a:latin typeface="Comic Sans MS" panose="030F0702030302020204" pitchFamily="66" charset="0"/>
              </a:rPr>
              <a:t>subtracting decimals </a:t>
            </a:r>
            <a:r>
              <a:rPr lang="en-GB" sz="1200" dirty="0">
                <a:latin typeface="Comic Sans MS" panose="030F0702030302020204" pitchFamily="66" charset="0"/>
              </a:rPr>
              <a:t>(same </a:t>
            </a:r>
            <a:r>
              <a:rPr lang="en-GB" sz="1200" dirty="0" smtClean="0">
                <a:latin typeface="Comic Sans MS" panose="030F0702030302020204" pitchFamily="66" charset="0"/>
              </a:rPr>
              <a:t>number </a:t>
            </a:r>
            <a:r>
              <a:rPr lang="en-GB" sz="1200" dirty="0">
                <a:latin typeface="Comic Sans MS" panose="030F0702030302020204" pitchFamily="66" charset="0"/>
              </a:rPr>
              <a:t>of </a:t>
            </a:r>
            <a:r>
              <a:rPr lang="en-GB" sz="1200" dirty="0" smtClean="0">
                <a:latin typeface="Comic Sans MS" panose="030F0702030302020204" pitchFamily="66" charset="0"/>
              </a:rPr>
              <a:t>digits</a:t>
            </a:r>
          </a:p>
          <a:p>
            <a:pPr lvl="0" fontAlgn="base">
              <a:spcBef>
                <a:spcPct val="20000"/>
              </a:spcBef>
              <a:spcAft>
                <a:spcPct val="0"/>
              </a:spcAft>
              <a:defRPr/>
            </a:pPr>
            <a:r>
              <a:rPr lang="en-GB" sz="1200" dirty="0" smtClean="0">
                <a:latin typeface="Comic Sans MS" panose="030F0702030302020204" pitchFamily="66" charset="0"/>
              </a:rPr>
              <a:t>after </a:t>
            </a:r>
            <a:r>
              <a:rPr lang="en-GB" sz="1200" dirty="0">
                <a:latin typeface="Comic Sans MS" panose="030F0702030302020204" pitchFamily="66" charset="0"/>
              </a:rPr>
              <a:t>the </a:t>
            </a:r>
            <a:r>
              <a:rPr lang="en-GB" sz="1200" dirty="0" smtClean="0">
                <a:latin typeface="Comic Sans MS" panose="030F0702030302020204" pitchFamily="66" charset="0"/>
              </a:rPr>
              <a:t>decimal point</a:t>
            </a:r>
            <a:r>
              <a:rPr lang="en-GB" sz="1200" dirty="0">
                <a:latin typeface="Comic Sans MS" panose="030F0702030302020204" pitchFamily="66" charset="0"/>
              </a:rPr>
              <a:t>) in the </a:t>
            </a:r>
            <a:r>
              <a:rPr lang="en-GB" sz="1200" dirty="0" smtClean="0">
                <a:latin typeface="Comic Sans MS" panose="030F0702030302020204" pitchFamily="66" charset="0"/>
              </a:rPr>
              <a:t>context </a:t>
            </a:r>
            <a:r>
              <a:rPr lang="en-GB" sz="1200" dirty="0">
                <a:latin typeface="Comic Sans MS" panose="030F0702030302020204" pitchFamily="66" charset="0"/>
              </a:rPr>
              <a:t>of money</a:t>
            </a:r>
            <a:r>
              <a:rPr lang="en-GB" sz="1200" dirty="0" smtClean="0">
                <a:latin typeface="Comic Sans MS" panose="030F0702030302020204" pitchFamily="66" charset="0"/>
              </a:rPr>
              <a:t>.  Coins can be used to support learning.</a:t>
            </a:r>
          </a:p>
        </p:txBody>
      </p:sp>
      <p:pic>
        <p:nvPicPr>
          <p:cNvPr id="17" name="Picture 16"/>
          <p:cNvPicPr>
            <a:picLocks noChangeAspect="1"/>
          </p:cNvPicPr>
          <p:nvPr/>
        </p:nvPicPr>
        <p:blipFill>
          <a:blip r:embed="rId3"/>
          <a:stretch>
            <a:fillRect/>
          </a:stretch>
        </p:blipFill>
        <p:spPr>
          <a:xfrm>
            <a:off x="3389551" y="1869423"/>
            <a:ext cx="1607069" cy="659389"/>
          </a:xfrm>
          <a:prstGeom prst="rect">
            <a:avLst/>
          </a:prstGeom>
        </p:spPr>
      </p:pic>
      <p:pic>
        <p:nvPicPr>
          <p:cNvPr id="18" name="Picture 17"/>
          <p:cNvPicPr>
            <a:picLocks noChangeAspect="1"/>
          </p:cNvPicPr>
          <p:nvPr/>
        </p:nvPicPr>
        <p:blipFill>
          <a:blip r:embed="rId4"/>
          <a:stretch>
            <a:fillRect/>
          </a:stretch>
        </p:blipFill>
        <p:spPr>
          <a:xfrm>
            <a:off x="3381549" y="2669324"/>
            <a:ext cx="1615071" cy="901267"/>
          </a:xfrm>
          <a:prstGeom prst="rect">
            <a:avLst/>
          </a:prstGeom>
        </p:spPr>
      </p:pic>
      <p:pic>
        <p:nvPicPr>
          <p:cNvPr id="19" name="Picture 18"/>
          <p:cNvPicPr>
            <a:picLocks noChangeAspect="1"/>
          </p:cNvPicPr>
          <p:nvPr/>
        </p:nvPicPr>
        <p:blipFill rotWithShape="1">
          <a:blip r:embed="rId5"/>
          <a:srcRect b="21995"/>
          <a:stretch/>
        </p:blipFill>
        <p:spPr>
          <a:xfrm>
            <a:off x="3389550" y="3698929"/>
            <a:ext cx="1607069" cy="705852"/>
          </a:xfrm>
          <a:prstGeom prst="rect">
            <a:avLst/>
          </a:prstGeom>
        </p:spPr>
      </p:pic>
      <p:pic>
        <p:nvPicPr>
          <p:cNvPr id="20" name="Picture 19"/>
          <p:cNvPicPr>
            <a:picLocks noChangeAspect="1"/>
          </p:cNvPicPr>
          <p:nvPr/>
        </p:nvPicPr>
        <p:blipFill>
          <a:blip r:embed="rId6"/>
          <a:stretch>
            <a:fillRect/>
          </a:stretch>
        </p:blipFill>
        <p:spPr>
          <a:xfrm>
            <a:off x="3389549" y="4565879"/>
            <a:ext cx="1607069" cy="893215"/>
          </a:xfrm>
          <a:prstGeom prst="rect">
            <a:avLst/>
          </a:prstGeom>
        </p:spPr>
      </p:pic>
      <p:pic>
        <p:nvPicPr>
          <p:cNvPr id="21" name="Picture 20"/>
          <p:cNvPicPr>
            <a:picLocks noChangeAspect="1"/>
          </p:cNvPicPr>
          <p:nvPr/>
        </p:nvPicPr>
        <p:blipFill>
          <a:blip r:embed="rId7"/>
          <a:stretch>
            <a:fillRect/>
          </a:stretch>
        </p:blipFill>
        <p:spPr>
          <a:xfrm>
            <a:off x="3389548" y="5604150"/>
            <a:ext cx="1607069" cy="892816"/>
          </a:xfrm>
          <a:prstGeom prst="rect">
            <a:avLst/>
          </a:prstGeom>
        </p:spPr>
      </p:pic>
      <p:pic>
        <p:nvPicPr>
          <p:cNvPr id="22" name="Picture 21"/>
          <p:cNvPicPr>
            <a:picLocks noChangeAspect="1"/>
          </p:cNvPicPr>
          <p:nvPr/>
        </p:nvPicPr>
        <p:blipFill>
          <a:blip r:embed="rId8"/>
          <a:stretch>
            <a:fillRect/>
          </a:stretch>
        </p:blipFill>
        <p:spPr>
          <a:xfrm>
            <a:off x="5283372" y="2960594"/>
            <a:ext cx="3082705" cy="2351683"/>
          </a:xfrm>
          <a:prstGeom prst="rect">
            <a:avLst/>
          </a:prstGeom>
        </p:spPr>
      </p:pic>
      <p:sp>
        <p:nvSpPr>
          <p:cNvPr id="23" name="TextBox 22"/>
          <p:cNvSpPr txBox="1"/>
          <p:nvPr/>
        </p:nvSpPr>
        <p:spPr>
          <a:xfrm>
            <a:off x="9056141" y="2667894"/>
            <a:ext cx="244698" cy="261610"/>
          </a:xfrm>
          <a:prstGeom prst="rect">
            <a:avLst/>
          </a:prstGeom>
          <a:noFill/>
        </p:spPr>
        <p:txBody>
          <a:bodyPr wrap="square" rtlCol="0">
            <a:spAutoFit/>
          </a:bodyPr>
          <a:lstStyle/>
          <a:p>
            <a:r>
              <a:rPr lang="en-GB" sz="1050" dirty="0"/>
              <a:t>7</a:t>
            </a:r>
          </a:p>
        </p:txBody>
      </p:sp>
      <p:sp>
        <p:nvSpPr>
          <p:cNvPr id="24" name="TextBox 23"/>
          <p:cNvSpPr txBox="1"/>
          <p:nvPr/>
        </p:nvSpPr>
        <p:spPr>
          <a:xfrm flipH="1">
            <a:off x="8862028" y="2664334"/>
            <a:ext cx="338671" cy="253916"/>
          </a:xfrm>
          <a:prstGeom prst="rect">
            <a:avLst/>
          </a:prstGeom>
          <a:noFill/>
        </p:spPr>
        <p:txBody>
          <a:bodyPr wrap="square" rtlCol="0">
            <a:spAutoFit/>
          </a:bodyPr>
          <a:lstStyle/>
          <a:p>
            <a:r>
              <a:rPr lang="en-GB" sz="1050" dirty="0" smtClean="0"/>
              <a:t>1</a:t>
            </a:r>
            <a:endParaRPr lang="en-GB" sz="1050" dirty="0"/>
          </a:p>
        </p:txBody>
      </p:sp>
      <p:sp>
        <p:nvSpPr>
          <p:cNvPr id="25" name="TextBox 24"/>
          <p:cNvSpPr txBox="1"/>
          <p:nvPr/>
        </p:nvSpPr>
        <p:spPr>
          <a:xfrm>
            <a:off x="8693634" y="2687082"/>
            <a:ext cx="244698" cy="261610"/>
          </a:xfrm>
          <a:prstGeom prst="rect">
            <a:avLst/>
          </a:prstGeom>
          <a:noFill/>
        </p:spPr>
        <p:txBody>
          <a:bodyPr wrap="square" rtlCol="0">
            <a:spAutoFit/>
          </a:bodyPr>
          <a:lstStyle/>
          <a:p>
            <a:r>
              <a:rPr lang="en-GB" sz="1050" dirty="0" smtClean="0"/>
              <a:t>2</a:t>
            </a:r>
            <a:endParaRPr lang="en-GB" sz="1050" dirty="0"/>
          </a:p>
        </p:txBody>
      </p:sp>
      <p:sp>
        <p:nvSpPr>
          <p:cNvPr id="26" name="TextBox 25"/>
          <p:cNvSpPr txBox="1"/>
          <p:nvPr/>
        </p:nvSpPr>
        <p:spPr>
          <a:xfrm>
            <a:off x="9210574" y="2667894"/>
            <a:ext cx="244698" cy="261610"/>
          </a:xfrm>
          <a:prstGeom prst="rect">
            <a:avLst/>
          </a:prstGeom>
          <a:noFill/>
        </p:spPr>
        <p:txBody>
          <a:bodyPr wrap="square" rtlCol="0">
            <a:spAutoFit/>
          </a:bodyPr>
          <a:lstStyle/>
          <a:p>
            <a:r>
              <a:rPr lang="en-GB" sz="1050" dirty="0" smtClean="0"/>
              <a:t>1</a:t>
            </a:r>
            <a:endParaRPr lang="en-GB" sz="1050" dirty="0"/>
          </a:p>
        </p:txBody>
      </p:sp>
      <p:cxnSp>
        <p:nvCxnSpPr>
          <p:cNvPr id="28" name="Straight Connector 27"/>
          <p:cNvCxnSpPr/>
          <p:nvPr/>
        </p:nvCxnSpPr>
        <p:spPr>
          <a:xfrm>
            <a:off x="8831121" y="2870650"/>
            <a:ext cx="144558" cy="16899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9144462" y="2846578"/>
            <a:ext cx="144558" cy="16899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2" name="Table 31"/>
          <p:cNvGraphicFramePr>
            <a:graphicFrameLocks noGrp="1"/>
          </p:cNvGraphicFramePr>
          <p:nvPr>
            <p:extLst>
              <p:ext uri="{D42A27DB-BD31-4B8C-83A1-F6EECF244321}">
                <p14:modId xmlns:p14="http://schemas.microsoft.com/office/powerpoint/2010/main" val="3782490633"/>
              </p:ext>
            </p:extLst>
          </p:nvPr>
        </p:nvGraphicFramePr>
        <p:xfrm>
          <a:off x="6938657" y="5525957"/>
          <a:ext cx="1455826" cy="647454"/>
        </p:xfrm>
        <a:graphic>
          <a:graphicData uri="http://schemas.openxmlformats.org/drawingml/2006/table">
            <a:tbl>
              <a:tblPr firstRow="1" bandRow="1">
                <a:tableStyleId>{5940675A-B579-460E-94D1-54222C63F5DA}</a:tableStyleId>
              </a:tblPr>
              <a:tblGrid>
                <a:gridCol w="832491">
                  <a:extLst>
                    <a:ext uri="{9D8B030D-6E8A-4147-A177-3AD203B41FA5}">
                      <a16:colId xmlns:a16="http://schemas.microsoft.com/office/drawing/2014/main" val="3816711208"/>
                    </a:ext>
                  </a:extLst>
                </a:gridCol>
                <a:gridCol w="623335">
                  <a:extLst>
                    <a:ext uri="{9D8B030D-6E8A-4147-A177-3AD203B41FA5}">
                      <a16:colId xmlns:a16="http://schemas.microsoft.com/office/drawing/2014/main" val="2505533086"/>
                    </a:ext>
                  </a:extLst>
                </a:gridCol>
              </a:tblGrid>
              <a:tr h="323727">
                <a:tc gridSpan="2">
                  <a:txBody>
                    <a:bodyPr/>
                    <a:lstStyle/>
                    <a:p>
                      <a:pPr algn="ctr"/>
                      <a:r>
                        <a:rPr lang="en-GB" sz="1400" dirty="0" smtClean="0">
                          <a:latin typeface="Comic Sans MS" panose="030F0702030302020204" pitchFamily="66" charset="0"/>
                        </a:rPr>
                        <a:t>3284</a:t>
                      </a:r>
                      <a:endParaRPr lang="en-GB" sz="1400" dirty="0">
                        <a:latin typeface="Comic Sans MS" panose="030F0702030302020204" pitchFamily="66" charset="0"/>
                      </a:endParaRPr>
                    </a:p>
                  </a:txBody>
                  <a:tcPr anchor="ctr"/>
                </a:tc>
                <a:tc hMerge="1">
                  <a:txBody>
                    <a:bodyPr/>
                    <a:lstStyle/>
                    <a:p>
                      <a:endParaRPr lang="en-GB"/>
                    </a:p>
                  </a:txBody>
                  <a:tcPr/>
                </a:tc>
                <a:extLst>
                  <a:ext uri="{0D108BD9-81ED-4DB2-BD59-A6C34878D82A}">
                    <a16:rowId xmlns:a16="http://schemas.microsoft.com/office/drawing/2014/main" val="1148904863"/>
                  </a:ext>
                </a:extLst>
              </a:tr>
              <a:tr h="323727">
                <a:tc>
                  <a:txBody>
                    <a:bodyPr/>
                    <a:lstStyle/>
                    <a:p>
                      <a:pPr algn="ct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568</a:t>
                      </a:r>
                      <a:endParaRPr lang="en-GB" sz="1400" dirty="0">
                        <a:latin typeface="Comic Sans MS" panose="030F0702030302020204" pitchFamily="66" charset="0"/>
                      </a:endParaRPr>
                    </a:p>
                  </a:txBody>
                  <a:tcPr anchor="ctr"/>
                </a:tc>
                <a:extLst>
                  <a:ext uri="{0D108BD9-81ED-4DB2-BD59-A6C34878D82A}">
                    <a16:rowId xmlns:a16="http://schemas.microsoft.com/office/drawing/2014/main" val="3947337740"/>
                  </a:ext>
                </a:extLst>
              </a:tr>
            </a:tbl>
          </a:graphicData>
        </a:graphic>
      </p:graphicFrame>
    </p:spTree>
    <p:extLst>
      <p:ext uri="{BB962C8B-B14F-4D97-AF65-F5344CB8AC3E}">
        <p14:creationId xmlns:p14="http://schemas.microsoft.com/office/powerpoint/2010/main" val="42726633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269335227"/>
              </p:ext>
            </p:extLst>
          </p:nvPr>
        </p:nvGraphicFramePr>
        <p:xfrm>
          <a:off x="241837" y="183612"/>
          <a:ext cx="11709755" cy="6443286"/>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57802">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Subtraction: YEARS 5 &amp; 6</a:t>
                      </a:r>
                      <a:endParaRPr lang="en-GB" sz="2400" b="1" dirty="0">
                        <a:latin typeface="Comic Sans MS" panose="030F0702030302020204" pitchFamily="66" charset="0"/>
                      </a:endParaRPr>
                    </a:p>
                  </a:txBody>
                  <a:tcPr anchor="ctr">
                    <a:solidFill>
                      <a:schemeClr val="accent2">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573237">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5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dirty="0" smtClean="0">
                          <a:latin typeface="Comic Sans MS" panose="030F0702030302020204" pitchFamily="66" charset="0"/>
                        </a:rPr>
                        <a:t>Add</a:t>
                      </a:r>
                      <a:r>
                        <a:rPr lang="en-GB" sz="1000" b="0" baseline="0" dirty="0" smtClean="0">
                          <a:latin typeface="Comic Sans MS" panose="030F0702030302020204" pitchFamily="66" charset="0"/>
                        </a:rPr>
                        <a:t> and subtract whole numbers with more than 4-digits, including using formal written methods.</a:t>
                      </a:r>
                    </a:p>
                    <a:p>
                      <a:pPr marL="171450" indent="-171450">
                        <a:buFont typeface="Arial" panose="020B0604020202020204" pitchFamily="34" charset="0"/>
                        <a:buChar char="•"/>
                      </a:pPr>
                      <a:r>
                        <a:rPr lang="en-GB" sz="1000" b="0" dirty="0" smtClean="0">
                          <a:latin typeface="Comic Sans MS" panose="030F0702030302020204" pitchFamily="66" charset="0"/>
                        </a:rPr>
                        <a:t>Solve problems involving number up to three decimal places.</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57323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6 Objectives</a:t>
                      </a:r>
                      <a:endParaRPr lang="en-GB" sz="1400" b="1" dirty="0" smtClean="0">
                        <a:latin typeface="Comic Sans MS" panose="030F0702030302020204" pitchFamily="66" charset="0"/>
                      </a:endParaRPr>
                    </a:p>
                  </a:txBody>
                  <a:tcPr anchor="ctr"/>
                </a:tc>
                <a:tc gridSpan="3">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smtClean="0">
                          <a:solidFill>
                            <a:schemeClr val="bg1">
                              <a:lumMod val="50000"/>
                            </a:schemeClr>
                          </a:solidFill>
                          <a:latin typeface="Comic Sans MS" panose="030F0702030302020204" pitchFamily="66" charset="0"/>
                        </a:rPr>
                        <a:t>Understand that 2 numbers can be related additively</a:t>
                      </a:r>
                      <a:r>
                        <a:rPr lang="en-GB" sz="1000" baseline="0" dirty="0" smtClean="0">
                          <a:solidFill>
                            <a:schemeClr val="bg1">
                              <a:lumMod val="50000"/>
                            </a:schemeClr>
                          </a:solidFill>
                          <a:latin typeface="Comic Sans MS" panose="030F0702030302020204" pitchFamily="66" charset="0"/>
                        </a:rPr>
                        <a:t> or multiplicatively, and quantify additive and multiplicative relationships (multiplicative relationships restricted to multiplication by a whole number).</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aseline="0" dirty="0" smtClean="0">
                          <a:solidFill>
                            <a:schemeClr val="bg1">
                              <a:lumMod val="50000"/>
                            </a:schemeClr>
                          </a:solidFill>
                          <a:latin typeface="Comic Sans MS" panose="030F0702030302020204" pitchFamily="66" charset="0"/>
                        </a:rPr>
                        <a:t>Use a given additive or multiplicative calculation to derive or complete a related calculation, using arithmetic properties, inverse relationships, and PV understanding.</a:t>
                      </a:r>
                      <a:endParaRPr lang="en-GB" sz="1000" dirty="0" smtClean="0">
                        <a:solidFill>
                          <a:schemeClr val="bg1">
                            <a:lumMod val="50000"/>
                          </a:schemeClr>
                        </a:solidFill>
                        <a:latin typeface="Comic Sans MS" panose="030F0702030302020204" pitchFamily="66" charset="0"/>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smtClean="0">
                          <a:latin typeface="Comic Sans MS" panose="030F0702030302020204" pitchFamily="66" charset="0"/>
                        </a:rPr>
                        <a:t>Solve</a:t>
                      </a:r>
                      <a:r>
                        <a:rPr lang="en-GB" sz="1000" baseline="0" dirty="0" smtClean="0">
                          <a:latin typeface="Comic Sans MS" panose="030F0702030302020204" pitchFamily="66" charset="0"/>
                        </a:rPr>
                        <a:t> addition and subtraction multi-step problems in contexts, deciding which operations and methods to use and why.</a:t>
                      </a:r>
                      <a:endParaRPr lang="en-GB" sz="1000" dirty="0" smtClean="0">
                        <a:latin typeface="Comic Sans MS" panose="030F0702030302020204" pitchFamily="66" charset="0"/>
                      </a:endParaRPr>
                    </a:p>
                  </a:txBody>
                  <a:tcPr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633947409"/>
                  </a:ext>
                </a:extLst>
              </a:tr>
              <a:tr h="504967">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504967">
                <a:tc rowSpan="2">
                  <a:txBody>
                    <a:bodyPr/>
                    <a:lstStyle/>
                    <a:p>
                      <a:pPr algn="l"/>
                      <a:r>
                        <a:rPr lang="en-GB" sz="1400" b="0" dirty="0" smtClean="0">
                          <a:latin typeface="Comic Sans MS" panose="030F0702030302020204" pitchFamily="66" charset="0"/>
                        </a:rPr>
                        <a:t>Subtract numbers</a:t>
                      </a:r>
                      <a:r>
                        <a:rPr lang="en-GB" sz="1400" b="0" baseline="0" dirty="0" smtClean="0">
                          <a:latin typeface="Comic Sans MS" panose="030F0702030302020204" pitchFamily="66" charset="0"/>
                        </a:rPr>
                        <a:t> with more than 4-digits or up to 3 decimal places using a column method</a:t>
                      </a:r>
                    </a:p>
                    <a:p>
                      <a:pPr algn="l"/>
                      <a:endParaRPr lang="en-GB" sz="1400" b="0" baseline="0" dirty="0" smtClean="0">
                        <a:latin typeface="Comic Sans MS" panose="030F0702030302020204" pitchFamily="66" charset="0"/>
                      </a:endParaRPr>
                    </a:p>
                    <a:p>
                      <a:r>
                        <a:rPr lang="en-GB" sz="1400" b="0" i="1" baseline="0" dirty="0" smtClean="0">
                          <a:latin typeface="Comic Sans MS" panose="030F0702030302020204" pitchFamily="66" charset="0"/>
                        </a:rPr>
                        <a:t>Relate to money and measures</a:t>
                      </a:r>
                    </a:p>
                    <a:p>
                      <a:endParaRPr lang="en-GB" sz="1400" b="0" i="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txBody>
                  <a:tcPr/>
                </a:tc>
                <a:tc>
                  <a:txBody>
                    <a:bodyPr/>
                    <a:lstStyle/>
                    <a:p>
                      <a:r>
                        <a:rPr lang="en-GB" sz="1400" b="1" dirty="0" smtClean="0">
                          <a:latin typeface="Comic Sans MS" panose="030F0702030302020204" pitchFamily="66" charset="0"/>
                        </a:rPr>
                        <a:t>Year 5: </a:t>
                      </a:r>
                      <a:r>
                        <a:rPr lang="en-GB" sz="1400" dirty="0" smtClean="0">
                          <a:latin typeface="Comic Sans MS" panose="030F0702030302020204" pitchFamily="66" charset="0"/>
                        </a:rPr>
                        <a:t>Continue</a:t>
                      </a:r>
                      <a:r>
                        <a:rPr lang="en-GB" sz="1400" baseline="0" dirty="0" smtClean="0">
                          <a:latin typeface="Comic Sans MS" panose="030F0702030302020204" pitchFamily="66" charset="0"/>
                        </a:rPr>
                        <a:t> to use counters for subtracting numbers up to 6-digits and decimals with up to 3 decimal places and a different number of digits after the decimal point.</a:t>
                      </a:r>
                    </a:p>
                    <a:p>
                      <a:endParaRPr lang="en-GB" sz="800" baseline="0" dirty="0" smtClean="0">
                        <a:latin typeface="Comic Sans MS" panose="030F0702030302020204" pitchFamily="66" charset="0"/>
                      </a:endParaRPr>
                    </a:p>
                    <a:p>
                      <a:r>
                        <a:rPr lang="en-GB" sz="1400" baseline="0" dirty="0" smtClean="0">
                          <a:latin typeface="Comic Sans MS" panose="030F0702030302020204" pitchFamily="66" charset="0"/>
                        </a:rPr>
                        <a:t>NB: Not necessary to use specific place value colours now.</a:t>
                      </a:r>
                    </a:p>
                    <a:p>
                      <a:endParaRPr lang="en-GB" sz="800" baseline="0" dirty="0" smtClean="0">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“I can’t do this without going into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negative numbers</a:t>
                      </a:r>
                      <a:r>
                        <a:rPr kumimoji="0" lang="en-GB" sz="1400" b="0" i="0" u="none" strike="noStrike" cap="none" normalizeH="0" baseline="0" dirty="0" smtClean="0">
                          <a:ln>
                            <a:noFill/>
                          </a:ln>
                          <a:solidFill>
                            <a:schemeClr val="tx1"/>
                          </a:solidFill>
                          <a:effectLst/>
                          <a:latin typeface="Comic Sans MS" panose="030F0702030302020204" pitchFamily="66" charset="0"/>
                        </a:rPr>
                        <a:t> so I must exchange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1 ___ for 10 ___.”</a:t>
                      </a: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Children can draw a pictorial representation of the columns and place value counters.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“I can’t do this without going into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negative numbers</a:t>
                      </a:r>
                      <a:r>
                        <a:rPr kumimoji="0" lang="en-GB" sz="1400" b="0" i="0" u="none" strike="noStrike" cap="none" normalizeH="0" baseline="0" dirty="0" smtClean="0">
                          <a:ln>
                            <a:noFill/>
                          </a:ln>
                          <a:solidFill>
                            <a:schemeClr val="tx1"/>
                          </a:solidFill>
                          <a:effectLst/>
                          <a:latin typeface="Comic Sans MS" panose="030F0702030302020204" pitchFamily="66" charset="0"/>
                        </a:rPr>
                        <a:t> so I must exchange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1 ___ for 10 ___.”</a:t>
                      </a:r>
                    </a:p>
                  </a:txBody>
                  <a:tcPr/>
                </a:tc>
                <a:tc>
                  <a:txBody>
                    <a:bodyPr/>
                    <a:lstStyle/>
                    <a:p>
                      <a:r>
                        <a:rPr lang="en-GB" sz="1400" u="none" baseline="0" dirty="0" smtClean="0">
                          <a:latin typeface="Comic Sans MS" panose="030F0702030302020204" pitchFamily="66" charset="0"/>
                        </a:rPr>
                        <a:t> </a:t>
                      </a:r>
                    </a:p>
                    <a:p>
                      <a:r>
                        <a:rPr lang="en-GB" sz="1400" u="none" baseline="0" dirty="0" smtClean="0">
                          <a:latin typeface="Comic Sans MS" panose="030F0702030302020204" pitchFamily="66" charset="0"/>
                        </a:rPr>
                        <a:t>    4 8 3, 1 4 6             2 3 . 3 </a:t>
                      </a:r>
                      <a:r>
                        <a:rPr lang="en-GB" sz="1400" u="none" baseline="0" dirty="0" smtClean="0">
                          <a:solidFill>
                            <a:schemeClr val="bg1">
                              <a:lumMod val="65000"/>
                            </a:schemeClr>
                          </a:solidFill>
                          <a:latin typeface="Comic Sans MS" panose="030F0702030302020204" pitchFamily="66" charset="0"/>
                        </a:rPr>
                        <a:t>0 0</a:t>
                      </a:r>
                    </a:p>
                    <a:p>
                      <a:r>
                        <a:rPr lang="en-GB" sz="1400" u="none" baseline="0" dirty="0" smtClean="0">
                          <a:latin typeface="Comic Sans MS" panose="030F0702030302020204" pitchFamily="66" charset="0"/>
                        </a:rPr>
                        <a:t>- </a:t>
                      </a:r>
                      <a:r>
                        <a:rPr lang="en-GB" sz="1400" u="sng" baseline="0" dirty="0" smtClean="0">
                          <a:latin typeface="Comic Sans MS" panose="030F0702030302020204" pitchFamily="66" charset="0"/>
                        </a:rPr>
                        <a:t>    9</a:t>
                      </a:r>
                      <a:r>
                        <a:rPr lang="en-GB" sz="1100" u="sng" baseline="0" dirty="0" smtClean="0">
                          <a:latin typeface="Comic Sans MS" panose="030F0702030302020204" pitchFamily="66" charset="0"/>
                        </a:rPr>
                        <a:t>  </a:t>
                      </a:r>
                      <a:r>
                        <a:rPr lang="en-GB" sz="1400" u="sng" baseline="0" dirty="0" smtClean="0">
                          <a:latin typeface="Comic Sans MS" panose="030F0702030302020204" pitchFamily="66" charset="0"/>
                        </a:rPr>
                        <a:t>1, 5 2 </a:t>
                      </a:r>
                      <a:r>
                        <a:rPr lang="en-GB" sz="1400" u="sng" baseline="0" dirty="0" smtClean="0">
                          <a:solidFill>
                            <a:schemeClr val="tx1"/>
                          </a:solidFill>
                          <a:latin typeface="Comic Sans MS" panose="030F0702030302020204" pitchFamily="66" charset="0"/>
                        </a:rPr>
                        <a:t>7</a:t>
                      </a:r>
                      <a:r>
                        <a:rPr lang="en-GB" sz="1400" u="none" baseline="0" dirty="0" smtClean="0">
                          <a:solidFill>
                            <a:schemeClr val="tx1"/>
                          </a:solidFill>
                          <a:latin typeface="Comic Sans MS" panose="030F0702030302020204" pitchFamily="66" charset="0"/>
                        </a:rPr>
                        <a:t>         </a:t>
                      </a:r>
                      <a:r>
                        <a:rPr lang="en-GB" sz="1400" u="sng" baseline="0" dirty="0" smtClean="0">
                          <a:solidFill>
                            <a:schemeClr val="tx1"/>
                          </a:solidFill>
                          <a:latin typeface="Comic Sans MS" panose="030F0702030302020204" pitchFamily="66" charset="0"/>
                        </a:rPr>
                        <a:t>-     9 . 8  1 4</a:t>
                      </a:r>
                    </a:p>
                    <a:p>
                      <a:r>
                        <a:rPr lang="en-GB" sz="1400" u="none" baseline="0" dirty="0" smtClean="0">
                          <a:latin typeface="Comic Sans MS" panose="030F0702030302020204" pitchFamily="66" charset="0"/>
                        </a:rPr>
                        <a:t>    3 9 1, 6 1 9             1 3 . 4 </a:t>
                      </a:r>
                      <a:r>
                        <a:rPr lang="en-GB" sz="1000" u="none" baseline="0" dirty="0" smtClean="0">
                          <a:latin typeface="Comic Sans MS" panose="030F0702030302020204" pitchFamily="66" charset="0"/>
                        </a:rPr>
                        <a:t> </a:t>
                      </a:r>
                      <a:r>
                        <a:rPr lang="en-GB" sz="1400" u="none" baseline="0" dirty="0" smtClean="0">
                          <a:latin typeface="Comic Sans MS" panose="030F0702030302020204" pitchFamily="66" charset="0"/>
                        </a:rPr>
                        <a:t>8 6</a:t>
                      </a:r>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u="none" baseline="0" dirty="0" smtClean="0">
                          <a:latin typeface="Comic Sans MS" panose="030F0702030302020204" pitchFamily="66"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u="none"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u="none" baseline="0" dirty="0" smtClean="0">
                        <a:latin typeface="Comic Sans MS" panose="030F0702030302020204" pitchFamily="66" charset="0"/>
                      </a:endParaRPr>
                    </a:p>
                    <a:p>
                      <a:pPr lvl="0" fontAlgn="base">
                        <a:spcBef>
                          <a:spcPct val="0"/>
                        </a:spcBef>
                        <a:spcAft>
                          <a:spcPct val="0"/>
                        </a:spcAft>
                        <a:defRPr/>
                      </a:pPr>
                      <a:r>
                        <a:rPr lang="en-GB" sz="1400" dirty="0" smtClean="0">
                          <a:latin typeface="Comic Sans MS" panose="030F0702030302020204" pitchFamily="66" charset="0"/>
                        </a:rPr>
                        <a:t>Where the exchange involves 1 or more zeros, show one less than the two or more combined digits</a:t>
                      </a:r>
                      <a:r>
                        <a:rPr lang="en-GB" sz="1200" dirty="0" smtClean="0">
                          <a:latin typeface="Comic Sans MS" panose="030F0702030302020204" pitchFamily="66" charset="0"/>
                        </a:rPr>
                        <a:t>.</a:t>
                      </a:r>
                    </a:p>
                    <a:p>
                      <a:pPr lvl="0" fontAlgn="base">
                        <a:spcBef>
                          <a:spcPct val="0"/>
                        </a:spcBef>
                        <a:spcAft>
                          <a:spcPct val="0"/>
                        </a:spcAft>
                        <a:defRPr/>
                      </a:pPr>
                      <a:endParaRPr lang="en-GB" sz="1200" dirty="0" smtClean="0">
                        <a:latin typeface="Comic Sans MS" panose="030F0702030302020204" pitchFamily="66" charset="0"/>
                      </a:endParaRPr>
                    </a:p>
                  </a:txBody>
                  <a:tcPr/>
                </a:tc>
                <a:extLst>
                  <a:ext uri="{0D108BD9-81ED-4DB2-BD59-A6C34878D82A}">
                    <a16:rowId xmlns:a16="http://schemas.microsoft.com/office/drawing/2014/main" val="50567316"/>
                  </a:ext>
                </a:extLst>
              </a:tr>
              <a:tr h="504967">
                <a:tc vMerge="1">
                  <a:txBody>
                    <a:bodyPr/>
                    <a:lstStyle/>
                    <a:p>
                      <a:pPr algn="l"/>
                      <a:endParaRPr lang="en-GB" sz="1400" b="0" dirty="0">
                        <a:latin typeface="Comic Sans MS" panose="030F0702030302020204" pitchFamily="66" charset="0"/>
                      </a:endParaRPr>
                    </a:p>
                  </a:txBody>
                  <a:tcPr/>
                </a:tc>
                <a:tc>
                  <a:txBody>
                    <a:bodyPr/>
                    <a:lstStyle/>
                    <a:p>
                      <a:r>
                        <a:rPr lang="en-GB" sz="1400" b="1" dirty="0" smtClean="0">
                          <a:latin typeface="Comic Sans MS" panose="030F0702030302020204" pitchFamily="66" charset="0"/>
                        </a:rPr>
                        <a:t>Year 6: </a:t>
                      </a:r>
                      <a:r>
                        <a:rPr lang="en-GB" sz="1400" dirty="0" smtClean="0">
                          <a:latin typeface="Comic Sans MS" panose="030F0702030302020204" pitchFamily="66" charset="0"/>
                        </a:rPr>
                        <a:t>Continue</a:t>
                      </a:r>
                      <a:r>
                        <a:rPr lang="en-GB" sz="1400" baseline="0" dirty="0" smtClean="0">
                          <a:latin typeface="Comic Sans MS" panose="030F0702030302020204" pitchFamily="66" charset="0"/>
                        </a:rPr>
                        <a:t> to use counters for subtracting numbers up to 7-digits and decimals with up to 3 decimal places and a different number of digits after the decimal point.</a:t>
                      </a:r>
                    </a:p>
                    <a:p>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0" u="none" baseline="0" dirty="0" smtClean="0">
                          <a:latin typeface="Comic Sans MS" panose="030F0702030302020204" pitchFamily="66" charset="0"/>
                        </a:rPr>
                        <a:t>See above for additional notes.</a:t>
                      </a:r>
                    </a:p>
                  </a:txBody>
                  <a:tcPr anchor="ct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a:txBody>
                    <a:bodyPr/>
                    <a:lstStyle/>
                    <a:p>
                      <a:endParaRPr lang="en-GB" sz="1400" b="0" u="none" baseline="0" dirty="0" smtClean="0">
                        <a:latin typeface="Comic Sans MS" panose="030F0702030302020204" pitchFamily="66" charset="0"/>
                      </a:endParaRPr>
                    </a:p>
                    <a:p>
                      <a:r>
                        <a:rPr lang="en-GB" sz="1400" u="none" baseline="0" dirty="0" smtClean="0">
                          <a:latin typeface="Comic Sans MS" panose="030F0702030302020204" pitchFamily="66" charset="0"/>
                        </a:rPr>
                        <a:t>    7, 5 8 0,</a:t>
                      </a:r>
                      <a:r>
                        <a:rPr lang="en-GB" sz="900" u="none" baseline="0" dirty="0" smtClean="0">
                          <a:latin typeface="Comic Sans MS" panose="030F0702030302020204" pitchFamily="66" charset="0"/>
                        </a:rPr>
                        <a:t> </a:t>
                      </a:r>
                      <a:r>
                        <a:rPr lang="en-GB" sz="1200" u="none" baseline="0" dirty="0" smtClean="0">
                          <a:latin typeface="Comic Sans MS" panose="030F0702030302020204" pitchFamily="66" charset="0"/>
                        </a:rPr>
                        <a:t> </a:t>
                      </a:r>
                      <a:r>
                        <a:rPr lang="en-GB" sz="1400" u="none" baseline="0" dirty="0" smtClean="0">
                          <a:latin typeface="Comic Sans MS" panose="030F0702030302020204" pitchFamily="66" charset="0"/>
                        </a:rPr>
                        <a:t>0</a:t>
                      </a:r>
                      <a:r>
                        <a:rPr lang="en-GB" sz="1000" u="none" baseline="0" dirty="0" smtClean="0">
                          <a:latin typeface="Comic Sans MS" panose="030F0702030302020204" pitchFamily="66" charset="0"/>
                        </a:rPr>
                        <a:t> </a:t>
                      </a:r>
                      <a:r>
                        <a:rPr lang="en-GB" sz="1400" u="none" baseline="0" dirty="0" smtClean="0">
                          <a:latin typeface="Comic Sans MS" panose="030F0702030302020204" pitchFamily="66" charset="0"/>
                        </a:rPr>
                        <a:t>4 6           </a:t>
                      </a:r>
                      <a:r>
                        <a:rPr lang="en-GB" sz="1200" u="none" baseline="0" dirty="0" smtClean="0">
                          <a:latin typeface="Comic Sans MS" panose="030F0702030302020204" pitchFamily="66" charset="0"/>
                        </a:rPr>
                        <a:t>  </a:t>
                      </a:r>
                      <a:endParaRPr lang="en-GB" sz="1400" u="none" baseline="0" dirty="0" smtClean="0">
                        <a:latin typeface="Comic Sans MS" panose="030F0702030302020204" pitchFamily="66" charset="0"/>
                      </a:endParaRPr>
                    </a:p>
                    <a:p>
                      <a:r>
                        <a:rPr lang="en-GB" sz="1400" u="none" baseline="0" dirty="0" smtClean="0">
                          <a:latin typeface="Comic Sans MS" panose="030F0702030302020204" pitchFamily="66" charset="0"/>
                        </a:rPr>
                        <a:t> </a:t>
                      </a:r>
                      <a:r>
                        <a:rPr lang="en-GB" sz="1400" u="sng" baseline="0" dirty="0" smtClean="0">
                          <a:latin typeface="Comic Sans MS" panose="030F0702030302020204" pitchFamily="66" charset="0"/>
                        </a:rPr>
                        <a:t>-     3 4</a:t>
                      </a:r>
                      <a:r>
                        <a:rPr lang="en-GB" sz="1100" u="sng" baseline="0" dirty="0" smtClean="0">
                          <a:latin typeface="Comic Sans MS" panose="030F0702030302020204" pitchFamily="66" charset="0"/>
                        </a:rPr>
                        <a:t>  </a:t>
                      </a:r>
                      <a:r>
                        <a:rPr lang="en-GB" sz="1400" u="sng" baseline="0" dirty="0" smtClean="0">
                          <a:latin typeface="Comic Sans MS" panose="030F0702030302020204" pitchFamily="66" charset="0"/>
                        </a:rPr>
                        <a:t>1, </a:t>
                      </a:r>
                      <a:r>
                        <a:rPr lang="en-GB" sz="1050" u="sng" baseline="0" dirty="0" smtClean="0">
                          <a:latin typeface="Comic Sans MS" panose="030F0702030302020204" pitchFamily="66" charset="0"/>
                        </a:rPr>
                        <a:t> </a:t>
                      </a:r>
                      <a:r>
                        <a:rPr lang="en-GB" sz="1400" u="sng" baseline="0" dirty="0" smtClean="0">
                          <a:latin typeface="Comic Sans MS" panose="030F0702030302020204" pitchFamily="66" charset="0"/>
                        </a:rPr>
                        <a:t>5 7 4</a:t>
                      </a:r>
                      <a:r>
                        <a:rPr lang="en-GB" sz="1400" u="none" baseline="0" dirty="0" smtClean="0">
                          <a:latin typeface="Comic Sans MS" panose="030F0702030302020204" pitchFamily="66" charset="0"/>
                        </a:rPr>
                        <a:t>               </a:t>
                      </a:r>
                      <a:endParaRPr lang="en-GB" sz="1400" u="none" baseline="0" dirty="0" smtClean="0">
                        <a:solidFill>
                          <a:schemeClr val="bg1">
                            <a:lumMod val="65000"/>
                          </a:schemeClr>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u="none" baseline="0" dirty="0" smtClean="0">
                          <a:latin typeface="Comic Sans MS" panose="030F0702030302020204" pitchFamily="66" charset="0"/>
                        </a:rPr>
                        <a:t>    7, 2 3 8, 4 7 2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u="none"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u="none" baseline="0" dirty="0" smtClean="0">
                          <a:latin typeface="Comic Sans MS" panose="030F0702030302020204" pitchFamily="66" charset="0"/>
                        </a:rPr>
                        <a:t>See above for additional notes.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u="none" baseline="0" dirty="0" smtClean="0">
                        <a:latin typeface="Comic Sans MS" panose="030F0702030302020204" pitchFamily="66" charset="0"/>
                      </a:endParaRPr>
                    </a:p>
                  </a:txBody>
                  <a:tcPr/>
                </a:tc>
                <a:extLst>
                  <a:ext uri="{0D108BD9-81ED-4DB2-BD59-A6C34878D82A}">
                    <a16:rowId xmlns:a16="http://schemas.microsoft.com/office/drawing/2014/main" val="3350715250"/>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graphicFrame>
        <p:nvGraphicFramePr>
          <p:cNvPr id="22" name="Table 21"/>
          <p:cNvGraphicFramePr>
            <a:graphicFrameLocks noGrp="1"/>
          </p:cNvGraphicFramePr>
          <p:nvPr>
            <p:extLst>
              <p:ext uri="{D42A27DB-BD31-4B8C-83A1-F6EECF244321}">
                <p14:modId xmlns:p14="http://schemas.microsoft.com/office/powerpoint/2010/main" val="2031181207"/>
              </p:ext>
            </p:extLst>
          </p:nvPr>
        </p:nvGraphicFramePr>
        <p:xfrm>
          <a:off x="5323432" y="4168015"/>
          <a:ext cx="1251717" cy="640679"/>
        </p:xfrm>
        <a:graphic>
          <a:graphicData uri="http://schemas.openxmlformats.org/drawingml/2006/table">
            <a:tbl>
              <a:tblPr firstRow="1" bandRow="1">
                <a:tableStyleId>{5940675A-B579-460E-94D1-54222C63F5DA}</a:tableStyleId>
              </a:tblPr>
              <a:tblGrid>
                <a:gridCol w="652727">
                  <a:extLst>
                    <a:ext uri="{9D8B030D-6E8A-4147-A177-3AD203B41FA5}">
                      <a16:colId xmlns:a16="http://schemas.microsoft.com/office/drawing/2014/main" val="3339916372"/>
                    </a:ext>
                  </a:extLst>
                </a:gridCol>
                <a:gridCol w="598990">
                  <a:extLst>
                    <a:ext uri="{9D8B030D-6E8A-4147-A177-3AD203B41FA5}">
                      <a16:colId xmlns:a16="http://schemas.microsoft.com/office/drawing/2014/main" val="2374538323"/>
                    </a:ext>
                  </a:extLst>
                </a:gridCol>
              </a:tblGrid>
              <a:tr h="335879">
                <a:tc>
                  <a:txBody>
                    <a:bodyPr/>
                    <a:lstStyle/>
                    <a:p>
                      <a:pPr algn="ctr"/>
                      <a:r>
                        <a:rPr lang="en-GB" sz="1400" dirty="0" smtClean="0">
                          <a:latin typeface="Comic Sans MS" panose="030F0702030302020204" pitchFamily="66" charset="0"/>
                        </a:rPr>
                        <a:t>9.814</a:t>
                      </a:r>
                      <a:endParaRPr lang="en-GB" sz="1400" dirty="0">
                        <a:latin typeface="Comic Sans MS" panose="030F0702030302020204" pitchFamily="66" charset="0"/>
                      </a:endParaRPr>
                    </a:p>
                  </a:txBody>
                  <a:tcPr anchor="ctr"/>
                </a:tc>
                <a:tc>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359893625"/>
                  </a:ext>
                </a:extLst>
              </a:tr>
              <a:tr h="286603">
                <a:tc gridSpan="2">
                  <a:txBody>
                    <a:bodyPr/>
                    <a:lstStyle/>
                    <a:p>
                      <a:pPr algn="ctr"/>
                      <a:r>
                        <a:rPr lang="en-GB" sz="1400" dirty="0" smtClean="0">
                          <a:latin typeface="Comic Sans MS" panose="030F0702030302020204" pitchFamily="66" charset="0"/>
                        </a:rPr>
                        <a:t>23.3</a:t>
                      </a:r>
                      <a:endParaRPr lang="en-GB" sz="1400" dirty="0">
                        <a:latin typeface="Comic Sans MS" panose="030F0702030302020204" pitchFamily="66" charset="0"/>
                      </a:endParaRPr>
                    </a:p>
                  </a:txBody>
                  <a:tcPr anchor="ctr"/>
                </a:tc>
                <a:tc hMerge="1">
                  <a:txBody>
                    <a:bodyPr/>
                    <a:lstStyle/>
                    <a:p>
                      <a:endParaRPr lang="en-GB" dirty="0"/>
                    </a:p>
                  </a:txBody>
                  <a:tcPr/>
                </a:tc>
                <a:extLst>
                  <a:ext uri="{0D108BD9-81ED-4DB2-BD59-A6C34878D82A}">
                    <a16:rowId xmlns:a16="http://schemas.microsoft.com/office/drawing/2014/main" val="266569733"/>
                  </a:ext>
                </a:extLst>
              </a:tr>
            </a:tbl>
          </a:graphicData>
        </a:graphic>
      </p:graphicFrame>
      <p:sp>
        <p:nvSpPr>
          <p:cNvPr id="25" name="TextBox 24"/>
          <p:cNvSpPr txBox="1"/>
          <p:nvPr/>
        </p:nvSpPr>
        <p:spPr>
          <a:xfrm>
            <a:off x="8857566" y="2547019"/>
            <a:ext cx="244698" cy="261610"/>
          </a:xfrm>
          <a:prstGeom prst="rect">
            <a:avLst/>
          </a:prstGeom>
          <a:noFill/>
        </p:spPr>
        <p:txBody>
          <a:bodyPr wrap="square" rtlCol="0">
            <a:spAutoFit/>
          </a:bodyPr>
          <a:lstStyle/>
          <a:p>
            <a:r>
              <a:rPr lang="en-GB" sz="1050" dirty="0" smtClean="0"/>
              <a:t>1</a:t>
            </a:r>
            <a:endParaRPr lang="en-GB" sz="1050" dirty="0"/>
          </a:p>
        </p:txBody>
      </p:sp>
      <p:sp>
        <p:nvSpPr>
          <p:cNvPr id="26" name="TextBox 25"/>
          <p:cNvSpPr txBox="1"/>
          <p:nvPr/>
        </p:nvSpPr>
        <p:spPr>
          <a:xfrm>
            <a:off x="9348235" y="2538970"/>
            <a:ext cx="244698" cy="261610"/>
          </a:xfrm>
          <a:prstGeom prst="rect">
            <a:avLst/>
          </a:prstGeom>
          <a:noFill/>
        </p:spPr>
        <p:txBody>
          <a:bodyPr wrap="square" rtlCol="0">
            <a:spAutoFit/>
          </a:bodyPr>
          <a:lstStyle/>
          <a:p>
            <a:r>
              <a:rPr lang="en-GB" sz="1050" dirty="0"/>
              <a:t>3</a:t>
            </a:r>
          </a:p>
        </p:txBody>
      </p:sp>
      <p:sp>
        <p:nvSpPr>
          <p:cNvPr id="27" name="TextBox 26"/>
          <p:cNvSpPr txBox="1"/>
          <p:nvPr/>
        </p:nvSpPr>
        <p:spPr>
          <a:xfrm>
            <a:off x="11034857" y="2549293"/>
            <a:ext cx="244698" cy="261610"/>
          </a:xfrm>
          <a:prstGeom prst="rect">
            <a:avLst/>
          </a:prstGeom>
          <a:noFill/>
        </p:spPr>
        <p:txBody>
          <a:bodyPr wrap="square" rtlCol="0">
            <a:spAutoFit/>
          </a:bodyPr>
          <a:lstStyle/>
          <a:p>
            <a:r>
              <a:rPr lang="en-GB" sz="1050" dirty="0" smtClean="0"/>
              <a:t>1</a:t>
            </a:r>
            <a:endParaRPr lang="en-GB" sz="1050" dirty="0"/>
          </a:p>
        </p:txBody>
      </p:sp>
      <p:sp>
        <p:nvSpPr>
          <p:cNvPr id="28" name="TextBox 27"/>
          <p:cNvSpPr txBox="1"/>
          <p:nvPr/>
        </p:nvSpPr>
        <p:spPr>
          <a:xfrm>
            <a:off x="9205482" y="2547019"/>
            <a:ext cx="244698" cy="261610"/>
          </a:xfrm>
          <a:prstGeom prst="rect">
            <a:avLst/>
          </a:prstGeom>
          <a:noFill/>
        </p:spPr>
        <p:txBody>
          <a:bodyPr wrap="square" rtlCol="0">
            <a:spAutoFit/>
          </a:bodyPr>
          <a:lstStyle/>
          <a:p>
            <a:r>
              <a:rPr lang="en-GB" sz="1050" dirty="0" smtClean="0"/>
              <a:t>1</a:t>
            </a:r>
            <a:endParaRPr lang="en-GB" sz="1050" dirty="0"/>
          </a:p>
        </p:txBody>
      </p:sp>
      <p:sp>
        <p:nvSpPr>
          <p:cNvPr id="29" name="TextBox 28"/>
          <p:cNvSpPr txBox="1"/>
          <p:nvPr/>
        </p:nvSpPr>
        <p:spPr>
          <a:xfrm>
            <a:off x="9528795" y="2530921"/>
            <a:ext cx="244698" cy="261610"/>
          </a:xfrm>
          <a:prstGeom prst="rect">
            <a:avLst/>
          </a:prstGeom>
          <a:noFill/>
        </p:spPr>
        <p:txBody>
          <a:bodyPr wrap="square" rtlCol="0">
            <a:spAutoFit/>
          </a:bodyPr>
          <a:lstStyle/>
          <a:p>
            <a:r>
              <a:rPr lang="en-GB" sz="1050" dirty="0" smtClean="0"/>
              <a:t>1</a:t>
            </a:r>
            <a:endParaRPr lang="en-GB" sz="1050" dirty="0"/>
          </a:p>
        </p:txBody>
      </p:sp>
      <p:cxnSp>
        <p:nvCxnSpPr>
          <p:cNvPr id="31" name="Straight Connector 30"/>
          <p:cNvCxnSpPr/>
          <p:nvPr/>
        </p:nvCxnSpPr>
        <p:spPr>
          <a:xfrm>
            <a:off x="9138759" y="2679193"/>
            <a:ext cx="122349" cy="16251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8819398" y="2706225"/>
            <a:ext cx="122349" cy="16251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9502085" y="2706216"/>
            <a:ext cx="122349" cy="16251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8668694" y="2553653"/>
            <a:ext cx="244698" cy="261610"/>
          </a:xfrm>
          <a:prstGeom prst="rect">
            <a:avLst/>
          </a:prstGeom>
          <a:noFill/>
        </p:spPr>
        <p:txBody>
          <a:bodyPr wrap="square" rtlCol="0">
            <a:spAutoFit/>
          </a:bodyPr>
          <a:lstStyle/>
          <a:p>
            <a:r>
              <a:rPr lang="en-GB" sz="1050" dirty="0" smtClean="0"/>
              <a:t>3</a:t>
            </a:r>
            <a:endParaRPr lang="en-GB" sz="1050" dirty="0"/>
          </a:p>
        </p:txBody>
      </p:sp>
      <p:sp>
        <p:nvSpPr>
          <p:cNvPr id="35" name="TextBox 34"/>
          <p:cNvSpPr txBox="1"/>
          <p:nvPr/>
        </p:nvSpPr>
        <p:spPr>
          <a:xfrm>
            <a:off x="10882207" y="2563416"/>
            <a:ext cx="244698" cy="261610"/>
          </a:xfrm>
          <a:prstGeom prst="rect">
            <a:avLst/>
          </a:prstGeom>
          <a:noFill/>
        </p:spPr>
        <p:txBody>
          <a:bodyPr wrap="square" rtlCol="0">
            <a:spAutoFit/>
          </a:bodyPr>
          <a:lstStyle/>
          <a:p>
            <a:r>
              <a:rPr lang="en-GB" sz="1050" dirty="0" smtClean="0"/>
              <a:t>9</a:t>
            </a:r>
            <a:endParaRPr lang="en-GB" sz="1050" dirty="0"/>
          </a:p>
        </p:txBody>
      </p:sp>
      <p:sp>
        <p:nvSpPr>
          <p:cNvPr id="36" name="TextBox 35"/>
          <p:cNvSpPr txBox="1"/>
          <p:nvPr/>
        </p:nvSpPr>
        <p:spPr>
          <a:xfrm>
            <a:off x="9000319" y="2540385"/>
            <a:ext cx="244698" cy="261610"/>
          </a:xfrm>
          <a:prstGeom prst="rect">
            <a:avLst/>
          </a:prstGeom>
          <a:noFill/>
        </p:spPr>
        <p:txBody>
          <a:bodyPr wrap="square" rtlCol="0">
            <a:spAutoFit/>
          </a:bodyPr>
          <a:lstStyle/>
          <a:p>
            <a:r>
              <a:rPr lang="en-GB" sz="1050" dirty="0"/>
              <a:t>2</a:t>
            </a:r>
          </a:p>
        </p:txBody>
      </p:sp>
      <p:cxnSp>
        <p:nvCxnSpPr>
          <p:cNvPr id="37" name="Straight Connector 36"/>
          <p:cNvCxnSpPr/>
          <p:nvPr/>
        </p:nvCxnSpPr>
        <p:spPr>
          <a:xfrm>
            <a:off x="10858316" y="2740883"/>
            <a:ext cx="298890" cy="7438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10709257" y="2563416"/>
            <a:ext cx="244698" cy="261610"/>
          </a:xfrm>
          <a:prstGeom prst="rect">
            <a:avLst/>
          </a:prstGeom>
          <a:noFill/>
        </p:spPr>
        <p:txBody>
          <a:bodyPr wrap="square" rtlCol="0">
            <a:spAutoFit/>
          </a:bodyPr>
          <a:lstStyle/>
          <a:p>
            <a:r>
              <a:rPr lang="en-GB" sz="1050" dirty="0"/>
              <a:t>2</a:t>
            </a:r>
          </a:p>
        </p:txBody>
      </p:sp>
      <p:sp>
        <p:nvSpPr>
          <p:cNvPr id="39" name="TextBox 38"/>
          <p:cNvSpPr txBox="1"/>
          <p:nvPr/>
        </p:nvSpPr>
        <p:spPr>
          <a:xfrm>
            <a:off x="10637509" y="2486967"/>
            <a:ext cx="244698" cy="253916"/>
          </a:xfrm>
          <a:prstGeom prst="rect">
            <a:avLst/>
          </a:prstGeom>
          <a:noFill/>
        </p:spPr>
        <p:txBody>
          <a:bodyPr wrap="square" rtlCol="0">
            <a:spAutoFit/>
          </a:bodyPr>
          <a:lstStyle/>
          <a:p>
            <a:r>
              <a:rPr lang="en-GB" sz="1050" dirty="0" smtClean="0"/>
              <a:t>1</a:t>
            </a:r>
            <a:endParaRPr lang="en-GB" sz="1050" dirty="0"/>
          </a:p>
        </p:txBody>
      </p:sp>
      <p:cxnSp>
        <p:nvCxnSpPr>
          <p:cNvPr id="40" name="Straight Connector 39"/>
          <p:cNvCxnSpPr/>
          <p:nvPr/>
        </p:nvCxnSpPr>
        <p:spPr>
          <a:xfrm>
            <a:off x="10595466" y="2701697"/>
            <a:ext cx="122349" cy="16251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10450818" y="2553653"/>
            <a:ext cx="244698" cy="261610"/>
          </a:xfrm>
          <a:prstGeom prst="rect">
            <a:avLst/>
          </a:prstGeom>
          <a:noFill/>
        </p:spPr>
        <p:txBody>
          <a:bodyPr wrap="square" rtlCol="0">
            <a:spAutoFit/>
          </a:bodyPr>
          <a:lstStyle/>
          <a:p>
            <a:r>
              <a:rPr lang="en-GB" sz="1050" dirty="0"/>
              <a:t>2</a:t>
            </a:r>
          </a:p>
        </p:txBody>
      </p:sp>
      <p:cxnSp>
        <p:nvCxnSpPr>
          <p:cNvPr id="42" name="Straight Connector 41"/>
          <p:cNvCxnSpPr/>
          <p:nvPr/>
        </p:nvCxnSpPr>
        <p:spPr>
          <a:xfrm>
            <a:off x="10438835" y="2701697"/>
            <a:ext cx="122349" cy="16251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TextBox 42"/>
          <p:cNvSpPr txBox="1"/>
          <p:nvPr/>
        </p:nvSpPr>
        <p:spPr>
          <a:xfrm>
            <a:off x="10389046" y="2516463"/>
            <a:ext cx="244698" cy="261610"/>
          </a:xfrm>
          <a:prstGeom prst="rect">
            <a:avLst/>
          </a:prstGeom>
          <a:noFill/>
        </p:spPr>
        <p:txBody>
          <a:bodyPr wrap="square" rtlCol="0">
            <a:spAutoFit/>
          </a:bodyPr>
          <a:lstStyle/>
          <a:p>
            <a:r>
              <a:rPr lang="en-GB" sz="1050" dirty="0" smtClean="0"/>
              <a:t>1</a:t>
            </a:r>
            <a:endParaRPr lang="en-GB" sz="1050" dirty="0"/>
          </a:p>
        </p:txBody>
      </p:sp>
      <p:sp>
        <p:nvSpPr>
          <p:cNvPr id="44" name="TextBox 43"/>
          <p:cNvSpPr txBox="1"/>
          <p:nvPr/>
        </p:nvSpPr>
        <p:spPr>
          <a:xfrm>
            <a:off x="10281835" y="2559028"/>
            <a:ext cx="244698" cy="261610"/>
          </a:xfrm>
          <a:prstGeom prst="rect">
            <a:avLst/>
          </a:prstGeom>
          <a:noFill/>
        </p:spPr>
        <p:txBody>
          <a:bodyPr wrap="square" rtlCol="0">
            <a:spAutoFit/>
          </a:bodyPr>
          <a:lstStyle/>
          <a:p>
            <a:r>
              <a:rPr lang="en-GB" sz="1050" dirty="0" smtClean="0"/>
              <a:t>1</a:t>
            </a:r>
            <a:endParaRPr lang="en-GB" sz="1050" dirty="0"/>
          </a:p>
        </p:txBody>
      </p:sp>
      <p:sp>
        <p:nvSpPr>
          <p:cNvPr id="45" name="TextBox 44"/>
          <p:cNvSpPr txBox="1"/>
          <p:nvPr/>
        </p:nvSpPr>
        <p:spPr>
          <a:xfrm>
            <a:off x="9281996" y="5102913"/>
            <a:ext cx="244698" cy="261610"/>
          </a:xfrm>
          <a:prstGeom prst="rect">
            <a:avLst/>
          </a:prstGeom>
          <a:noFill/>
        </p:spPr>
        <p:txBody>
          <a:bodyPr wrap="square" rtlCol="0">
            <a:spAutoFit/>
          </a:bodyPr>
          <a:lstStyle/>
          <a:p>
            <a:r>
              <a:rPr lang="en-GB" sz="1050" dirty="0" smtClean="0"/>
              <a:t>9</a:t>
            </a:r>
            <a:endParaRPr lang="en-GB" sz="1050" dirty="0"/>
          </a:p>
        </p:txBody>
      </p:sp>
      <p:sp>
        <p:nvSpPr>
          <p:cNvPr id="46" name="TextBox 45"/>
          <p:cNvSpPr txBox="1"/>
          <p:nvPr/>
        </p:nvSpPr>
        <p:spPr>
          <a:xfrm>
            <a:off x="9112414" y="5103732"/>
            <a:ext cx="244698" cy="261610"/>
          </a:xfrm>
          <a:prstGeom prst="rect">
            <a:avLst/>
          </a:prstGeom>
          <a:noFill/>
        </p:spPr>
        <p:txBody>
          <a:bodyPr wrap="square" rtlCol="0">
            <a:spAutoFit/>
          </a:bodyPr>
          <a:lstStyle/>
          <a:p>
            <a:r>
              <a:rPr lang="en-GB" sz="1050" dirty="0" smtClean="0"/>
              <a:t>7</a:t>
            </a:r>
            <a:endParaRPr lang="en-GB" sz="1050" dirty="0"/>
          </a:p>
        </p:txBody>
      </p:sp>
      <p:sp>
        <p:nvSpPr>
          <p:cNvPr id="47" name="TextBox 46"/>
          <p:cNvSpPr txBox="1"/>
          <p:nvPr/>
        </p:nvSpPr>
        <p:spPr>
          <a:xfrm>
            <a:off x="9621161" y="5173897"/>
            <a:ext cx="244698" cy="261610"/>
          </a:xfrm>
          <a:prstGeom prst="rect">
            <a:avLst/>
          </a:prstGeom>
          <a:noFill/>
        </p:spPr>
        <p:txBody>
          <a:bodyPr wrap="square" rtlCol="0">
            <a:spAutoFit/>
          </a:bodyPr>
          <a:lstStyle/>
          <a:p>
            <a:r>
              <a:rPr lang="en-GB" sz="1050" dirty="0" smtClean="0"/>
              <a:t>1</a:t>
            </a:r>
            <a:endParaRPr lang="en-GB" sz="1050" dirty="0"/>
          </a:p>
        </p:txBody>
      </p:sp>
      <p:sp>
        <p:nvSpPr>
          <p:cNvPr id="48" name="TextBox 47"/>
          <p:cNvSpPr txBox="1"/>
          <p:nvPr/>
        </p:nvSpPr>
        <p:spPr>
          <a:xfrm>
            <a:off x="9461141" y="5107671"/>
            <a:ext cx="244698" cy="261610"/>
          </a:xfrm>
          <a:prstGeom prst="rect">
            <a:avLst/>
          </a:prstGeom>
          <a:noFill/>
        </p:spPr>
        <p:txBody>
          <a:bodyPr wrap="square" rtlCol="0">
            <a:spAutoFit/>
          </a:bodyPr>
          <a:lstStyle/>
          <a:p>
            <a:r>
              <a:rPr lang="en-GB" sz="1050" dirty="0" smtClean="0"/>
              <a:t>9</a:t>
            </a:r>
            <a:endParaRPr lang="en-GB" sz="1050" dirty="0"/>
          </a:p>
        </p:txBody>
      </p:sp>
      <p:graphicFrame>
        <p:nvGraphicFramePr>
          <p:cNvPr id="50" name="Table 49"/>
          <p:cNvGraphicFramePr>
            <a:graphicFrameLocks noGrp="1"/>
          </p:cNvGraphicFramePr>
          <p:nvPr>
            <p:extLst>
              <p:ext uri="{D42A27DB-BD31-4B8C-83A1-F6EECF244321}">
                <p14:modId xmlns:p14="http://schemas.microsoft.com/office/powerpoint/2010/main" val="386176150"/>
              </p:ext>
            </p:extLst>
          </p:nvPr>
        </p:nvGraphicFramePr>
        <p:xfrm>
          <a:off x="5323432" y="5167419"/>
          <a:ext cx="1891956" cy="640679"/>
        </p:xfrm>
        <a:graphic>
          <a:graphicData uri="http://schemas.openxmlformats.org/drawingml/2006/table">
            <a:tbl>
              <a:tblPr firstRow="1" bandRow="1">
                <a:tableStyleId>{5940675A-B579-460E-94D1-54222C63F5DA}</a:tableStyleId>
              </a:tblPr>
              <a:tblGrid>
                <a:gridCol w="945978">
                  <a:extLst>
                    <a:ext uri="{9D8B030D-6E8A-4147-A177-3AD203B41FA5}">
                      <a16:colId xmlns:a16="http://schemas.microsoft.com/office/drawing/2014/main" val="3339916372"/>
                    </a:ext>
                  </a:extLst>
                </a:gridCol>
                <a:gridCol w="945978">
                  <a:extLst>
                    <a:ext uri="{9D8B030D-6E8A-4147-A177-3AD203B41FA5}">
                      <a16:colId xmlns:a16="http://schemas.microsoft.com/office/drawing/2014/main" val="3746182774"/>
                    </a:ext>
                  </a:extLst>
                </a:gridCol>
              </a:tblGrid>
              <a:tr h="335879">
                <a:tc gridSpan="2">
                  <a:txBody>
                    <a:bodyPr/>
                    <a:lstStyle/>
                    <a:p>
                      <a:pPr algn="ctr"/>
                      <a:r>
                        <a:rPr lang="en-GB" sz="1400" dirty="0" smtClean="0">
                          <a:latin typeface="Comic Sans MS" panose="030F0702030302020204" pitchFamily="66" charset="0"/>
                        </a:rPr>
                        <a:t>7,580,046</a:t>
                      </a:r>
                      <a:endParaRPr lang="en-GB" sz="1400" dirty="0">
                        <a:latin typeface="Comic Sans MS" panose="030F0702030302020204" pitchFamily="66" charset="0"/>
                      </a:endParaRPr>
                    </a:p>
                  </a:txBody>
                  <a:tcPr anchor="ctr"/>
                </a:tc>
                <a:tc hMerge="1">
                  <a:txBody>
                    <a:bodyPr/>
                    <a:lstStyle/>
                    <a:p>
                      <a:endParaRPr lang="en-GB"/>
                    </a:p>
                  </a:txBody>
                  <a:tcPr/>
                </a:tc>
                <a:extLst>
                  <a:ext uri="{0D108BD9-81ED-4DB2-BD59-A6C34878D82A}">
                    <a16:rowId xmlns:a16="http://schemas.microsoft.com/office/drawing/2014/main" val="359893625"/>
                  </a:ext>
                </a:extLst>
              </a:tr>
              <a:tr h="286603">
                <a:tc>
                  <a:txBody>
                    <a:bodyPr/>
                    <a:lstStyle/>
                    <a:p>
                      <a:pPr algn="ct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341,574</a:t>
                      </a:r>
                      <a:endParaRPr lang="en-GB" sz="1400" dirty="0">
                        <a:latin typeface="Comic Sans MS" panose="030F0702030302020204" pitchFamily="66" charset="0"/>
                      </a:endParaRPr>
                    </a:p>
                  </a:txBody>
                  <a:tcPr anchor="ctr"/>
                </a:tc>
                <a:extLst>
                  <a:ext uri="{0D108BD9-81ED-4DB2-BD59-A6C34878D82A}">
                    <a16:rowId xmlns:a16="http://schemas.microsoft.com/office/drawing/2014/main" val="266569733"/>
                  </a:ext>
                </a:extLst>
              </a:tr>
            </a:tbl>
          </a:graphicData>
        </a:graphic>
      </p:graphicFrame>
      <p:cxnSp>
        <p:nvCxnSpPr>
          <p:cNvPr id="49" name="Straight Connector 48"/>
          <p:cNvCxnSpPr/>
          <p:nvPr/>
        </p:nvCxnSpPr>
        <p:spPr>
          <a:xfrm>
            <a:off x="9160713" y="5371295"/>
            <a:ext cx="573560" cy="4692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8551128" y="3491107"/>
            <a:ext cx="3022655" cy="523220"/>
          </a:xfrm>
          <a:prstGeom prst="rect">
            <a:avLst/>
          </a:prstGeom>
          <a:noFill/>
        </p:spPr>
        <p:txBody>
          <a:bodyPr wrap="square" rtlCol="0">
            <a:spAutoFit/>
          </a:bodyPr>
          <a:lstStyle/>
          <a:p>
            <a:pPr lvl="0" fontAlgn="base">
              <a:spcBef>
                <a:spcPct val="20000"/>
              </a:spcBef>
              <a:spcAft>
                <a:spcPct val="0"/>
              </a:spcAft>
            </a:pPr>
            <a:r>
              <a:rPr lang="en-GB" sz="1400" dirty="0" smtClean="0">
                <a:latin typeface="Comic Sans MS" panose="030F0702030302020204" pitchFamily="66" charset="0"/>
              </a:rPr>
              <a:t>Remind children to line up digits of the same value.</a:t>
            </a:r>
          </a:p>
        </p:txBody>
      </p:sp>
    </p:spTree>
    <p:extLst>
      <p:ext uri="{BB962C8B-B14F-4D97-AF65-F5344CB8AC3E}">
        <p14:creationId xmlns:p14="http://schemas.microsoft.com/office/powerpoint/2010/main" val="39789361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14568" y="2592104"/>
            <a:ext cx="9899176" cy="2293794"/>
          </a:xfrm>
          <a:solidFill>
            <a:schemeClr val="accent1">
              <a:lumMod val="60000"/>
              <a:lumOff val="40000"/>
            </a:schemeClr>
          </a:solidFill>
        </p:spPr>
        <p:txBody>
          <a:bodyPr>
            <a:noAutofit/>
          </a:bodyPr>
          <a:lstStyle/>
          <a:p>
            <a:r>
              <a:rPr lang="en-GB" sz="4000" b="1" dirty="0">
                <a:latin typeface="Comic Sans MS" panose="030F0702030302020204" pitchFamily="66" charset="0"/>
              </a:rPr>
              <a:t>Progression in Teaching and </a:t>
            </a:r>
            <a:r>
              <a:rPr lang="en-GB" sz="4000" b="1" dirty="0" smtClean="0">
                <a:latin typeface="Comic Sans MS" panose="030F0702030302020204" pitchFamily="66" charset="0"/>
              </a:rPr>
              <a:t>Learning</a:t>
            </a:r>
          </a:p>
          <a:p>
            <a:r>
              <a:rPr lang="en-GB" sz="4000" b="1" dirty="0" smtClean="0">
                <a:latin typeface="Comic Sans MS" panose="030F0702030302020204" pitchFamily="66" charset="0"/>
              </a:rPr>
              <a:t> </a:t>
            </a:r>
          </a:p>
          <a:p>
            <a:r>
              <a:rPr lang="en-GB" sz="6600" b="1" dirty="0" smtClean="0">
                <a:latin typeface="Comic Sans MS" panose="030F0702030302020204" pitchFamily="66" charset="0"/>
              </a:rPr>
              <a:t>Multiplication</a:t>
            </a:r>
            <a:endParaRPr lang="en-GB" sz="6600" dirty="0"/>
          </a:p>
        </p:txBody>
      </p:sp>
      <p:pic>
        <p:nvPicPr>
          <p:cNvPr id="4" name="Picture 3"/>
          <p:cNvPicPr>
            <a:picLocks noChangeAspect="1"/>
          </p:cNvPicPr>
          <p:nvPr/>
        </p:nvPicPr>
        <p:blipFill>
          <a:blip r:embed="rId2"/>
          <a:stretch>
            <a:fillRect/>
          </a:stretch>
        </p:blipFill>
        <p:spPr>
          <a:xfrm>
            <a:off x="5234968" y="598893"/>
            <a:ext cx="1658376" cy="1672311"/>
          </a:xfrm>
          <a:prstGeom prst="rect">
            <a:avLst/>
          </a:prstGeom>
        </p:spPr>
      </p:pic>
    </p:spTree>
    <p:extLst>
      <p:ext uri="{BB962C8B-B14F-4D97-AF65-F5344CB8AC3E}">
        <p14:creationId xmlns:p14="http://schemas.microsoft.com/office/powerpoint/2010/main" val="19941857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66601091"/>
              </p:ext>
            </p:extLst>
          </p:nvPr>
        </p:nvGraphicFramePr>
        <p:xfrm>
          <a:off x="241837" y="183611"/>
          <a:ext cx="11709755" cy="6575564"/>
        </p:xfrm>
        <a:graphic>
          <a:graphicData uri="http://schemas.openxmlformats.org/drawingml/2006/table">
            <a:tbl>
              <a:tblPr firstRow="1" bandRow="1">
                <a:tableStyleId>{5940675A-B579-460E-94D1-54222C63F5DA}</a:tableStyleId>
              </a:tblPr>
              <a:tblGrid>
                <a:gridCol w="9270653">
                  <a:extLst>
                    <a:ext uri="{9D8B030D-6E8A-4147-A177-3AD203B41FA5}">
                      <a16:colId xmlns:a16="http://schemas.microsoft.com/office/drawing/2014/main" val="20000"/>
                    </a:ext>
                  </a:extLst>
                </a:gridCol>
                <a:gridCol w="2439102">
                  <a:extLst>
                    <a:ext uri="{9D8B030D-6E8A-4147-A177-3AD203B41FA5}">
                      <a16:colId xmlns:a16="http://schemas.microsoft.com/office/drawing/2014/main" val="20003"/>
                    </a:ext>
                  </a:extLst>
                </a:gridCol>
              </a:tblGrid>
              <a:tr h="439944">
                <a:tc gridSpan="2">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Multiplication: EYFS</a:t>
                      </a:r>
                      <a:endParaRPr lang="en-GB" sz="2400" b="1" dirty="0">
                        <a:latin typeface="Comic Sans MS" panose="030F0702030302020204" pitchFamily="66" charset="0"/>
                      </a:endParaRPr>
                    </a:p>
                  </a:txBody>
                  <a:tcPr anchor="ctr">
                    <a:solidFill>
                      <a:schemeClr val="accent1">
                        <a:lumMod val="60000"/>
                        <a:lumOff val="40000"/>
                      </a:schemeClr>
                    </a:solidFill>
                  </a:tcP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479564">
                <a:tc>
                  <a:txBody>
                    <a:bodyPr/>
                    <a:lstStyle/>
                    <a:p>
                      <a:pPr algn="ctr"/>
                      <a:r>
                        <a:rPr lang="en-GB" sz="2000" b="1" dirty="0" smtClean="0">
                          <a:latin typeface="Comic Sans MS" panose="030F0702030302020204" pitchFamily="66" charset="0"/>
                        </a:rPr>
                        <a:t>Guidance</a:t>
                      </a:r>
                      <a:r>
                        <a:rPr lang="en-GB" sz="2000" b="1" baseline="0" dirty="0" smtClean="0">
                          <a:latin typeface="Comic Sans MS" panose="030F0702030302020204" pitchFamily="66" charset="0"/>
                        </a:rPr>
                        <a:t> / Models / Images</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Key Vocabulary</a:t>
                      </a:r>
                    </a:p>
                  </a:txBody>
                  <a:tcPr anchor="ctr"/>
                </a:tc>
                <a:extLst>
                  <a:ext uri="{0D108BD9-81ED-4DB2-BD59-A6C34878D82A}">
                    <a16:rowId xmlns:a16="http://schemas.microsoft.com/office/drawing/2014/main" val="10001"/>
                  </a:ext>
                </a:extLst>
              </a:tr>
              <a:tr h="2435933">
                <a:tc>
                  <a:txBody>
                    <a:bodyPr/>
                    <a:lstStyle/>
                    <a:p>
                      <a:pPr marL="0" indent="0">
                        <a:buFont typeface="Arial" panose="020B0604020202020204" pitchFamily="34" charset="0"/>
                        <a:buNone/>
                      </a:pPr>
                      <a:r>
                        <a:rPr lang="en-GB" sz="1300" b="0" baseline="0" dirty="0" smtClean="0">
                          <a:latin typeface="Comic Sans MS" panose="030F0702030302020204" pitchFamily="66" charset="0"/>
                        </a:rPr>
                        <a:t>The link between addition and multiplication can be introduced through doubling.</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If available, Numicon is used to visualise the repeated adding of the same number.</a:t>
                      </a:r>
                    </a:p>
                    <a:p>
                      <a:pPr marL="0" indent="0">
                        <a:buFont typeface="Arial" panose="020B0604020202020204" pitchFamily="34" charset="0"/>
                        <a:buNone/>
                      </a:pPr>
                      <a:r>
                        <a:rPr lang="en-GB" sz="1300" b="0" baseline="0" dirty="0" smtClean="0">
                          <a:latin typeface="Comic Sans MS" panose="030F0702030302020204" pitchFamily="66" charset="0"/>
                        </a:rPr>
                        <a:t>These can then be drawn around or printed as a way of recording.</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begin with mostly pictorial representations.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How many groups of 2 are there?</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Real life contexts and use of practical equipment to count in repeated groups of the same size.</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How many wheels are there altogether?                      How much money do I have?</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Count in twos, fives, tens both aloud and with objects.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are given multiplication problems in a real life context.  Children are encouraged to visualise the problem.</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How many fingers are there on two hands?</a:t>
                      </a:r>
                    </a:p>
                    <a:p>
                      <a:pPr marL="0" indent="0">
                        <a:buFont typeface="Arial" panose="020B0604020202020204" pitchFamily="34" charset="0"/>
                        <a:buNone/>
                      </a:pPr>
                      <a:r>
                        <a:rPr lang="en-GB" sz="1300" b="0" baseline="0" dirty="0" smtClean="0">
                          <a:latin typeface="Comic Sans MS" panose="030F0702030302020204" pitchFamily="66" charset="0"/>
                        </a:rPr>
                        <a:t>How many sides are there on three triangles?</a:t>
                      </a:r>
                    </a:p>
                    <a:p>
                      <a:pPr marL="0" indent="0">
                        <a:buFont typeface="Arial" panose="020B0604020202020204" pitchFamily="34" charset="0"/>
                        <a:buNone/>
                      </a:pPr>
                      <a:r>
                        <a:rPr lang="en-GB" sz="1300" b="0" baseline="0" dirty="0" smtClean="0">
                          <a:latin typeface="Comic Sans MS" panose="030F0702030302020204" pitchFamily="66" charset="0"/>
                        </a:rPr>
                        <a:t>How many legs are there on four ducks?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are encouraged to read number sentences aloud in different ways: “five times two makes ten”, “ten is equal to five multiplied by two”.</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should be able to identify numbers as odd and even.</a:t>
                      </a:r>
                    </a:p>
                  </a:txBody>
                  <a:tcPr/>
                </a:tc>
                <a:tc>
                  <a:txBody>
                    <a:bodyPr/>
                    <a:lstStyle/>
                    <a:p>
                      <a:r>
                        <a:rPr lang="en-GB" sz="1300" b="0" dirty="0" smtClean="0">
                          <a:latin typeface="Comic Sans MS" panose="030F0702030302020204" pitchFamily="66" charset="0"/>
                        </a:rPr>
                        <a:t>Lots of</a:t>
                      </a:r>
                    </a:p>
                    <a:p>
                      <a:r>
                        <a:rPr lang="en-GB" sz="1300" b="0" dirty="0" smtClean="0">
                          <a:latin typeface="Comic Sans MS" panose="030F0702030302020204" pitchFamily="66" charset="0"/>
                        </a:rPr>
                        <a:t>Groups of</a:t>
                      </a:r>
                    </a:p>
                    <a:p>
                      <a:r>
                        <a:rPr lang="en-GB" sz="1300" b="0" dirty="0" smtClean="0">
                          <a:latin typeface="Comic Sans MS" panose="030F0702030302020204" pitchFamily="66" charset="0"/>
                        </a:rPr>
                        <a:t>Times</a:t>
                      </a:r>
                    </a:p>
                    <a:p>
                      <a:r>
                        <a:rPr lang="en-GB" sz="1300" b="0" dirty="0" smtClean="0">
                          <a:latin typeface="Comic Sans MS" panose="030F0702030302020204" pitchFamily="66" charset="0"/>
                        </a:rPr>
                        <a:t>Multiply</a:t>
                      </a:r>
                    </a:p>
                    <a:p>
                      <a:r>
                        <a:rPr lang="en-GB" sz="1300" b="0" dirty="0" smtClean="0">
                          <a:latin typeface="Comic Sans MS" panose="030F0702030302020204" pitchFamily="66" charset="0"/>
                        </a:rPr>
                        <a:t>Multiplied by</a:t>
                      </a:r>
                    </a:p>
                    <a:p>
                      <a:r>
                        <a:rPr lang="en-GB" sz="1300" b="0" dirty="0" smtClean="0">
                          <a:latin typeface="Comic Sans MS" panose="030F0702030302020204" pitchFamily="66" charset="0"/>
                        </a:rPr>
                        <a:t>Multiple of</a:t>
                      </a:r>
                    </a:p>
                    <a:p>
                      <a:r>
                        <a:rPr lang="en-GB" sz="1300" b="0" dirty="0" smtClean="0">
                          <a:latin typeface="Comic Sans MS" panose="030F0702030302020204" pitchFamily="66" charset="0"/>
                        </a:rPr>
                        <a:t>Once, twice, three times, ten times</a:t>
                      </a:r>
                    </a:p>
                    <a:p>
                      <a:r>
                        <a:rPr lang="en-GB" sz="1300" b="0" dirty="0" smtClean="0">
                          <a:latin typeface="Comic Sans MS" panose="030F0702030302020204" pitchFamily="66" charset="0"/>
                        </a:rPr>
                        <a:t>… times as big/long/wide</a:t>
                      </a:r>
                    </a:p>
                    <a:p>
                      <a:r>
                        <a:rPr lang="en-GB" sz="1300" b="0" dirty="0" smtClean="0">
                          <a:latin typeface="Comic Sans MS" panose="030F0702030302020204" pitchFamily="66" charset="0"/>
                        </a:rPr>
                        <a:t>Repeated</a:t>
                      </a:r>
                      <a:r>
                        <a:rPr lang="en-GB" sz="1300" b="0" baseline="0" dirty="0" smtClean="0">
                          <a:latin typeface="Comic Sans MS" panose="030F0702030302020204" pitchFamily="66" charset="0"/>
                        </a:rPr>
                        <a:t> addition</a:t>
                      </a:r>
                    </a:p>
                    <a:p>
                      <a:r>
                        <a:rPr lang="en-GB" sz="1300" b="0" baseline="0" dirty="0" smtClean="0">
                          <a:latin typeface="Comic Sans MS" panose="030F0702030302020204" pitchFamily="66" charset="0"/>
                        </a:rPr>
                        <a:t>Double </a:t>
                      </a:r>
                    </a:p>
                    <a:p>
                      <a:r>
                        <a:rPr lang="en-GB" sz="1300" b="0" baseline="0" dirty="0" smtClean="0">
                          <a:latin typeface="Comic Sans MS" panose="030F0702030302020204" pitchFamily="66" charset="0"/>
                        </a:rPr>
                        <a:t>Odd</a:t>
                      </a:r>
                    </a:p>
                    <a:p>
                      <a:r>
                        <a:rPr lang="en-GB" sz="1300" b="0" baseline="0" smtClean="0">
                          <a:latin typeface="Comic Sans MS" panose="030F0702030302020204" pitchFamily="66" charset="0"/>
                        </a:rPr>
                        <a:t>Even</a:t>
                      </a:r>
                      <a:endParaRPr lang="en-GB" sz="1300" b="0" dirty="0" smtClean="0">
                        <a:latin typeface="Comic Sans MS" panose="030F0702030302020204" pitchFamily="66" charset="0"/>
                      </a:endParaRPr>
                    </a:p>
                  </a:txBody>
                  <a:tcPr/>
                </a:tc>
                <a:extLst>
                  <a:ext uri="{0D108BD9-81ED-4DB2-BD59-A6C34878D82A}">
                    <a16:rowId xmlns:a16="http://schemas.microsoft.com/office/drawing/2014/main" val="1000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5" name="Picture 4"/>
          <p:cNvPicPr>
            <a:picLocks noChangeAspect="1"/>
          </p:cNvPicPr>
          <p:nvPr/>
        </p:nvPicPr>
        <p:blipFill>
          <a:blip r:embed="rId3"/>
          <a:stretch>
            <a:fillRect/>
          </a:stretch>
        </p:blipFill>
        <p:spPr>
          <a:xfrm>
            <a:off x="6818265" y="1331295"/>
            <a:ext cx="2600822" cy="579391"/>
          </a:xfrm>
          <a:prstGeom prst="rect">
            <a:avLst/>
          </a:prstGeom>
        </p:spPr>
      </p:pic>
      <p:pic>
        <p:nvPicPr>
          <p:cNvPr id="6" name="Picture 5"/>
          <p:cNvPicPr>
            <a:picLocks noChangeAspect="1"/>
          </p:cNvPicPr>
          <p:nvPr/>
        </p:nvPicPr>
        <p:blipFill>
          <a:blip r:embed="rId4"/>
          <a:stretch>
            <a:fillRect/>
          </a:stretch>
        </p:blipFill>
        <p:spPr>
          <a:xfrm>
            <a:off x="4510940" y="2167292"/>
            <a:ext cx="2479741" cy="616851"/>
          </a:xfrm>
          <a:prstGeom prst="rect">
            <a:avLst/>
          </a:prstGeom>
        </p:spPr>
      </p:pic>
      <p:pic>
        <p:nvPicPr>
          <p:cNvPr id="7" name="Picture 6"/>
          <p:cNvPicPr>
            <a:picLocks noChangeAspect="1"/>
          </p:cNvPicPr>
          <p:nvPr/>
        </p:nvPicPr>
        <p:blipFill>
          <a:blip r:embed="rId5"/>
          <a:stretch>
            <a:fillRect/>
          </a:stretch>
        </p:blipFill>
        <p:spPr>
          <a:xfrm>
            <a:off x="419029" y="3274087"/>
            <a:ext cx="2872910" cy="574582"/>
          </a:xfrm>
          <a:prstGeom prst="rect">
            <a:avLst/>
          </a:prstGeom>
        </p:spPr>
      </p:pic>
      <p:pic>
        <p:nvPicPr>
          <p:cNvPr id="8" name="Picture 7"/>
          <p:cNvPicPr>
            <a:picLocks noChangeAspect="1"/>
          </p:cNvPicPr>
          <p:nvPr/>
        </p:nvPicPr>
        <p:blipFill>
          <a:blip r:embed="rId6"/>
          <a:stretch>
            <a:fillRect/>
          </a:stretch>
        </p:blipFill>
        <p:spPr>
          <a:xfrm>
            <a:off x="4163632" y="3274087"/>
            <a:ext cx="2867991" cy="597920"/>
          </a:xfrm>
          <a:prstGeom prst="rect">
            <a:avLst/>
          </a:prstGeom>
        </p:spPr>
      </p:pic>
      <p:pic>
        <p:nvPicPr>
          <p:cNvPr id="9" name="Picture 8"/>
          <p:cNvPicPr>
            <a:picLocks noChangeAspect="1"/>
          </p:cNvPicPr>
          <p:nvPr/>
        </p:nvPicPr>
        <p:blipFill>
          <a:blip r:embed="rId7"/>
          <a:stretch>
            <a:fillRect/>
          </a:stretch>
        </p:blipFill>
        <p:spPr>
          <a:xfrm>
            <a:off x="4677130" y="4147544"/>
            <a:ext cx="973043" cy="586170"/>
          </a:xfrm>
          <a:prstGeom prst="rect">
            <a:avLst/>
          </a:prstGeom>
        </p:spPr>
      </p:pic>
    </p:spTree>
    <p:extLst>
      <p:ext uri="{BB962C8B-B14F-4D97-AF65-F5344CB8AC3E}">
        <p14:creationId xmlns:p14="http://schemas.microsoft.com/office/powerpoint/2010/main" val="26366314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70806228"/>
              </p:ext>
            </p:extLst>
          </p:nvPr>
        </p:nvGraphicFramePr>
        <p:xfrm>
          <a:off x="241837" y="183611"/>
          <a:ext cx="11709755" cy="660891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Multiplication: YEAR 1</a:t>
                      </a:r>
                      <a:endParaRPr lang="en-GB" sz="2400" b="1" dirty="0">
                        <a:latin typeface="Comic Sans MS" panose="030F0702030302020204" pitchFamily="66" charset="0"/>
                      </a:endParaRPr>
                    </a:p>
                  </a:txBody>
                  <a:tcPr anchor="ctr">
                    <a:solidFill>
                      <a:schemeClr val="accent1">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1 Objectives</a:t>
                      </a:r>
                      <a:endParaRPr lang="en-GB" sz="1400" b="1" dirty="0">
                        <a:latin typeface="Comic Sans MS" panose="030F0702030302020204" pitchFamily="66" charset="0"/>
                      </a:endParaRPr>
                    </a:p>
                  </a:txBody>
                  <a:tcPr anchor="ctr"/>
                </a:tc>
                <a:tc gridSpan="3">
                  <a:txBody>
                    <a:bodyPr/>
                    <a:lstStyle/>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Solve one-step problems involving multiplication, by calculating the answer using concrete objects, pictorial representations and arrays with the support of the teacher. </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79564">
                <a:tc>
                  <a:txBody>
                    <a:bodyPr/>
                    <a:lstStyle/>
                    <a:p>
                      <a:pPr algn="l"/>
                      <a:r>
                        <a:rPr lang="en-GB" sz="1400" b="0" dirty="0" smtClean="0">
                          <a:latin typeface="Comic Sans MS" panose="030F0702030302020204" pitchFamily="66" charset="0"/>
                        </a:rPr>
                        <a:t>Doubling</a:t>
                      </a: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Draw pictures to show how to double numbers.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Partition a number and then double</a:t>
                      </a:r>
                      <a:r>
                        <a:rPr lang="en-GB" sz="1400" b="0" baseline="0" dirty="0" smtClean="0">
                          <a:latin typeface="Comic Sans MS" panose="030F0702030302020204" pitchFamily="66" charset="0"/>
                        </a:rPr>
                        <a:t> each part before recombining it back together.</a:t>
                      </a:r>
                      <a:endParaRPr lang="en-GB" sz="1400" b="0" dirty="0" smtClean="0">
                        <a:latin typeface="Comic Sans MS" panose="030F0702030302020204" pitchFamily="66" charset="0"/>
                      </a:endParaRPr>
                    </a:p>
                  </a:txBody>
                  <a:tcPr/>
                </a:tc>
                <a:extLst>
                  <a:ext uri="{0D108BD9-81ED-4DB2-BD59-A6C34878D82A}">
                    <a16:rowId xmlns:a16="http://schemas.microsoft.com/office/drawing/2014/main" val="3633418149"/>
                  </a:ext>
                </a:extLst>
              </a:tr>
              <a:tr h="479564">
                <a:tc>
                  <a:txBody>
                    <a:bodyPr/>
                    <a:lstStyle/>
                    <a:p>
                      <a:pPr algn="l"/>
                      <a:r>
                        <a:rPr lang="en-GB" sz="1400" b="0" dirty="0" smtClean="0">
                          <a:latin typeface="Comic Sans MS" panose="030F0702030302020204" pitchFamily="66" charset="0"/>
                        </a:rPr>
                        <a:t>Counting in multiples</a:t>
                      </a: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Make</a:t>
                      </a:r>
                      <a:r>
                        <a:rPr lang="en-GB" sz="1400" b="0" baseline="0" dirty="0" smtClean="0">
                          <a:latin typeface="Comic Sans MS" panose="030F0702030302020204" pitchFamily="66" charset="0"/>
                        </a:rPr>
                        <a:t> representations to show counting in multiples.</a:t>
                      </a: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Count in multiples of a number aloud.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Write sequences</a:t>
                      </a:r>
                      <a:r>
                        <a:rPr lang="en-GB" sz="1400" b="0" baseline="0" dirty="0" smtClean="0">
                          <a:latin typeface="Comic Sans MS" panose="030F0702030302020204" pitchFamily="66" charset="0"/>
                        </a:rPr>
                        <a:t> with multiples of numbers.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baseline="0" dirty="0" smtClean="0">
                          <a:latin typeface="Comic Sans MS" panose="030F0702030302020204" pitchFamily="66" charset="0"/>
                        </a:rPr>
                        <a:t>2, 4, 6, 8, 10</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baseline="0" dirty="0" smtClean="0">
                          <a:latin typeface="Comic Sans MS" panose="030F0702030302020204" pitchFamily="66" charset="0"/>
                        </a:rPr>
                        <a:t>5, 10, 15, 20, 25, 30</a:t>
                      </a:r>
                      <a:endParaRPr lang="en-GB" sz="1800" b="0" dirty="0" smtClean="0">
                        <a:latin typeface="Comic Sans MS" panose="030F0702030302020204" pitchFamily="66" charset="0"/>
                      </a:endParaRPr>
                    </a:p>
                  </a:txBody>
                  <a:tcPr/>
                </a:tc>
                <a:extLst>
                  <a:ext uri="{0D108BD9-81ED-4DB2-BD59-A6C34878D82A}">
                    <a16:rowId xmlns:a16="http://schemas.microsoft.com/office/drawing/2014/main" val="4027510384"/>
                  </a:ext>
                </a:extLst>
              </a:tr>
              <a:tr h="479564">
                <a:tc>
                  <a:txBody>
                    <a:bodyPr/>
                    <a:lstStyle/>
                    <a:p>
                      <a:pPr algn="l"/>
                      <a:r>
                        <a:rPr lang="en-GB" sz="1400" b="0" dirty="0" smtClean="0">
                          <a:latin typeface="Comic Sans MS" panose="030F0702030302020204" pitchFamily="66" charset="0"/>
                        </a:rPr>
                        <a:t>Making equal groups and counting the total</a:t>
                      </a:r>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Use manipulatives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to create equal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groups.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Draw representations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to</a:t>
                      </a:r>
                      <a:r>
                        <a:rPr lang="en-GB" sz="1400" b="0" baseline="0" dirty="0" smtClean="0">
                          <a:latin typeface="Comic Sans MS" panose="030F0702030302020204" pitchFamily="66" charset="0"/>
                        </a:rPr>
                        <a:t> show making equal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groups.</a:t>
                      </a: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2 X 4 = 8</a:t>
                      </a:r>
                    </a:p>
                  </a:txBody>
                  <a:tcPr/>
                </a:tc>
                <a:extLst>
                  <a:ext uri="{0D108BD9-81ED-4DB2-BD59-A6C34878D82A}">
                    <a16:rowId xmlns:a16="http://schemas.microsoft.com/office/drawing/2014/main" val="4170124009"/>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3" name="Picture 2"/>
          <p:cNvPicPr>
            <a:picLocks noChangeAspect="1"/>
          </p:cNvPicPr>
          <p:nvPr/>
        </p:nvPicPr>
        <p:blipFill>
          <a:blip r:embed="rId3"/>
          <a:stretch>
            <a:fillRect/>
          </a:stretch>
        </p:blipFill>
        <p:spPr>
          <a:xfrm>
            <a:off x="2934270" y="1900563"/>
            <a:ext cx="2131968" cy="1366200"/>
          </a:xfrm>
          <a:prstGeom prst="rect">
            <a:avLst/>
          </a:prstGeom>
        </p:spPr>
      </p:pic>
      <p:sp>
        <p:nvSpPr>
          <p:cNvPr id="5" name="TextBox 4"/>
          <p:cNvSpPr txBox="1"/>
          <p:nvPr/>
        </p:nvSpPr>
        <p:spPr>
          <a:xfrm>
            <a:off x="1719618" y="1805028"/>
            <a:ext cx="1392072" cy="2031325"/>
          </a:xfrm>
          <a:prstGeom prst="rect">
            <a:avLst/>
          </a:prstGeom>
          <a:noFill/>
        </p:spPr>
        <p:txBody>
          <a:bodyPr wrap="square" rtlCol="0">
            <a:spAutoFit/>
          </a:bodyPr>
          <a:lstStyle/>
          <a:p>
            <a:pPr lvl="0"/>
            <a:r>
              <a:rPr lang="en-US" sz="1400" dirty="0">
                <a:latin typeface="Comic Sans MS" panose="030F0702030302020204" pitchFamily="66" charset="0"/>
              </a:rPr>
              <a:t>Use practical activities using manipulatives including cubes and Numicon to demonstrate doubling</a:t>
            </a:r>
            <a:r>
              <a:rPr lang="en-US" sz="1400" dirty="0" smtClean="0">
                <a:latin typeface="Comic Sans MS" panose="030F0702030302020204" pitchFamily="66" charset="0"/>
              </a:rPr>
              <a:t>.</a:t>
            </a:r>
            <a:endParaRPr lang="en-GB" dirty="0"/>
          </a:p>
        </p:txBody>
      </p:sp>
      <p:pic>
        <p:nvPicPr>
          <p:cNvPr id="13" name="Picture 12"/>
          <p:cNvPicPr>
            <a:picLocks noChangeAspect="1"/>
          </p:cNvPicPr>
          <p:nvPr/>
        </p:nvPicPr>
        <p:blipFill>
          <a:blip r:embed="rId4"/>
          <a:stretch>
            <a:fillRect/>
          </a:stretch>
        </p:blipFill>
        <p:spPr>
          <a:xfrm>
            <a:off x="5653158" y="2440077"/>
            <a:ext cx="2305050" cy="1038225"/>
          </a:xfrm>
          <a:prstGeom prst="rect">
            <a:avLst/>
          </a:prstGeom>
        </p:spPr>
      </p:pic>
      <p:pic>
        <p:nvPicPr>
          <p:cNvPr id="14" name="Picture 13"/>
          <p:cNvPicPr>
            <a:picLocks noChangeAspect="1"/>
          </p:cNvPicPr>
          <p:nvPr/>
        </p:nvPicPr>
        <p:blipFill>
          <a:blip r:embed="rId5"/>
          <a:stretch>
            <a:fillRect/>
          </a:stretch>
        </p:blipFill>
        <p:spPr>
          <a:xfrm>
            <a:off x="9595854" y="2342167"/>
            <a:ext cx="1807643" cy="1397319"/>
          </a:xfrm>
          <a:prstGeom prst="rect">
            <a:avLst/>
          </a:prstGeom>
        </p:spPr>
      </p:pic>
      <p:pic>
        <p:nvPicPr>
          <p:cNvPr id="15" name="Picture 14"/>
          <p:cNvPicPr>
            <a:picLocks noChangeAspect="1"/>
          </p:cNvPicPr>
          <p:nvPr/>
        </p:nvPicPr>
        <p:blipFill>
          <a:blip r:embed="rId6"/>
          <a:stretch>
            <a:fillRect/>
          </a:stretch>
        </p:blipFill>
        <p:spPr>
          <a:xfrm>
            <a:off x="3056463" y="3931888"/>
            <a:ext cx="2009775" cy="1190625"/>
          </a:xfrm>
          <a:prstGeom prst="rect">
            <a:avLst/>
          </a:prstGeom>
        </p:spPr>
      </p:pic>
      <p:sp>
        <p:nvSpPr>
          <p:cNvPr id="22" name="TextBox 21"/>
          <p:cNvSpPr txBox="1"/>
          <p:nvPr/>
        </p:nvSpPr>
        <p:spPr>
          <a:xfrm>
            <a:off x="1719617" y="3835764"/>
            <a:ext cx="1651379" cy="1600438"/>
          </a:xfrm>
          <a:prstGeom prst="rect">
            <a:avLst/>
          </a:prstGeom>
          <a:noFill/>
        </p:spPr>
        <p:txBody>
          <a:bodyPr wrap="square" rtlCol="0">
            <a:spAutoFit/>
          </a:bodyPr>
          <a:lstStyle/>
          <a:p>
            <a:pPr lvl="0">
              <a:defRPr/>
            </a:pPr>
            <a:r>
              <a:rPr lang="en-GB" sz="1400" dirty="0">
                <a:latin typeface="Comic Sans MS" panose="030F0702030302020204" pitchFamily="66" charset="0"/>
              </a:rPr>
              <a:t>Count the </a:t>
            </a:r>
            <a:endParaRPr lang="en-GB" sz="1400" dirty="0" smtClean="0">
              <a:latin typeface="Comic Sans MS" panose="030F0702030302020204" pitchFamily="66" charset="0"/>
            </a:endParaRPr>
          </a:p>
          <a:p>
            <a:pPr lvl="0">
              <a:defRPr/>
            </a:pPr>
            <a:r>
              <a:rPr lang="en-GB" sz="1400" dirty="0" smtClean="0">
                <a:latin typeface="Comic Sans MS" panose="030F0702030302020204" pitchFamily="66" charset="0"/>
              </a:rPr>
              <a:t>groups </a:t>
            </a:r>
            <a:r>
              <a:rPr lang="en-GB" sz="1400" dirty="0">
                <a:latin typeface="Comic Sans MS" panose="030F0702030302020204" pitchFamily="66" charset="0"/>
              </a:rPr>
              <a:t>(skip counting).  Children may use their fingers as they are skip </a:t>
            </a:r>
            <a:r>
              <a:rPr lang="en-GB" sz="1400" dirty="0" smtClean="0">
                <a:latin typeface="Comic Sans MS" panose="030F0702030302020204" pitchFamily="66" charset="0"/>
              </a:rPr>
              <a:t>counting.</a:t>
            </a:r>
            <a:endParaRPr lang="en-GB" sz="1400" dirty="0">
              <a:latin typeface="Comic Sans MS" panose="030F0702030302020204" pitchFamily="66" charset="0"/>
            </a:endParaRPr>
          </a:p>
        </p:txBody>
      </p:sp>
      <p:pic>
        <p:nvPicPr>
          <p:cNvPr id="16" name="Picture 15"/>
          <p:cNvPicPr>
            <a:picLocks noChangeAspect="1"/>
          </p:cNvPicPr>
          <p:nvPr/>
        </p:nvPicPr>
        <p:blipFill>
          <a:blip r:embed="rId7"/>
          <a:stretch>
            <a:fillRect/>
          </a:stretch>
        </p:blipFill>
        <p:spPr>
          <a:xfrm>
            <a:off x="5172789" y="4340708"/>
            <a:ext cx="1391784" cy="444797"/>
          </a:xfrm>
          <a:prstGeom prst="rect">
            <a:avLst/>
          </a:prstGeom>
        </p:spPr>
      </p:pic>
      <p:pic>
        <p:nvPicPr>
          <p:cNvPr id="17" name="Picture 16"/>
          <p:cNvPicPr>
            <a:picLocks noChangeAspect="1"/>
          </p:cNvPicPr>
          <p:nvPr/>
        </p:nvPicPr>
        <p:blipFill>
          <a:blip r:embed="rId8"/>
          <a:stretch>
            <a:fillRect/>
          </a:stretch>
        </p:blipFill>
        <p:spPr>
          <a:xfrm>
            <a:off x="5159141" y="4805082"/>
            <a:ext cx="3316118" cy="552686"/>
          </a:xfrm>
          <a:prstGeom prst="rect">
            <a:avLst/>
          </a:prstGeom>
        </p:spPr>
      </p:pic>
      <p:pic>
        <p:nvPicPr>
          <p:cNvPr id="18" name="Picture 17"/>
          <p:cNvPicPr>
            <a:picLocks noChangeAspect="1"/>
          </p:cNvPicPr>
          <p:nvPr/>
        </p:nvPicPr>
        <p:blipFill rotWithShape="1">
          <a:blip r:embed="rId9"/>
          <a:srcRect r="49786"/>
          <a:stretch/>
        </p:blipFill>
        <p:spPr>
          <a:xfrm>
            <a:off x="3490763" y="5436202"/>
            <a:ext cx="1466890" cy="1268602"/>
          </a:xfrm>
          <a:prstGeom prst="rect">
            <a:avLst/>
          </a:prstGeom>
        </p:spPr>
      </p:pic>
      <p:pic>
        <p:nvPicPr>
          <p:cNvPr id="27" name="Picture 26"/>
          <p:cNvPicPr>
            <a:picLocks noChangeAspect="1"/>
          </p:cNvPicPr>
          <p:nvPr/>
        </p:nvPicPr>
        <p:blipFill rotWithShape="1">
          <a:blip r:embed="rId9"/>
          <a:srcRect l="50348"/>
          <a:stretch/>
        </p:blipFill>
        <p:spPr>
          <a:xfrm>
            <a:off x="7055893" y="5488396"/>
            <a:ext cx="1433014" cy="1253326"/>
          </a:xfrm>
          <a:prstGeom prst="rect">
            <a:avLst/>
          </a:prstGeom>
        </p:spPr>
      </p:pic>
    </p:spTree>
    <p:extLst>
      <p:ext uri="{BB962C8B-B14F-4D97-AF65-F5344CB8AC3E}">
        <p14:creationId xmlns:p14="http://schemas.microsoft.com/office/powerpoint/2010/main" val="16373545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584678069"/>
              </p:ext>
            </p:extLst>
          </p:nvPr>
        </p:nvGraphicFramePr>
        <p:xfrm>
          <a:off x="241837" y="183611"/>
          <a:ext cx="11709755" cy="609075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Multiplication: YEAR 1</a:t>
                      </a:r>
                      <a:endParaRPr lang="en-GB" sz="2400" b="1" dirty="0">
                        <a:latin typeface="Comic Sans MS" panose="030F0702030302020204" pitchFamily="66" charset="0"/>
                      </a:endParaRPr>
                    </a:p>
                  </a:txBody>
                  <a:tcPr anchor="ctr">
                    <a:solidFill>
                      <a:schemeClr val="accent1">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1 Objectives</a:t>
                      </a:r>
                      <a:endParaRPr lang="en-GB" sz="1400" b="1" dirty="0">
                        <a:latin typeface="Comic Sans MS" panose="030F0702030302020204" pitchFamily="66" charset="0"/>
                      </a:endParaRPr>
                    </a:p>
                  </a:txBody>
                  <a:tcPr anchor="ctr"/>
                </a:tc>
                <a:tc gridSpan="3">
                  <a:txBody>
                    <a:bodyPr/>
                    <a:lstStyle/>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Solve one-step problems involving multiplication, by calculating the answer using concrete objects, pictorial representations and arrays with the support of the teacher. </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79564">
                <a:tc>
                  <a:txBody>
                    <a:bodyPr/>
                    <a:lstStyle/>
                    <a:p>
                      <a:pPr algn="l"/>
                      <a:r>
                        <a:rPr lang="en-GB" sz="1400" b="0" dirty="0" smtClean="0">
                          <a:latin typeface="Comic Sans MS" panose="030F0702030302020204" pitchFamily="66" charset="0"/>
                        </a:rPr>
                        <a:t>Repeated addition</a:t>
                      </a:r>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Use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different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objects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to add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equal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groups.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Use</a:t>
                      </a:r>
                      <a:r>
                        <a:rPr lang="en-GB" sz="1400" b="0" baseline="0" dirty="0" smtClean="0">
                          <a:latin typeface="Comic Sans MS" panose="030F0702030302020204" pitchFamily="66" charset="0"/>
                        </a:rPr>
                        <a:t> pictures including number lines to show repeated addition.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baseline="0" dirty="0" smtClean="0">
                          <a:latin typeface="Comic Sans MS" panose="030F0702030302020204" pitchFamily="66" charset="0"/>
                        </a:rPr>
                        <a:t>2 X 5</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baseline="0" dirty="0" smtClean="0">
                          <a:latin typeface="Comic Sans MS" panose="030F0702030302020204" pitchFamily="66" charset="0"/>
                        </a:rPr>
                        <a:t>2+2+2+2+2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i="1"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1" baseline="0" dirty="0" smtClean="0">
                          <a:latin typeface="Comic Sans MS" panose="030F0702030302020204" pitchFamily="66" charset="0"/>
                        </a:rPr>
                        <a:t>There are 3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1" baseline="0" dirty="0" smtClean="0">
                          <a:latin typeface="Comic Sans MS" panose="030F0702030302020204" pitchFamily="66" charset="0"/>
                        </a:rPr>
                        <a:t>sweets in 1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1" baseline="0" dirty="0" smtClean="0">
                          <a:latin typeface="Comic Sans MS" panose="030F0702030302020204" pitchFamily="66" charset="0"/>
                        </a:rPr>
                        <a:t>bag.  How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1" baseline="0" dirty="0" smtClean="0">
                          <a:latin typeface="Comic Sans MS" panose="030F0702030302020204" pitchFamily="66" charset="0"/>
                        </a:rPr>
                        <a:t>many sweets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1" baseline="0" dirty="0" smtClean="0">
                          <a:latin typeface="Comic Sans MS" panose="030F0702030302020204" pitchFamily="66" charset="0"/>
                        </a:rPr>
                        <a:t>are in 5 bags altogether?</a:t>
                      </a:r>
                      <a:endParaRPr lang="en-GB" sz="1400" b="0" i="1"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Write</a:t>
                      </a:r>
                      <a:r>
                        <a:rPr lang="en-GB" sz="1400" b="0" baseline="0" dirty="0" smtClean="0">
                          <a:latin typeface="Comic Sans MS" panose="030F0702030302020204" pitchFamily="66" charset="0"/>
                        </a:rPr>
                        <a:t> addition number sentences to describe objects and pictures.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extLst>
                  <a:ext uri="{0D108BD9-81ED-4DB2-BD59-A6C34878D82A}">
                    <a16:rowId xmlns:a16="http://schemas.microsoft.com/office/drawing/2014/main" val="3633418149"/>
                  </a:ext>
                </a:extLst>
              </a:tr>
              <a:tr h="479564">
                <a:tc>
                  <a:txBody>
                    <a:bodyPr/>
                    <a:lstStyle/>
                    <a:p>
                      <a:pPr algn="l"/>
                      <a:r>
                        <a:rPr lang="en-GB" sz="1400" b="0" dirty="0" smtClean="0">
                          <a:latin typeface="Comic Sans MS" panose="030F0702030302020204" pitchFamily="66" charset="0"/>
                        </a:rPr>
                        <a:t>Understanding arrays</a:t>
                      </a:r>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Use objects laid out in arrays to find the answers to 2 lots of 5, 3 lots of 2 etc.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Draw representations of arrays</a:t>
                      </a:r>
                      <a:r>
                        <a:rPr lang="en-GB" sz="1400" b="0" baseline="0" dirty="0" smtClean="0">
                          <a:latin typeface="Comic Sans MS" panose="030F0702030302020204" pitchFamily="66" charset="0"/>
                        </a:rPr>
                        <a:t> to show understanding.</a:t>
                      </a: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2 X 6 = 12      6 X 2 = 12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3 X 4 = 12      4 X 3</a:t>
                      </a:r>
                      <a:r>
                        <a:rPr lang="en-GB" sz="1800" b="0" baseline="0" dirty="0" smtClean="0">
                          <a:latin typeface="Comic Sans MS" panose="030F0702030302020204" pitchFamily="66" charset="0"/>
                        </a:rPr>
                        <a:t> = 12</a:t>
                      </a:r>
                      <a:endParaRPr lang="en-GB" sz="1800" b="0" dirty="0" smtClean="0">
                        <a:latin typeface="Comic Sans MS" panose="030F0702030302020204" pitchFamily="66" charset="0"/>
                      </a:endParaRPr>
                    </a:p>
                  </a:txBody>
                  <a:tcPr/>
                </a:tc>
                <a:extLst>
                  <a:ext uri="{0D108BD9-81ED-4DB2-BD59-A6C34878D82A}">
                    <a16:rowId xmlns:a16="http://schemas.microsoft.com/office/drawing/2014/main" val="4027510384"/>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2" name="Picture 1"/>
          <p:cNvPicPr>
            <a:picLocks noChangeAspect="1"/>
          </p:cNvPicPr>
          <p:nvPr/>
        </p:nvPicPr>
        <p:blipFill>
          <a:blip r:embed="rId3"/>
          <a:stretch>
            <a:fillRect/>
          </a:stretch>
        </p:blipFill>
        <p:spPr>
          <a:xfrm>
            <a:off x="2685552" y="1863630"/>
            <a:ext cx="2371725" cy="1847850"/>
          </a:xfrm>
          <a:prstGeom prst="rect">
            <a:avLst/>
          </a:prstGeom>
        </p:spPr>
      </p:pic>
      <p:pic>
        <p:nvPicPr>
          <p:cNvPr id="3" name="Picture 2"/>
          <p:cNvPicPr>
            <a:picLocks noChangeAspect="1"/>
          </p:cNvPicPr>
          <p:nvPr/>
        </p:nvPicPr>
        <p:blipFill rotWithShape="1">
          <a:blip r:embed="rId4"/>
          <a:srcRect r="11877" b="29501"/>
          <a:stretch/>
        </p:blipFill>
        <p:spPr>
          <a:xfrm>
            <a:off x="6288039" y="2975892"/>
            <a:ext cx="2140393" cy="1047537"/>
          </a:xfrm>
          <a:prstGeom prst="rect">
            <a:avLst/>
          </a:prstGeom>
        </p:spPr>
      </p:pic>
      <p:pic>
        <p:nvPicPr>
          <p:cNvPr id="5" name="Picture 4"/>
          <p:cNvPicPr>
            <a:picLocks noChangeAspect="1"/>
          </p:cNvPicPr>
          <p:nvPr/>
        </p:nvPicPr>
        <p:blipFill rotWithShape="1">
          <a:blip r:embed="rId5"/>
          <a:srcRect b="20202"/>
          <a:stretch/>
        </p:blipFill>
        <p:spPr>
          <a:xfrm>
            <a:off x="8666685" y="2375548"/>
            <a:ext cx="3136304" cy="837915"/>
          </a:xfrm>
          <a:prstGeom prst="rect">
            <a:avLst/>
          </a:prstGeom>
        </p:spPr>
      </p:pic>
      <p:pic>
        <p:nvPicPr>
          <p:cNvPr id="7" name="Picture 6"/>
          <p:cNvPicPr>
            <a:picLocks noChangeAspect="1"/>
          </p:cNvPicPr>
          <p:nvPr/>
        </p:nvPicPr>
        <p:blipFill rotWithShape="1">
          <a:blip r:embed="rId4"/>
          <a:srcRect t="67907"/>
          <a:stretch/>
        </p:blipFill>
        <p:spPr>
          <a:xfrm>
            <a:off x="6089207" y="2382753"/>
            <a:ext cx="2428875" cy="476871"/>
          </a:xfrm>
          <a:prstGeom prst="rect">
            <a:avLst/>
          </a:prstGeom>
        </p:spPr>
      </p:pic>
      <p:pic>
        <p:nvPicPr>
          <p:cNvPr id="6" name="Picture 5"/>
          <p:cNvPicPr>
            <a:picLocks noChangeAspect="1"/>
          </p:cNvPicPr>
          <p:nvPr/>
        </p:nvPicPr>
        <p:blipFill>
          <a:blip r:embed="rId6"/>
          <a:stretch>
            <a:fillRect/>
          </a:stretch>
        </p:blipFill>
        <p:spPr>
          <a:xfrm>
            <a:off x="2182505" y="4733285"/>
            <a:ext cx="2874772" cy="1353538"/>
          </a:xfrm>
          <a:prstGeom prst="rect">
            <a:avLst/>
          </a:prstGeom>
        </p:spPr>
      </p:pic>
      <p:pic>
        <p:nvPicPr>
          <p:cNvPr id="8" name="Picture 7"/>
          <p:cNvPicPr>
            <a:picLocks noChangeAspect="1"/>
          </p:cNvPicPr>
          <p:nvPr/>
        </p:nvPicPr>
        <p:blipFill rotWithShape="1">
          <a:blip r:embed="rId7"/>
          <a:srcRect t="1" r="49499" b="5750"/>
          <a:stretch/>
        </p:blipFill>
        <p:spPr>
          <a:xfrm>
            <a:off x="5402177" y="4787798"/>
            <a:ext cx="1155694" cy="1299025"/>
          </a:xfrm>
          <a:prstGeom prst="rect">
            <a:avLst/>
          </a:prstGeom>
        </p:spPr>
      </p:pic>
      <p:pic>
        <p:nvPicPr>
          <p:cNvPr id="10" name="Picture 9"/>
          <p:cNvPicPr>
            <a:picLocks noChangeAspect="1"/>
          </p:cNvPicPr>
          <p:nvPr/>
        </p:nvPicPr>
        <p:blipFill rotWithShape="1">
          <a:blip r:embed="rId7"/>
          <a:srcRect l="55769"/>
          <a:stretch/>
        </p:blipFill>
        <p:spPr>
          <a:xfrm>
            <a:off x="6997945" y="4663808"/>
            <a:ext cx="1136121" cy="1547003"/>
          </a:xfrm>
          <a:prstGeom prst="rect">
            <a:avLst/>
          </a:prstGeom>
        </p:spPr>
      </p:pic>
      <p:sp>
        <p:nvSpPr>
          <p:cNvPr id="9" name="TextBox 8"/>
          <p:cNvSpPr txBox="1"/>
          <p:nvPr/>
        </p:nvSpPr>
        <p:spPr>
          <a:xfrm>
            <a:off x="9006884" y="3228988"/>
            <a:ext cx="2455905" cy="369332"/>
          </a:xfrm>
          <a:prstGeom prst="rect">
            <a:avLst/>
          </a:prstGeom>
          <a:noFill/>
        </p:spPr>
        <p:txBody>
          <a:bodyPr wrap="square" rtlCol="0">
            <a:spAutoFit/>
          </a:bodyPr>
          <a:lstStyle/>
          <a:p>
            <a:r>
              <a:rPr lang="en-GB" dirty="0" smtClean="0">
                <a:latin typeface="Comic Sans MS" panose="030F0702030302020204" pitchFamily="66" charset="0"/>
              </a:rPr>
              <a:t>2 + 2 + 2 + 2 + 2 = 10</a:t>
            </a:r>
            <a:endParaRPr lang="en-GB" dirty="0">
              <a:latin typeface="Comic Sans MS" panose="030F0702030302020204" pitchFamily="66" charset="0"/>
            </a:endParaRPr>
          </a:p>
        </p:txBody>
      </p:sp>
    </p:spTree>
    <p:extLst>
      <p:ext uri="{BB962C8B-B14F-4D97-AF65-F5344CB8AC3E}">
        <p14:creationId xmlns:p14="http://schemas.microsoft.com/office/powerpoint/2010/main" val="41115370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195255919"/>
              </p:ext>
            </p:extLst>
          </p:nvPr>
        </p:nvGraphicFramePr>
        <p:xfrm>
          <a:off x="241837" y="183611"/>
          <a:ext cx="11709755" cy="644251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Multiplication: YEAR 2</a:t>
                      </a:r>
                      <a:endParaRPr lang="en-GB" sz="2400" b="1" dirty="0">
                        <a:latin typeface="Comic Sans MS" panose="030F0702030302020204" pitchFamily="66" charset="0"/>
                      </a:endParaRPr>
                    </a:p>
                  </a:txBody>
                  <a:tcPr anchor="ctr">
                    <a:solidFill>
                      <a:schemeClr val="accent1">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2 Objectives</a:t>
                      </a:r>
                      <a:endParaRPr lang="en-GB" sz="1400" b="1" dirty="0">
                        <a:latin typeface="Comic Sans MS" panose="030F0702030302020204" pitchFamily="66" charset="0"/>
                      </a:endParaRPr>
                    </a:p>
                  </a:txBody>
                  <a:tcPr anchor="ctr"/>
                </a:tc>
                <a:tc gridSpan="3">
                  <a:txBody>
                    <a:bodyPr/>
                    <a:lstStyle/>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Recall and use multiplication facts for the 2, 5 and 10 multiplication tables, including recognising odd and even numbers.</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Calculate mathematical statements for multiplication within the multiplication tables and write them using the multiplication (×) and equals (=) signs.</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Show that multiplication of 2 numbers can be done in any order (commutative).</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Solve problems involving multiplication, using materials, arrays, repeated addition, mental methods, and multiplication/division facts, including problems in contexts. </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bg1">
                              <a:lumMod val="50000"/>
                            </a:schemeClr>
                          </a:solidFill>
                          <a:effectLst/>
                          <a:latin typeface="Comic Sans MS" panose="030F0702030302020204" pitchFamily="66" charset="0"/>
                        </a:rPr>
                        <a:t>Recognise repeated addition contexts, representing them with multiplication equations and calculating the product within the 2, 5 and 10 multiplication tables.</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bg1">
                              <a:lumMod val="50000"/>
                            </a:schemeClr>
                          </a:solidFill>
                          <a:effectLst/>
                          <a:latin typeface="Comic Sans MS" panose="030F0702030302020204" pitchFamily="66" charset="0"/>
                        </a:rPr>
                        <a:t>Relate grouping problems where the number of groups is unknown to multiplication equations with a missing factor, and to division equations (</a:t>
                      </a:r>
                      <a:r>
                        <a:rPr kumimoji="0" lang="en-GB" sz="1000" b="0" i="0" u="none" strike="noStrike" cap="none" normalizeH="0" baseline="0" dirty="0" err="1" smtClean="0">
                          <a:ln>
                            <a:noFill/>
                          </a:ln>
                          <a:solidFill>
                            <a:schemeClr val="bg1">
                              <a:lumMod val="50000"/>
                            </a:schemeClr>
                          </a:solidFill>
                          <a:effectLst/>
                          <a:latin typeface="Comic Sans MS" panose="030F0702030302020204" pitchFamily="66" charset="0"/>
                        </a:rPr>
                        <a:t>quotitive</a:t>
                      </a:r>
                      <a:r>
                        <a:rPr kumimoji="0" lang="en-GB" sz="1000" b="0" i="0" u="none" strike="noStrike" cap="none" normalizeH="0" baseline="0" dirty="0" smtClean="0">
                          <a:ln>
                            <a:noFill/>
                          </a:ln>
                          <a:solidFill>
                            <a:schemeClr val="bg1">
                              <a:lumMod val="50000"/>
                            </a:schemeClr>
                          </a:solidFill>
                          <a:effectLst/>
                          <a:latin typeface="Comic Sans MS" panose="030F0702030302020204" pitchFamily="66" charset="0"/>
                        </a:rPr>
                        <a:t> division).</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1893870">
                <a:tc>
                  <a:txBody>
                    <a:bodyPr/>
                    <a:lstStyle/>
                    <a:p>
                      <a:pPr algn="l"/>
                      <a:r>
                        <a:rPr lang="en-GB" sz="1400" b="0" dirty="0" smtClean="0">
                          <a:latin typeface="Comic Sans MS" panose="030F0702030302020204" pitchFamily="66" charset="0"/>
                        </a:rPr>
                        <a:t>Doubling</a:t>
                      </a: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i="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dirty="0" smtClean="0">
                          <a:latin typeface="Comic Sans MS" panose="030F0702030302020204" pitchFamily="66" charset="0"/>
                        </a:rPr>
                        <a:t>Partition</a:t>
                      </a:r>
                      <a:r>
                        <a:rPr lang="en-GB" sz="1400" b="0" i="0" baseline="0" dirty="0" smtClean="0">
                          <a:latin typeface="Comic Sans MS" panose="030F0702030302020204" pitchFamily="66" charset="0"/>
                        </a:rPr>
                        <a:t> a number and then double each part before recombining it back together.</a:t>
                      </a:r>
                      <a:endParaRPr lang="en-GB" sz="1400" b="0" i="0" dirty="0" smtClean="0">
                        <a:latin typeface="Comic Sans MS" panose="030F0702030302020204" pitchFamily="66" charset="0"/>
                      </a:endParaRPr>
                    </a:p>
                  </a:txBody>
                  <a:tcPr/>
                </a:tc>
                <a:extLst>
                  <a:ext uri="{0D108BD9-81ED-4DB2-BD59-A6C34878D82A}">
                    <a16:rowId xmlns:a16="http://schemas.microsoft.com/office/drawing/2014/main" val="3633418149"/>
                  </a:ext>
                </a:extLst>
              </a:tr>
              <a:tr h="479564">
                <a:tc>
                  <a:txBody>
                    <a:bodyPr/>
                    <a:lstStyle/>
                    <a:p>
                      <a:pPr algn="l"/>
                      <a:r>
                        <a:rPr lang="en-GB" sz="1400" b="0" dirty="0" smtClean="0">
                          <a:latin typeface="Comic Sans MS" panose="030F0702030302020204" pitchFamily="66" charset="0"/>
                        </a:rPr>
                        <a:t>Counting in multiples of 2, 3, 5, 10 from 0</a:t>
                      </a:r>
                    </a:p>
                    <a:p>
                      <a:pPr algn="l"/>
                      <a:endParaRPr lang="en-GB" sz="1400" b="0" dirty="0" smtClean="0">
                        <a:latin typeface="Comic Sans MS" panose="030F0702030302020204" pitchFamily="66" charset="0"/>
                      </a:endParaRPr>
                    </a:p>
                    <a:p>
                      <a:pPr algn="l"/>
                      <a:r>
                        <a:rPr lang="en-GB" sz="1400" b="0" dirty="0" smtClean="0">
                          <a:latin typeface="Comic Sans MS" panose="030F0702030302020204" pitchFamily="66" charset="0"/>
                        </a:rPr>
                        <a:t>(Repeated</a:t>
                      </a:r>
                      <a:r>
                        <a:rPr lang="en-GB" sz="1400" b="0" baseline="0" dirty="0" smtClean="0">
                          <a:latin typeface="Comic Sans MS" panose="030F0702030302020204" pitchFamily="66" charset="0"/>
                        </a:rPr>
                        <a:t> addition)</a:t>
                      </a: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Count the groups (skip</a:t>
                      </a:r>
                      <a:r>
                        <a:rPr lang="en-GB" sz="1400" b="0" baseline="0" dirty="0" smtClean="0">
                          <a:latin typeface="Comic Sans MS" panose="030F0702030302020204" pitchFamily="66" charset="0"/>
                        </a:rPr>
                        <a:t> counting).  Children may use their fingers as they are skip counting.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Number</a:t>
                      </a:r>
                      <a:r>
                        <a:rPr lang="en-GB" sz="1400" b="0" baseline="0" dirty="0" smtClean="0">
                          <a:latin typeface="Comic Sans MS" panose="030F0702030302020204" pitchFamily="66" charset="0"/>
                        </a:rPr>
                        <a:t> lines and bar models should be used to show representation of counting in multiples.</a:t>
                      </a: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Count</a:t>
                      </a:r>
                      <a:r>
                        <a:rPr lang="en-GB" sz="1400" b="0" baseline="0" dirty="0" smtClean="0">
                          <a:latin typeface="Comic Sans MS" panose="030F0702030302020204" pitchFamily="66" charset="0"/>
                        </a:rPr>
                        <a:t> in multiples of a number aloud.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Write sequences with multiples of numbers.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0, 2, 4, 6, 8, 10</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0, 3, 6, 9, 12, 15</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0, 5, 10, 15, 20, 25, 30</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baseline="0" dirty="0" smtClean="0">
                          <a:latin typeface="Comic Sans MS" panose="030F0702030302020204" pitchFamily="66" charset="0"/>
                        </a:rPr>
                        <a:t>4 X 3 = </a:t>
                      </a:r>
                      <a:r>
                        <a:rPr lang="en-GB" sz="1800" b="0" baseline="0" dirty="0" smtClean="0">
                          <a:latin typeface="Comic Sans MS" panose="030F0702030302020204" pitchFamily="66" charset="0"/>
                        </a:rPr>
                        <a:t>12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0" dirty="0" smtClean="0">
                        <a:latin typeface="Comic Sans MS" panose="030F0702030302020204" pitchFamily="66" charset="0"/>
                      </a:endParaRPr>
                    </a:p>
                  </a:txBody>
                  <a:tcPr/>
                </a:tc>
                <a:extLst>
                  <a:ext uri="{0D108BD9-81ED-4DB2-BD59-A6C34878D82A}">
                    <a16:rowId xmlns:a16="http://schemas.microsoft.com/office/drawing/2014/main" val="4027510384"/>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9" name="Picture 8"/>
          <p:cNvPicPr>
            <a:picLocks noChangeAspect="1"/>
          </p:cNvPicPr>
          <p:nvPr/>
        </p:nvPicPr>
        <p:blipFill>
          <a:blip r:embed="rId3"/>
          <a:stretch>
            <a:fillRect/>
          </a:stretch>
        </p:blipFill>
        <p:spPr>
          <a:xfrm>
            <a:off x="2936970" y="2388910"/>
            <a:ext cx="1925042" cy="1690915"/>
          </a:xfrm>
          <a:prstGeom prst="rect">
            <a:avLst/>
          </a:prstGeom>
        </p:spPr>
      </p:pic>
      <p:sp>
        <p:nvSpPr>
          <p:cNvPr id="12" name="TextBox 11"/>
          <p:cNvSpPr txBox="1"/>
          <p:nvPr/>
        </p:nvSpPr>
        <p:spPr>
          <a:xfrm>
            <a:off x="1705969" y="2328739"/>
            <a:ext cx="1555845" cy="1231106"/>
          </a:xfrm>
          <a:prstGeom prst="rect">
            <a:avLst/>
          </a:prstGeom>
          <a:noFill/>
        </p:spPr>
        <p:txBody>
          <a:bodyPr wrap="square" rtlCol="0">
            <a:spAutoFit/>
          </a:bodyPr>
          <a:lstStyle/>
          <a:p>
            <a:pPr lvl="0">
              <a:defRPr/>
            </a:pPr>
            <a:r>
              <a:rPr lang="en-US" sz="1400" dirty="0">
                <a:latin typeface="Comic Sans MS" panose="030F0702030302020204" pitchFamily="66" charset="0"/>
              </a:rPr>
              <a:t>Model doubling using Dienes and PV counters</a:t>
            </a:r>
            <a:r>
              <a:rPr lang="en-US" sz="1400" dirty="0" smtClean="0">
                <a:latin typeface="Comic Sans MS" panose="030F0702030302020204" pitchFamily="66" charset="0"/>
              </a:rPr>
              <a:t>.</a:t>
            </a:r>
          </a:p>
          <a:p>
            <a:pPr lvl="0">
              <a:defRPr/>
            </a:pPr>
            <a:endParaRPr lang="en-US" sz="1400" dirty="0">
              <a:latin typeface="Comic Sans MS" panose="030F0702030302020204" pitchFamily="66" charset="0"/>
            </a:endParaRPr>
          </a:p>
          <a:p>
            <a:pPr lvl="0">
              <a:defRPr/>
            </a:pPr>
            <a:r>
              <a:rPr lang="en-US" dirty="0" smtClean="0">
                <a:latin typeface="Comic Sans MS" panose="030F0702030302020204" pitchFamily="66" charset="0"/>
              </a:rPr>
              <a:t>2 X 26</a:t>
            </a:r>
            <a:endParaRPr lang="en-US" dirty="0">
              <a:latin typeface="Comic Sans MS" panose="030F0702030302020204" pitchFamily="66" charset="0"/>
            </a:endParaRPr>
          </a:p>
        </p:txBody>
      </p:sp>
      <p:sp>
        <p:nvSpPr>
          <p:cNvPr id="13" name="Rectangle 12"/>
          <p:cNvSpPr/>
          <p:nvPr/>
        </p:nvSpPr>
        <p:spPr>
          <a:xfrm>
            <a:off x="7277288" y="2406733"/>
            <a:ext cx="122364" cy="76539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7506735" y="2406733"/>
            <a:ext cx="122364" cy="76539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8010434" y="2406733"/>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7736182" y="2406733"/>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5118012" y="2341131"/>
            <a:ext cx="1555845" cy="1661993"/>
          </a:xfrm>
          <a:prstGeom prst="rect">
            <a:avLst/>
          </a:prstGeom>
          <a:noFill/>
        </p:spPr>
        <p:txBody>
          <a:bodyPr wrap="square" rtlCol="0">
            <a:spAutoFit/>
          </a:bodyPr>
          <a:lstStyle/>
          <a:p>
            <a:pPr lvl="0">
              <a:defRPr/>
            </a:pPr>
            <a:r>
              <a:rPr lang="en-GB" sz="1400" dirty="0">
                <a:latin typeface="Comic Sans MS" panose="030F0702030302020204" pitchFamily="66" charset="0"/>
              </a:rPr>
              <a:t>Draw pictures and representations to show how to double numbers.</a:t>
            </a:r>
          </a:p>
          <a:p>
            <a:pPr lvl="0">
              <a:defRPr/>
            </a:pPr>
            <a:endParaRPr lang="en-US" sz="1400" dirty="0">
              <a:latin typeface="Comic Sans MS" panose="030F0702030302020204" pitchFamily="66" charset="0"/>
            </a:endParaRPr>
          </a:p>
          <a:p>
            <a:pPr lvl="0">
              <a:defRPr/>
            </a:pPr>
            <a:r>
              <a:rPr lang="en-US" dirty="0" smtClean="0">
                <a:latin typeface="Comic Sans MS" panose="030F0702030302020204" pitchFamily="66" charset="0"/>
              </a:rPr>
              <a:t>2 X 26</a:t>
            </a:r>
            <a:endParaRPr lang="en-US" dirty="0">
              <a:latin typeface="Comic Sans MS" panose="030F0702030302020204" pitchFamily="66" charset="0"/>
            </a:endParaRPr>
          </a:p>
        </p:txBody>
      </p:sp>
      <p:sp>
        <p:nvSpPr>
          <p:cNvPr id="18" name="Rectangle 17"/>
          <p:cNvSpPr/>
          <p:nvPr/>
        </p:nvSpPr>
        <p:spPr>
          <a:xfrm>
            <a:off x="8261517" y="2408884"/>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8010434" y="2612922"/>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7750536" y="2612922"/>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8261517" y="2617224"/>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2" name="Straight Arrow Connector 21"/>
          <p:cNvCxnSpPr/>
          <p:nvPr/>
        </p:nvCxnSpPr>
        <p:spPr>
          <a:xfrm flipH="1">
            <a:off x="6920123" y="2784410"/>
            <a:ext cx="272956" cy="38771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7995065" y="2818608"/>
            <a:ext cx="236900" cy="35352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6" name="Rectangle 25"/>
          <p:cNvSpPr/>
          <p:nvPr/>
        </p:nvSpPr>
        <p:spPr>
          <a:xfrm>
            <a:off x="6587153" y="3229090"/>
            <a:ext cx="122364" cy="76539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6816600" y="3229090"/>
            <a:ext cx="122364" cy="76539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7221342" y="3229090"/>
            <a:ext cx="122364" cy="76539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7450789" y="3229090"/>
            <a:ext cx="122364" cy="76539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8025318" y="3204590"/>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7751066" y="3204590"/>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8276401" y="3206741"/>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8025318" y="3410779"/>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p:cNvSpPr/>
          <p:nvPr/>
        </p:nvSpPr>
        <p:spPr>
          <a:xfrm>
            <a:off x="7765420" y="3410779"/>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p:cNvSpPr/>
          <p:nvPr/>
        </p:nvSpPr>
        <p:spPr>
          <a:xfrm>
            <a:off x="8276401" y="3415081"/>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a:off x="8039492" y="3689139"/>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7765240" y="3689139"/>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a:off x="8290575" y="3691290"/>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p:cNvSpPr/>
          <p:nvPr/>
        </p:nvSpPr>
        <p:spPr>
          <a:xfrm>
            <a:off x="8039492" y="3895328"/>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7779594" y="3895328"/>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p:cNvSpPr/>
          <p:nvPr/>
        </p:nvSpPr>
        <p:spPr>
          <a:xfrm>
            <a:off x="8290575" y="3899630"/>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p:cNvSpPr txBox="1"/>
          <p:nvPr/>
        </p:nvSpPr>
        <p:spPr>
          <a:xfrm>
            <a:off x="9723565" y="2721653"/>
            <a:ext cx="627797" cy="369332"/>
          </a:xfrm>
          <a:prstGeom prst="rect">
            <a:avLst/>
          </a:prstGeom>
          <a:noFill/>
        </p:spPr>
        <p:txBody>
          <a:bodyPr wrap="square" rtlCol="0">
            <a:spAutoFit/>
          </a:bodyPr>
          <a:lstStyle/>
          <a:p>
            <a:r>
              <a:rPr lang="en-GB" dirty="0" smtClean="0">
                <a:latin typeface="Comic Sans MS" panose="030F0702030302020204" pitchFamily="66" charset="0"/>
              </a:rPr>
              <a:t>26</a:t>
            </a:r>
            <a:endParaRPr lang="en-GB" dirty="0">
              <a:latin typeface="Comic Sans MS" panose="030F0702030302020204" pitchFamily="66" charset="0"/>
            </a:endParaRPr>
          </a:p>
        </p:txBody>
      </p:sp>
      <p:sp>
        <p:nvSpPr>
          <p:cNvPr id="45" name="TextBox 44"/>
          <p:cNvSpPr txBox="1"/>
          <p:nvPr/>
        </p:nvSpPr>
        <p:spPr>
          <a:xfrm>
            <a:off x="9384363" y="3199936"/>
            <a:ext cx="627797" cy="523220"/>
          </a:xfrm>
          <a:prstGeom prst="rect">
            <a:avLst/>
          </a:prstGeom>
          <a:noFill/>
        </p:spPr>
        <p:txBody>
          <a:bodyPr wrap="square" rtlCol="0">
            <a:spAutoFit/>
          </a:bodyPr>
          <a:lstStyle/>
          <a:p>
            <a:r>
              <a:rPr lang="en-GB" dirty="0" smtClean="0">
                <a:latin typeface="Comic Sans MS" panose="030F0702030302020204" pitchFamily="66" charset="0"/>
              </a:rPr>
              <a:t>20</a:t>
            </a:r>
          </a:p>
          <a:p>
            <a:r>
              <a:rPr lang="en-GB" sz="1000" dirty="0" smtClean="0">
                <a:latin typeface="Comic Sans MS" panose="030F0702030302020204" pitchFamily="66" charset="0"/>
              </a:rPr>
              <a:t> X2</a:t>
            </a:r>
            <a:endParaRPr lang="en-GB" sz="1000" dirty="0">
              <a:latin typeface="Comic Sans MS" panose="030F0702030302020204" pitchFamily="66" charset="0"/>
            </a:endParaRPr>
          </a:p>
        </p:txBody>
      </p:sp>
      <p:sp>
        <p:nvSpPr>
          <p:cNvPr id="46" name="TextBox 45"/>
          <p:cNvSpPr txBox="1"/>
          <p:nvPr/>
        </p:nvSpPr>
        <p:spPr>
          <a:xfrm>
            <a:off x="10176836" y="3199936"/>
            <a:ext cx="627797" cy="523220"/>
          </a:xfrm>
          <a:prstGeom prst="rect">
            <a:avLst/>
          </a:prstGeom>
          <a:noFill/>
        </p:spPr>
        <p:txBody>
          <a:bodyPr wrap="square" rtlCol="0">
            <a:spAutoFit/>
          </a:bodyPr>
          <a:lstStyle/>
          <a:p>
            <a:r>
              <a:rPr lang="en-GB" dirty="0" smtClean="0">
                <a:latin typeface="Comic Sans MS" panose="030F0702030302020204" pitchFamily="66" charset="0"/>
              </a:rPr>
              <a:t>6</a:t>
            </a:r>
          </a:p>
          <a:p>
            <a:r>
              <a:rPr lang="en-GB" sz="1000" dirty="0" smtClean="0">
                <a:latin typeface="Comic Sans MS" panose="030F0702030302020204" pitchFamily="66" charset="0"/>
              </a:rPr>
              <a:t>X2</a:t>
            </a:r>
            <a:endParaRPr lang="en-GB" sz="1000" dirty="0">
              <a:latin typeface="Comic Sans MS" panose="030F0702030302020204" pitchFamily="66" charset="0"/>
            </a:endParaRPr>
          </a:p>
        </p:txBody>
      </p:sp>
      <p:cxnSp>
        <p:nvCxnSpPr>
          <p:cNvPr id="47" name="Straight Arrow Connector 46"/>
          <p:cNvCxnSpPr/>
          <p:nvPr/>
        </p:nvCxnSpPr>
        <p:spPr>
          <a:xfrm flipH="1">
            <a:off x="9544242" y="2912240"/>
            <a:ext cx="219521" cy="29163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p:nvPr/>
        </p:nvCxnSpPr>
        <p:spPr>
          <a:xfrm>
            <a:off x="10120309" y="2921687"/>
            <a:ext cx="206122" cy="28218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a:off x="9594426" y="3691413"/>
            <a:ext cx="1249" cy="1739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a:off x="10335847" y="3691413"/>
            <a:ext cx="1249" cy="1739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9390400" y="3819134"/>
            <a:ext cx="2037170" cy="369332"/>
          </a:xfrm>
          <a:prstGeom prst="rect">
            <a:avLst/>
          </a:prstGeom>
          <a:noFill/>
        </p:spPr>
        <p:txBody>
          <a:bodyPr wrap="square" rtlCol="0">
            <a:spAutoFit/>
          </a:bodyPr>
          <a:lstStyle/>
          <a:p>
            <a:r>
              <a:rPr lang="en-GB" dirty="0" smtClean="0">
                <a:latin typeface="Comic Sans MS" panose="030F0702030302020204" pitchFamily="66" charset="0"/>
              </a:rPr>
              <a:t>40   +   12 = 52</a:t>
            </a:r>
            <a:endParaRPr lang="en-GB" dirty="0">
              <a:latin typeface="Comic Sans MS" panose="030F0702030302020204" pitchFamily="66" charset="0"/>
            </a:endParaRPr>
          </a:p>
        </p:txBody>
      </p:sp>
      <p:pic>
        <p:nvPicPr>
          <p:cNvPr id="56" name="Picture 55"/>
          <p:cNvPicPr>
            <a:picLocks noChangeAspect="1"/>
          </p:cNvPicPr>
          <p:nvPr/>
        </p:nvPicPr>
        <p:blipFill rotWithShape="1">
          <a:blip r:embed="rId4"/>
          <a:srcRect l="1215" t="15110"/>
          <a:stretch/>
        </p:blipFill>
        <p:spPr>
          <a:xfrm>
            <a:off x="1768819" y="4920146"/>
            <a:ext cx="3330040" cy="341194"/>
          </a:xfrm>
          <a:prstGeom prst="rect">
            <a:avLst/>
          </a:prstGeom>
        </p:spPr>
      </p:pic>
      <p:pic>
        <p:nvPicPr>
          <p:cNvPr id="57" name="Picture 56"/>
          <p:cNvPicPr>
            <a:picLocks noChangeAspect="1"/>
          </p:cNvPicPr>
          <p:nvPr/>
        </p:nvPicPr>
        <p:blipFill>
          <a:blip r:embed="rId5"/>
          <a:stretch>
            <a:fillRect/>
          </a:stretch>
        </p:blipFill>
        <p:spPr>
          <a:xfrm>
            <a:off x="1768819" y="5293402"/>
            <a:ext cx="2760349" cy="419573"/>
          </a:xfrm>
          <a:prstGeom prst="rect">
            <a:avLst/>
          </a:prstGeom>
        </p:spPr>
      </p:pic>
      <p:pic>
        <p:nvPicPr>
          <p:cNvPr id="58" name="Picture 57"/>
          <p:cNvPicPr>
            <a:picLocks noChangeAspect="1"/>
          </p:cNvPicPr>
          <p:nvPr/>
        </p:nvPicPr>
        <p:blipFill>
          <a:blip r:embed="rId6"/>
          <a:stretch>
            <a:fillRect/>
          </a:stretch>
        </p:blipFill>
        <p:spPr>
          <a:xfrm>
            <a:off x="3127475" y="5635848"/>
            <a:ext cx="1971384" cy="931625"/>
          </a:xfrm>
          <a:prstGeom prst="rect">
            <a:avLst/>
          </a:prstGeom>
        </p:spPr>
      </p:pic>
      <p:pic>
        <p:nvPicPr>
          <p:cNvPr id="60" name="Picture 59"/>
          <p:cNvPicPr>
            <a:picLocks noChangeAspect="1"/>
          </p:cNvPicPr>
          <p:nvPr/>
        </p:nvPicPr>
        <p:blipFill>
          <a:blip r:embed="rId7"/>
          <a:stretch>
            <a:fillRect/>
          </a:stretch>
        </p:blipFill>
        <p:spPr>
          <a:xfrm>
            <a:off x="5216154" y="4882444"/>
            <a:ext cx="3200892" cy="1188210"/>
          </a:xfrm>
          <a:prstGeom prst="rect">
            <a:avLst/>
          </a:prstGeom>
        </p:spPr>
      </p:pic>
      <p:graphicFrame>
        <p:nvGraphicFramePr>
          <p:cNvPr id="61" name="Table 60"/>
          <p:cNvGraphicFramePr>
            <a:graphicFrameLocks noGrp="1"/>
          </p:cNvGraphicFramePr>
          <p:nvPr>
            <p:extLst>
              <p:ext uri="{D42A27DB-BD31-4B8C-83A1-F6EECF244321}">
                <p14:modId xmlns:p14="http://schemas.microsoft.com/office/powerpoint/2010/main" val="2629732236"/>
              </p:ext>
            </p:extLst>
          </p:nvPr>
        </p:nvGraphicFramePr>
        <p:xfrm>
          <a:off x="6587151" y="5944454"/>
          <a:ext cx="1859248" cy="610164"/>
        </p:xfrm>
        <a:graphic>
          <a:graphicData uri="http://schemas.openxmlformats.org/drawingml/2006/table">
            <a:tbl>
              <a:tblPr firstRow="1" bandRow="1">
                <a:tableStyleId>{5940675A-B579-460E-94D1-54222C63F5DA}</a:tableStyleId>
              </a:tblPr>
              <a:tblGrid>
                <a:gridCol w="464812">
                  <a:extLst>
                    <a:ext uri="{9D8B030D-6E8A-4147-A177-3AD203B41FA5}">
                      <a16:colId xmlns:a16="http://schemas.microsoft.com/office/drawing/2014/main" val="1690496670"/>
                    </a:ext>
                  </a:extLst>
                </a:gridCol>
                <a:gridCol w="464812">
                  <a:extLst>
                    <a:ext uri="{9D8B030D-6E8A-4147-A177-3AD203B41FA5}">
                      <a16:colId xmlns:a16="http://schemas.microsoft.com/office/drawing/2014/main" val="294211411"/>
                    </a:ext>
                  </a:extLst>
                </a:gridCol>
                <a:gridCol w="464812">
                  <a:extLst>
                    <a:ext uri="{9D8B030D-6E8A-4147-A177-3AD203B41FA5}">
                      <a16:colId xmlns:a16="http://schemas.microsoft.com/office/drawing/2014/main" val="2989315930"/>
                    </a:ext>
                  </a:extLst>
                </a:gridCol>
                <a:gridCol w="464812">
                  <a:extLst>
                    <a:ext uri="{9D8B030D-6E8A-4147-A177-3AD203B41FA5}">
                      <a16:colId xmlns:a16="http://schemas.microsoft.com/office/drawing/2014/main" val="2562022670"/>
                    </a:ext>
                  </a:extLst>
                </a:gridCol>
              </a:tblGrid>
              <a:tr h="305082">
                <a:tc gridSpan="4">
                  <a:txBody>
                    <a:bodyPr/>
                    <a:lstStyle/>
                    <a:p>
                      <a:pPr algn="ctr"/>
                      <a:endParaRPr lang="en-GB" sz="1000" dirty="0">
                        <a:latin typeface="Comic Sans MS" panose="030F0702030302020204" pitchFamily="66" charset="0"/>
                      </a:endParaRPr>
                    </a:p>
                  </a:txBody>
                  <a:tcPr anchor="ctr"/>
                </a:tc>
                <a:tc hMerge="1">
                  <a:txBody>
                    <a:bodyPr/>
                    <a:lstStyle/>
                    <a:p>
                      <a:pPr algn="ctr"/>
                      <a:endParaRPr lang="en-GB" sz="1000" dirty="0">
                        <a:latin typeface="Comic Sans MS" panose="030F0702030302020204" pitchFamily="66" charset="0"/>
                      </a:endParaRPr>
                    </a:p>
                  </a:txBody>
                  <a:tcPr anchor="ctr"/>
                </a:tc>
                <a:tc hMerge="1">
                  <a:txBody>
                    <a:bodyPr/>
                    <a:lstStyle/>
                    <a:p>
                      <a:pPr algn="ctr"/>
                      <a:endParaRPr lang="en-GB" sz="1000" dirty="0">
                        <a:latin typeface="Comic Sans MS" panose="030F0702030302020204" pitchFamily="66" charset="0"/>
                      </a:endParaRPr>
                    </a:p>
                  </a:txBody>
                  <a:tcPr anchor="ctr"/>
                </a:tc>
                <a:tc hMerge="1">
                  <a:txBody>
                    <a:bodyPr/>
                    <a:lstStyle/>
                    <a:p>
                      <a:pPr algn="ctr"/>
                      <a:endParaRPr lang="en-GB" sz="1000" dirty="0">
                        <a:latin typeface="Comic Sans MS" panose="030F0702030302020204" pitchFamily="66" charset="0"/>
                      </a:endParaRPr>
                    </a:p>
                  </a:txBody>
                  <a:tcPr anchor="ctr"/>
                </a:tc>
                <a:extLst>
                  <a:ext uri="{0D108BD9-81ED-4DB2-BD59-A6C34878D82A}">
                    <a16:rowId xmlns:a16="http://schemas.microsoft.com/office/drawing/2014/main" val="3478583087"/>
                  </a:ext>
                </a:extLst>
              </a:tr>
              <a:tr h="305082">
                <a:tc>
                  <a:txBody>
                    <a:bodyPr/>
                    <a:lstStyle/>
                    <a:p>
                      <a:pPr algn="ctr"/>
                      <a:r>
                        <a:rPr lang="en-GB" sz="1000" dirty="0" smtClean="0">
                          <a:latin typeface="Comic Sans MS" panose="030F0702030302020204" pitchFamily="66" charset="0"/>
                        </a:rPr>
                        <a:t>3</a:t>
                      </a:r>
                      <a:endParaRPr lang="en-GB" sz="1000" dirty="0">
                        <a:latin typeface="Comic Sans MS" panose="030F0702030302020204" pitchFamily="66" charset="0"/>
                      </a:endParaRPr>
                    </a:p>
                  </a:txBody>
                  <a:tcPr anchor="ctr"/>
                </a:tc>
                <a:tc>
                  <a:txBody>
                    <a:bodyPr/>
                    <a:lstStyle/>
                    <a:p>
                      <a:pPr algn="ctr"/>
                      <a:r>
                        <a:rPr lang="en-GB" sz="1000" dirty="0" smtClean="0">
                          <a:latin typeface="Comic Sans MS" panose="030F0702030302020204" pitchFamily="66" charset="0"/>
                        </a:rPr>
                        <a:t>3</a:t>
                      </a:r>
                      <a:endParaRPr lang="en-GB" sz="1000" dirty="0">
                        <a:latin typeface="Comic Sans MS" panose="030F0702030302020204" pitchFamily="66" charset="0"/>
                      </a:endParaRPr>
                    </a:p>
                  </a:txBody>
                  <a:tcPr anchor="ctr"/>
                </a:tc>
                <a:tc>
                  <a:txBody>
                    <a:bodyPr/>
                    <a:lstStyle/>
                    <a:p>
                      <a:pPr algn="ctr"/>
                      <a:r>
                        <a:rPr lang="en-GB" sz="1000" dirty="0" smtClean="0">
                          <a:latin typeface="Comic Sans MS" panose="030F0702030302020204" pitchFamily="66" charset="0"/>
                        </a:rPr>
                        <a:t>3</a:t>
                      </a:r>
                      <a:endParaRPr lang="en-GB" sz="1000" dirty="0">
                        <a:latin typeface="Comic Sans MS" panose="030F0702030302020204" pitchFamily="66" charset="0"/>
                      </a:endParaRPr>
                    </a:p>
                  </a:txBody>
                  <a:tcPr anchor="ctr"/>
                </a:tc>
                <a:tc>
                  <a:txBody>
                    <a:bodyPr/>
                    <a:lstStyle/>
                    <a:p>
                      <a:pPr algn="ctr"/>
                      <a:r>
                        <a:rPr lang="en-GB" sz="1000" dirty="0" smtClean="0">
                          <a:latin typeface="Comic Sans MS" panose="030F0702030302020204" pitchFamily="66" charset="0"/>
                        </a:rPr>
                        <a:t>3</a:t>
                      </a:r>
                      <a:endParaRPr lang="en-GB" sz="1000" dirty="0">
                        <a:latin typeface="Comic Sans MS" panose="030F0702030302020204" pitchFamily="66" charset="0"/>
                      </a:endParaRPr>
                    </a:p>
                  </a:txBody>
                  <a:tcPr anchor="ctr"/>
                </a:tc>
                <a:extLst>
                  <a:ext uri="{0D108BD9-81ED-4DB2-BD59-A6C34878D82A}">
                    <a16:rowId xmlns:a16="http://schemas.microsoft.com/office/drawing/2014/main" val="769531556"/>
                  </a:ext>
                </a:extLst>
              </a:tr>
            </a:tbl>
          </a:graphicData>
        </a:graphic>
      </p:graphicFrame>
    </p:spTree>
    <p:extLst>
      <p:ext uri="{BB962C8B-B14F-4D97-AF65-F5344CB8AC3E}">
        <p14:creationId xmlns:p14="http://schemas.microsoft.com/office/powerpoint/2010/main" val="17768227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18651373"/>
              </p:ext>
            </p:extLst>
          </p:nvPr>
        </p:nvGraphicFramePr>
        <p:xfrm>
          <a:off x="241837" y="183611"/>
          <a:ext cx="11709755" cy="639268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Multiplication: YEAR 2</a:t>
                      </a:r>
                      <a:endParaRPr lang="en-GB" sz="2400" b="1" dirty="0">
                        <a:latin typeface="Comic Sans MS" panose="030F0702030302020204" pitchFamily="66" charset="0"/>
                      </a:endParaRPr>
                    </a:p>
                  </a:txBody>
                  <a:tcPr anchor="ctr">
                    <a:solidFill>
                      <a:schemeClr val="accent1">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2 Objectives</a:t>
                      </a:r>
                      <a:endParaRPr lang="en-GB" sz="1400" b="1" dirty="0">
                        <a:latin typeface="Comic Sans MS" panose="030F0702030302020204" pitchFamily="66" charset="0"/>
                      </a:endParaRPr>
                    </a:p>
                  </a:txBody>
                  <a:tcPr anchor="ctr"/>
                </a:tc>
                <a:tc gridSpan="3">
                  <a:txBody>
                    <a:bodyPr/>
                    <a:lstStyle/>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Recall and use multiplication facts for the 2, 5 and 10 multiplication tables, including recognising odd and even numbers.</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Calculate mathematical statements for multiplication within the multiplication tables and write them using the multiplication (×) and equals (=) signs.</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Show that multiplication of 2 numbers can be done in any order (commutative).</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Solve problems involving multiplication, using materials, arrays, repeated addition, mental methods, and multiplication/division facts, including problems in contexts. </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bg1">
                              <a:lumMod val="50000"/>
                            </a:schemeClr>
                          </a:solidFill>
                          <a:effectLst/>
                          <a:latin typeface="Comic Sans MS" panose="030F0702030302020204" pitchFamily="66" charset="0"/>
                        </a:rPr>
                        <a:t>Recognise repeated addition contexts, representing them with multiplication equations and calculating the product within the 2, 5 and 10 multiplication tables.</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bg1">
                              <a:lumMod val="50000"/>
                            </a:schemeClr>
                          </a:solidFill>
                          <a:effectLst/>
                          <a:latin typeface="Comic Sans MS" panose="030F0702030302020204" pitchFamily="66" charset="0"/>
                        </a:rPr>
                        <a:t>Relate grouping problems where the number of groups is unknown to multiplication equations with a missing factor, and to division equations (</a:t>
                      </a:r>
                      <a:r>
                        <a:rPr kumimoji="0" lang="en-GB" sz="1000" b="0" i="0" u="none" strike="noStrike" cap="none" normalizeH="0" baseline="0" dirty="0" err="1" smtClean="0">
                          <a:ln>
                            <a:noFill/>
                          </a:ln>
                          <a:solidFill>
                            <a:schemeClr val="bg1">
                              <a:lumMod val="50000"/>
                            </a:schemeClr>
                          </a:solidFill>
                          <a:effectLst/>
                          <a:latin typeface="Comic Sans MS" panose="030F0702030302020204" pitchFamily="66" charset="0"/>
                        </a:rPr>
                        <a:t>quotitive</a:t>
                      </a:r>
                      <a:r>
                        <a:rPr kumimoji="0" lang="en-GB" sz="1000" b="0" i="0" u="none" strike="noStrike" cap="none" normalizeH="0" baseline="0" dirty="0" smtClean="0">
                          <a:ln>
                            <a:noFill/>
                          </a:ln>
                          <a:solidFill>
                            <a:schemeClr val="bg1">
                              <a:lumMod val="50000"/>
                            </a:schemeClr>
                          </a:solidFill>
                          <a:effectLst/>
                          <a:latin typeface="Comic Sans MS" panose="030F0702030302020204" pitchFamily="66" charset="0"/>
                        </a:rPr>
                        <a:t> division).</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79564">
                <a:tc>
                  <a:txBody>
                    <a:bodyPr/>
                    <a:lstStyle/>
                    <a:p>
                      <a:pPr algn="l"/>
                      <a:r>
                        <a:rPr lang="en-GB" sz="1400" b="0" dirty="0" smtClean="0">
                          <a:latin typeface="Comic Sans MS" panose="030F0702030302020204" pitchFamily="66" charset="0"/>
                        </a:rPr>
                        <a:t>Multiplication</a:t>
                      </a:r>
                      <a:r>
                        <a:rPr lang="en-GB" sz="1400" b="0" baseline="0" dirty="0" smtClean="0">
                          <a:latin typeface="Comic Sans MS" panose="030F0702030302020204" pitchFamily="66" charset="0"/>
                        </a:rPr>
                        <a:t> is commutative</a:t>
                      </a:r>
                    </a:p>
                    <a:p>
                      <a:pPr algn="l"/>
                      <a:endParaRPr lang="en-GB" sz="8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1" u="none" strike="noStrike" cap="none" normalizeH="0" baseline="0" dirty="0" smtClean="0">
                          <a:ln>
                            <a:noFill/>
                          </a:ln>
                          <a:solidFill>
                            <a:schemeClr val="tx1"/>
                          </a:solidFill>
                          <a:effectLst/>
                          <a:latin typeface="Comic Sans MS" panose="030F0702030302020204" pitchFamily="66" charset="0"/>
                        </a:rPr>
                        <a:t>Pupils should understand that an array can represent different equations and that, as multiplication is commutative, the order of the multiplication does not affect the answer.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Create arrays using counters and cubes and Numicon.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dirty="0" smtClean="0">
                          <a:latin typeface="Comic Sans MS" panose="030F0702030302020204" pitchFamily="66" charset="0"/>
                        </a:rPr>
                        <a:t>Use</a:t>
                      </a:r>
                      <a:r>
                        <a:rPr lang="en-GB" sz="1400" b="0" i="0" baseline="0" dirty="0" smtClean="0">
                          <a:latin typeface="Comic Sans MS" panose="030F0702030302020204" pitchFamily="66"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baseline="0" dirty="0" smtClean="0">
                          <a:latin typeface="Comic Sans MS" panose="030F0702030302020204" pitchFamily="66" charset="0"/>
                        </a:rPr>
                        <a:t>representations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baseline="0" dirty="0" smtClean="0">
                          <a:latin typeface="Comic Sans MS" panose="030F0702030302020204" pitchFamily="66" charset="0"/>
                        </a:rPr>
                        <a:t>of arrays to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baseline="0" dirty="0" smtClean="0">
                          <a:latin typeface="Comic Sans MS" panose="030F0702030302020204" pitchFamily="66" charset="0"/>
                        </a:rPr>
                        <a:t>show different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baseline="0" dirty="0" smtClean="0">
                          <a:latin typeface="Comic Sans MS" panose="030F0702030302020204" pitchFamily="66" charset="0"/>
                        </a:rPr>
                        <a:t>calculations and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baseline="0" dirty="0" smtClean="0">
                          <a:latin typeface="Comic Sans MS" panose="030F0702030302020204" pitchFamily="66" charset="0"/>
                        </a:rPr>
                        <a:t>explore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baseline="0" dirty="0" smtClean="0">
                          <a:latin typeface="Comic Sans MS" panose="030F0702030302020204" pitchFamily="66" charset="0"/>
                        </a:rPr>
                        <a:t>commutativity.</a:t>
                      </a:r>
                      <a:endParaRPr lang="en-GB" sz="1400" b="0" i="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Use an array to write multiplication</a:t>
                      </a:r>
                      <a:r>
                        <a:rPr lang="en-GB" sz="1400" b="0" baseline="0" dirty="0" smtClean="0">
                          <a:latin typeface="Comic Sans MS" panose="030F0702030302020204" pitchFamily="66" charset="0"/>
                        </a:rPr>
                        <a:t> sentences and reinforce repeated addition.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baseline="0" dirty="0" smtClean="0">
                          <a:latin typeface="Comic Sans MS" panose="030F0702030302020204" pitchFamily="66" charset="0"/>
                        </a:rPr>
                        <a:t>15 = 5 X 3</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baseline="0" dirty="0" smtClean="0">
                          <a:latin typeface="Comic Sans MS" panose="030F0702030302020204" pitchFamily="66" charset="0"/>
                        </a:rPr>
                        <a:t>15 = 3 X 5</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baseline="0" dirty="0" smtClean="0">
                          <a:latin typeface="Comic Sans MS" panose="030F0702030302020204" pitchFamily="66" charset="0"/>
                        </a:rPr>
                        <a:t>3 + 3 + 3 + 3 + 3 = 15</a:t>
                      </a: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baseline="0" dirty="0" smtClean="0">
                          <a:latin typeface="Comic Sans MS" panose="030F0702030302020204" pitchFamily="66" charset="0"/>
                        </a:rPr>
                        <a:t>5 + 5 + 5 = 15</a:t>
                      </a:r>
                    </a:p>
                  </a:txBody>
                  <a:tcPr/>
                </a:tc>
                <a:extLst>
                  <a:ext uri="{0D108BD9-81ED-4DB2-BD59-A6C34878D82A}">
                    <a16:rowId xmlns:a16="http://schemas.microsoft.com/office/drawing/2014/main" val="3633418149"/>
                  </a:ext>
                </a:extLst>
              </a:tr>
              <a:tr h="479564">
                <a:tc>
                  <a:txBody>
                    <a:bodyPr/>
                    <a:lstStyle/>
                    <a:p>
                      <a:pPr algn="l"/>
                      <a:r>
                        <a:rPr lang="en-GB" sz="1400" b="0" dirty="0" smtClean="0">
                          <a:latin typeface="Comic Sans MS" panose="030F0702030302020204" pitchFamily="66" charset="0"/>
                        </a:rPr>
                        <a:t>Using</a:t>
                      </a:r>
                      <a:r>
                        <a:rPr lang="en-GB" sz="1400" b="0" baseline="0" dirty="0" smtClean="0">
                          <a:latin typeface="Comic Sans MS" panose="030F0702030302020204" pitchFamily="66" charset="0"/>
                        </a:rPr>
                        <a:t> the inverse</a:t>
                      </a:r>
                    </a:p>
                    <a:p>
                      <a:pPr algn="l"/>
                      <a:endParaRPr lang="en-GB" sz="800" b="0" baseline="0" dirty="0" smtClean="0">
                        <a:latin typeface="Comic Sans MS" panose="030F0702030302020204" pitchFamily="66" charset="0"/>
                      </a:endParaRPr>
                    </a:p>
                    <a:p>
                      <a:pPr algn="l"/>
                      <a:r>
                        <a:rPr lang="en-GB" sz="1100" b="0" i="1" baseline="0" dirty="0" smtClean="0">
                          <a:latin typeface="Comic Sans MS" panose="030F0702030302020204" pitchFamily="66" charset="0"/>
                        </a:rPr>
                        <a:t>This should be taught alongside division so children learn how they work alongside each other.</a:t>
                      </a:r>
                      <a:endParaRPr lang="en-GB" sz="1100" b="0" i="1"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Show all 8 related fact family number</a:t>
                      </a:r>
                      <a:r>
                        <a:rPr lang="en-GB" sz="1400" b="0" baseline="0" dirty="0" smtClean="0">
                          <a:latin typeface="Comic Sans MS" panose="030F0702030302020204" pitchFamily="66" charset="0"/>
                        </a:rPr>
                        <a:t> sentences: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2 X 4 = 8        8 = 2 x 4</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4 X 2 = 8        8 = 4 x 2</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8 ÷ 2 = 4         4 = 8 ÷ 2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8 ÷ 4 = 2         2 = 8 ÷ 4 </a:t>
                      </a:r>
                      <a:endParaRPr lang="en-GB" sz="1400" b="0" dirty="0" smtClean="0">
                        <a:latin typeface="Comic Sans MS" panose="030F0702030302020204" pitchFamily="66" charset="0"/>
                      </a:endParaRPr>
                    </a:p>
                  </a:txBody>
                  <a:tcPr/>
                </a:tc>
                <a:extLst>
                  <a:ext uri="{0D108BD9-81ED-4DB2-BD59-A6C34878D82A}">
                    <a16:rowId xmlns:a16="http://schemas.microsoft.com/office/drawing/2014/main" val="4027510384"/>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2" name="Picture 1"/>
          <p:cNvPicPr>
            <a:picLocks noChangeAspect="1"/>
          </p:cNvPicPr>
          <p:nvPr/>
        </p:nvPicPr>
        <p:blipFill>
          <a:blip r:embed="rId3"/>
          <a:stretch>
            <a:fillRect/>
          </a:stretch>
        </p:blipFill>
        <p:spPr>
          <a:xfrm>
            <a:off x="3565549" y="2534720"/>
            <a:ext cx="1496646" cy="585155"/>
          </a:xfrm>
          <a:prstGeom prst="rect">
            <a:avLst/>
          </a:prstGeom>
        </p:spPr>
      </p:pic>
      <p:pic>
        <p:nvPicPr>
          <p:cNvPr id="3" name="Picture 2"/>
          <p:cNvPicPr>
            <a:picLocks noChangeAspect="1"/>
          </p:cNvPicPr>
          <p:nvPr/>
        </p:nvPicPr>
        <p:blipFill>
          <a:blip r:embed="rId4"/>
          <a:stretch>
            <a:fillRect/>
          </a:stretch>
        </p:blipFill>
        <p:spPr>
          <a:xfrm>
            <a:off x="3522842" y="3174467"/>
            <a:ext cx="1539353" cy="814952"/>
          </a:xfrm>
          <a:prstGeom prst="rect">
            <a:avLst/>
          </a:prstGeom>
        </p:spPr>
      </p:pic>
      <p:pic>
        <p:nvPicPr>
          <p:cNvPr id="5" name="Picture 4"/>
          <p:cNvPicPr>
            <a:picLocks noChangeAspect="1"/>
          </p:cNvPicPr>
          <p:nvPr/>
        </p:nvPicPr>
        <p:blipFill>
          <a:blip r:embed="rId5"/>
          <a:stretch>
            <a:fillRect/>
          </a:stretch>
        </p:blipFill>
        <p:spPr>
          <a:xfrm>
            <a:off x="1846138" y="2729349"/>
            <a:ext cx="1470268" cy="1126747"/>
          </a:xfrm>
          <a:prstGeom prst="rect">
            <a:avLst/>
          </a:prstGeom>
        </p:spPr>
      </p:pic>
      <p:pic>
        <p:nvPicPr>
          <p:cNvPr id="6" name="Picture 5"/>
          <p:cNvPicPr>
            <a:picLocks noChangeAspect="1"/>
          </p:cNvPicPr>
          <p:nvPr/>
        </p:nvPicPr>
        <p:blipFill>
          <a:blip r:embed="rId6"/>
          <a:stretch>
            <a:fillRect/>
          </a:stretch>
        </p:blipFill>
        <p:spPr>
          <a:xfrm>
            <a:off x="1920216" y="3986724"/>
            <a:ext cx="2998817" cy="897284"/>
          </a:xfrm>
          <a:prstGeom prst="rect">
            <a:avLst/>
          </a:prstGeom>
        </p:spPr>
      </p:pic>
      <p:pic>
        <p:nvPicPr>
          <p:cNvPr id="7" name="Picture 6"/>
          <p:cNvPicPr>
            <a:picLocks noChangeAspect="1"/>
          </p:cNvPicPr>
          <p:nvPr/>
        </p:nvPicPr>
        <p:blipFill>
          <a:blip r:embed="rId7"/>
          <a:stretch>
            <a:fillRect/>
          </a:stretch>
        </p:blipFill>
        <p:spPr>
          <a:xfrm>
            <a:off x="6640118" y="2350371"/>
            <a:ext cx="1762125" cy="2438400"/>
          </a:xfrm>
          <a:prstGeom prst="rect">
            <a:avLst/>
          </a:prstGeom>
        </p:spPr>
      </p:pic>
      <p:pic>
        <p:nvPicPr>
          <p:cNvPr id="8" name="Picture 7"/>
          <p:cNvPicPr>
            <a:picLocks noChangeAspect="1"/>
          </p:cNvPicPr>
          <p:nvPr/>
        </p:nvPicPr>
        <p:blipFill>
          <a:blip r:embed="rId8"/>
          <a:stretch>
            <a:fillRect/>
          </a:stretch>
        </p:blipFill>
        <p:spPr>
          <a:xfrm>
            <a:off x="9969765" y="2788990"/>
            <a:ext cx="1756190" cy="1159427"/>
          </a:xfrm>
          <a:prstGeom prst="rect">
            <a:avLst/>
          </a:prstGeom>
        </p:spPr>
      </p:pic>
      <p:pic>
        <p:nvPicPr>
          <p:cNvPr id="9" name="Picture 8"/>
          <p:cNvPicPr>
            <a:picLocks noChangeAspect="1"/>
          </p:cNvPicPr>
          <p:nvPr/>
        </p:nvPicPr>
        <p:blipFill>
          <a:blip r:embed="rId9"/>
          <a:stretch>
            <a:fillRect/>
          </a:stretch>
        </p:blipFill>
        <p:spPr>
          <a:xfrm>
            <a:off x="1846138" y="4952091"/>
            <a:ext cx="2164824" cy="1456896"/>
          </a:xfrm>
          <a:prstGeom prst="rect">
            <a:avLst/>
          </a:prstGeom>
        </p:spPr>
      </p:pic>
      <p:pic>
        <p:nvPicPr>
          <p:cNvPr id="10" name="Picture 9"/>
          <p:cNvPicPr>
            <a:picLocks noChangeAspect="1"/>
          </p:cNvPicPr>
          <p:nvPr/>
        </p:nvPicPr>
        <p:blipFill>
          <a:blip r:embed="rId10"/>
          <a:stretch>
            <a:fillRect/>
          </a:stretch>
        </p:blipFill>
        <p:spPr>
          <a:xfrm>
            <a:off x="6728620" y="4979387"/>
            <a:ext cx="1673624" cy="1456896"/>
          </a:xfrm>
          <a:prstGeom prst="rect">
            <a:avLst/>
          </a:prstGeom>
        </p:spPr>
      </p:pic>
      <p:pic>
        <p:nvPicPr>
          <p:cNvPr id="11" name="Picture 10"/>
          <p:cNvPicPr>
            <a:picLocks noChangeAspect="1"/>
          </p:cNvPicPr>
          <p:nvPr/>
        </p:nvPicPr>
        <p:blipFill>
          <a:blip r:embed="rId11"/>
          <a:stretch>
            <a:fillRect/>
          </a:stretch>
        </p:blipFill>
        <p:spPr>
          <a:xfrm>
            <a:off x="5168076" y="5122399"/>
            <a:ext cx="1472041" cy="1096815"/>
          </a:xfrm>
          <a:prstGeom prst="rect">
            <a:avLst/>
          </a:prstGeom>
        </p:spPr>
      </p:pic>
    </p:spTree>
    <p:extLst>
      <p:ext uri="{BB962C8B-B14F-4D97-AF65-F5344CB8AC3E}">
        <p14:creationId xmlns:p14="http://schemas.microsoft.com/office/powerpoint/2010/main" val="35134368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244829817"/>
              </p:ext>
            </p:extLst>
          </p:nvPr>
        </p:nvGraphicFramePr>
        <p:xfrm>
          <a:off x="241837" y="183611"/>
          <a:ext cx="11709755" cy="6474802"/>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Multiplication: YEAR 3</a:t>
                      </a:r>
                      <a:endParaRPr lang="en-GB" sz="2400" b="1" dirty="0">
                        <a:latin typeface="Comic Sans MS" panose="030F0702030302020204" pitchFamily="66" charset="0"/>
                      </a:endParaRPr>
                    </a:p>
                  </a:txBody>
                  <a:tcPr anchor="ctr">
                    <a:solidFill>
                      <a:schemeClr val="accent1">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3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dirty="0" smtClean="0">
                          <a:latin typeface="Comic Sans MS" panose="030F0702030302020204" pitchFamily="66" charset="0"/>
                        </a:rPr>
                        <a:t>Recall and use multiplication</a:t>
                      </a:r>
                      <a:r>
                        <a:rPr lang="en-GB" sz="1000" b="0" baseline="0" dirty="0" smtClean="0">
                          <a:latin typeface="Comic Sans MS" panose="030F0702030302020204" pitchFamily="66" charset="0"/>
                        </a:rPr>
                        <a:t> facts for the 3, 4 and 8 multiplication tables.</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Apply known multiplication and division facts to solve contextual problems with different structures, including </a:t>
                      </a:r>
                      <a:r>
                        <a:rPr lang="en-GB" sz="1000" b="0" baseline="0" dirty="0" err="1" smtClean="0">
                          <a:solidFill>
                            <a:schemeClr val="bg1">
                              <a:lumMod val="50000"/>
                            </a:schemeClr>
                          </a:solidFill>
                          <a:latin typeface="Comic Sans MS" panose="030F0702030302020204" pitchFamily="66" charset="0"/>
                        </a:rPr>
                        <a:t>quotitive</a:t>
                      </a:r>
                      <a:r>
                        <a:rPr lang="en-GB" sz="1000" b="0" baseline="0" dirty="0" smtClean="0">
                          <a:solidFill>
                            <a:schemeClr val="bg1">
                              <a:lumMod val="50000"/>
                            </a:schemeClr>
                          </a:solidFill>
                          <a:latin typeface="Comic Sans MS" panose="030F0702030302020204" pitchFamily="66" charset="0"/>
                        </a:rPr>
                        <a:t> and partitive division. </a:t>
                      </a:r>
                      <a:endParaRPr lang="en-GB" sz="1000" b="0" dirty="0" smtClean="0">
                        <a:solidFill>
                          <a:schemeClr val="bg1">
                            <a:lumMod val="50000"/>
                          </a:schemeClr>
                        </a:solidFill>
                        <a:latin typeface="Comic Sans MS" panose="030F0702030302020204" pitchFamily="66" charset="0"/>
                      </a:endParaRPr>
                    </a:p>
                    <a:p>
                      <a:pPr marL="171450" indent="-171450">
                        <a:buFont typeface="Arial" panose="020B0604020202020204" pitchFamily="34" charset="0"/>
                        <a:buChar char="•"/>
                      </a:pPr>
                      <a:r>
                        <a:rPr lang="en-GB" sz="1000" b="0" dirty="0" smtClean="0">
                          <a:latin typeface="Comic Sans MS" panose="030F0702030302020204" pitchFamily="66" charset="0"/>
                        </a:rPr>
                        <a:t>Calculate mathematical</a:t>
                      </a:r>
                      <a:r>
                        <a:rPr lang="en-GB" sz="1000" b="0" baseline="0" dirty="0" smtClean="0">
                          <a:latin typeface="Comic Sans MS" panose="030F0702030302020204" pitchFamily="66" charset="0"/>
                        </a:rPr>
                        <a:t> statements for multiplication using the multiplication tables they know, including for 2-digt X 1-digit numbers, using mental and progressing to formal written methods.</a:t>
                      </a:r>
                      <a:endParaRPr lang="en-GB" sz="1000" b="0"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79564">
                <a:tc>
                  <a:txBody>
                    <a:bodyPr/>
                    <a:lstStyle/>
                    <a:p>
                      <a:pPr algn="l"/>
                      <a:r>
                        <a:rPr kumimoji="0" lang="en-US" sz="1400" b="0" i="0" u="none" strike="noStrike" cap="none" normalizeH="0" baseline="0" dirty="0" smtClean="0">
                          <a:ln>
                            <a:noFill/>
                          </a:ln>
                          <a:solidFill>
                            <a:schemeClr val="tx1"/>
                          </a:solidFill>
                          <a:effectLst/>
                          <a:latin typeface="Comic Sans MS" panose="030F0702030302020204" pitchFamily="66" charset="0"/>
                        </a:rPr>
                        <a:t>Grid method</a:t>
                      </a: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Show the link with arrays to first introduce the grid method.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dirty="0" smtClean="0">
                          <a:ln>
                            <a:noFill/>
                          </a:ln>
                          <a:solidFill>
                            <a:schemeClr val="tx1"/>
                          </a:solidFill>
                          <a:effectLst/>
                          <a:latin typeface="Comic Sans MS" panose="030F0702030302020204" pitchFamily="66" charset="0"/>
                        </a:rPr>
                        <a:t>4 X 13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Comic Sans MS" panose="030F0702030302020204" pitchFamily="66" charset="0"/>
                        </a:rPr>
                        <a:t>4 rows of 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Comic Sans MS" panose="030F0702030302020204" pitchFamily="66" charset="0"/>
                        </a:rPr>
                        <a:t>&amp; 4 rows of 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Move to base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10 for a more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compact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method.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smtClean="0">
                          <a:ln>
                            <a:noFill/>
                          </a:ln>
                          <a:solidFill>
                            <a:schemeClr val="tx1"/>
                          </a:solidFill>
                          <a:effectLst/>
                          <a:latin typeface="Comic Sans MS" panose="030F0702030302020204" pitchFamily="66" charset="0"/>
                        </a:rPr>
                        <a:t>3 X 24</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Move to using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PV counters.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Each row has</a:t>
                      </a:r>
                    </a:p>
                    <a:p>
                      <a:pPr marL="342900" marR="0" lvl="0" indent="-342900" algn="l" defTabSz="914400" rtl="0" eaLnBrk="1" fontAlgn="auto" latinLnBrk="0" hangingPunct="1">
                        <a:lnSpc>
                          <a:spcPct val="100000"/>
                        </a:lnSpc>
                        <a:spcBef>
                          <a:spcPts val="0"/>
                        </a:spcBef>
                        <a:spcAft>
                          <a:spcPts val="0"/>
                        </a:spcAft>
                        <a:buClrTx/>
                        <a:buSzTx/>
                        <a:buFontTx/>
                        <a:buAutoNum type="arabicPeriod" startAt="24"/>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Add up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each column, starting with the ones making any exchanges needed, and find the total.</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omic Sans MS" panose="030F0702030302020204" pitchFamily="66" charset="0"/>
                          <a:ea typeface="+mn-ea"/>
                          <a:cs typeface="+mn-cs"/>
                        </a:rPr>
                        <a:t>Children</a:t>
                      </a:r>
                      <a:r>
                        <a:rPr lang="en-GB" sz="1400" kern="1200" baseline="0" dirty="0" smtClean="0">
                          <a:solidFill>
                            <a:schemeClr val="tx1"/>
                          </a:solidFill>
                          <a:effectLst/>
                          <a:latin typeface="Comic Sans MS" panose="030F0702030302020204" pitchFamily="66" charset="0"/>
                          <a:ea typeface="+mn-ea"/>
                          <a:cs typeface="+mn-cs"/>
                        </a:rPr>
                        <a:t> </a:t>
                      </a:r>
                      <a:r>
                        <a:rPr lang="en-GB" sz="1400" kern="1200" dirty="0" smtClean="0">
                          <a:solidFill>
                            <a:schemeClr val="tx1"/>
                          </a:solidFill>
                          <a:effectLst/>
                          <a:latin typeface="Comic Sans MS" panose="030F0702030302020204" pitchFamily="66" charset="0"/>
                          <a:ea typeface="+mn-ea"/>
                          <a:cs typeface="+mn-cs"/>
                        </a:rPr>
                        <a:t>can draw the counters, using colours to show different amounts or just use circles in the different columns to show their thinking.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tx1"/>
                        </a:solidFill>
                        <a:effectLst/>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tx1"/>
                        </a:solidFill>
                        <a:effectLst/>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i="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i="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i="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i="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i="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i="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dirty="0" smtClean="0">
                          <a:latin typeface="Comic Sans MS" panose="030F0702030302020204" pitchFamily="66" charset="0"/>
                        </a:rPr>
                        <a:t>Bar models are used to explore</a:t>
                      </a:r>
                      <a:r>
                        <a:rPr lang="en-GB" sz="1400" b="0" i="0" baseline="0" dirty="0" smtClean="0">
                          <a:latin typeface="Comic Sans MS" panose="030F0702030302020204" pitchFamily="66" charset="0"/>
                        </a:rPr>
                        <a:t> missing numbers.</a:t>
                      </a:r>
                      <a:endParaRPr lang="en-GB" sz="1400" b="0" i="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Use the grid to multiply the digits and show the clear addition alongside</a:t>
                      </a:r>
                      <a:r>
                        <a:rPr lang="en-GB" sz="1400" baseline="0" dirty="0" smtClean="0">
                          <a:latin typeface="Comic Sans MS" panose="030F0702030302020204" pitchFamily="66" charset="0"/>
                        </a:rPr>
                        <a:t> the grid.  Start with the ones.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                                         </a:t>
                      </a:r>
                      <a:endParaRPr lang="en-GB" sz="28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                                    </a:t>
                      </a:r>
                      <a:r>
                        <a:rPr lang="en-GB" sz="1400" b="0" baseline="0" dirty="0" smtClean="0">
                          <a:latin typeface="Comic Sans MS" panose="030F0702030302020204" pitchFamily="66" charset="0"/>
                        </a:rPr>
                        <a:t> </a:t>
                      </a:r>
                      <a:r>
                        <a:rPr lang="en-GB" sz="1400" b="0" dirty="0" smtClean="0">
                          <a:latin typeface="Comic Sans MS" panose="030F0702030302020204" pitchFamily="66" charset="0"/>
                        </a:rPr>
                        <a:t> </a:t>
                      </a:r>
                      <a:r>
                        <a:rPr lang="en-GB" sz="1800" b="0" dirty="0" smtClean="0">
                          <a:latin typeface="Comic Sans MS" panose="030F0702030302020204" pitchFamily="66" charset="0"/>
                        </a:rPr>
                        <a:t>60 + 12 =72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extLst>
                  <a:ext uri="{0D108BD9-81ED-4DB2-BD59-A6C34878D82A}">
                    <a16:rowId xmlns:a16="http://schemas.microsoft.com/office/drawing/2014/main" val="3633418149"/>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13" name="Picture 12"/>
          <p:cNvPicPr/>
          <p:nvPr/>
        </p:nvPicPr>
        <p:blipFill>
          <a:blip r:embed="rId3" cstate="print">
            <a:extLst>
              <a:ext uri="{28A0092B-C50C-407E-A947-70E740481C1C}">
                <a14:useLocalDpi xmlns:a14="http://schemas.microsoft.com/office/drawing/2010/main" val="0"/>
              </a:ext>
            </a:extLst>
          </a:blip>
          <a:stretch>
            <a:fillRect/>
          </a:stretch>
        </p:blipFill>
        <p:spPr>
          <a:xfrm>
            <a:off x="2962764" y="2488079"/>
            <a:ext cx="2066426" cy="801869"/>
          </a:xfrm>
          <a:prstGeom prst="rect">
            <a:avLst/>
          </a:prstGeom>
        </p:spPr>
      </p:pic>
      <p:pic>
        <p:nvPicPr>
          <p:cNvPr id="12" name="Picture 11"/>
          <p:cNvPicPr>
            <a:picLocks noChangeAspect="1"/>
          </p:cNvPicPr>
          <p:nvPr/>
        </p:nvPicPr>
        <p:blipFill>
          <a:blip r:embed="rId4"/>
          <a:stretch>
            <a:fillRect/>
          </a:stretch>
        </p:blipFill>
        <p:spPr>
          <a:xfrm>
            <a:off x="2962764" y="3488814"/>
            <a:ext cx="2066426" cy="1076264"/>
          </a:xfrm>
          <a:prstGeom prst="rect">
            <a:avLst/>
          </a:prstGeom>
        </p:spPr>
      </p:pic>
      <p:pic>
        <p:nvPicPr>
          <p:cNvPr id="15" name="Picture 14"/>
          <p:cNvPicPr>
            <a:picLocks noChangeAspect="1"/>
          </p:cNvPicPr>
          <p:nvPr/>
        </p:nvPicPr>
        <p:blipFill>
          <a:blip r:embed="rId5"/>
          <a:stretch>
            <a:fillRect/>
          </a:stretch>
        </p:blipFill>
        <p:spPr>
          <a:xfrm>
            <a:off x="2962764" y="4859479"/>
            <a:ext cx="2066426" cy="1018064"/>
          </a:xfrm>
          <a:prstGeom prst="rect">
            <a:avLst/>
          </a:prstGeom>
        </p:spPr>
      </p:pic>
      <p:pic>
        <p:nvPicPr>
          <p:cNvPr id="16" name="irc_mi" descr="http://www.highviewschool.org.uk/wp-content/uploads/2014/05/IMG_0499-300x225.jpg"/>
          <p:cNvPicPr/>
          <p:nvPr/>
        </p:nvPicPr>
        <p:blipFill>
          <a:blip r:embed="rId6">
            <a:extLst>
              <a:ext uri="{28A0092B-C50C-407E-A947-70E740481C1C}">
                <a14:useLocalDpi xmlns:a14="http://schemas.microsoft.com/office/drawing/2010/main" val="0"/>
              </a:ext>
            </a:extLst>
          </a:blip>
          <a:srcRect/>
          <a:stretch>
            <a:fillRect/>
          </a:stretch>
        </p:blipFill>
        <p:spPr bwMode="auto">
          <a:xfrm>
            <a:off x="5235626" y="2747826"/>
            <a:ext cx="2184696" cy="1588767"/>
          </a:xfrm>
          <a:prstGeom prst="rect">
            <a:avLst/>
          </a:prstGeom>
          <a:noFill/>
          <a:ln>
            <a:noFill/>
          </a:ln>
        </p:spPr>
      </p:pic>
      <p:pic>
        <p:nvPicPr>
          <p:cNvPr id="14" name="Picture 13"/>
          <p:cNvPicPr>
            <a:picLocks noChangeAspect="1"/>
          </p:cNvPicPr>
          <p:nvPr/>
        </p:nvPicPr>
        <p:blipFill>
          <a:blip r:embed="rId7"/>
          <a:stretch>
            <a:fillRect/>
          </a:stretch>
        </p:blipFill>
        <p:spPr>
          <a:xfrm>
            <a:off x="6086902" y="4709353"/>
            <a:ext cx="2319270" cy="1576300"/>
          </a:xfrm>
          <a:prstGeom prst="rect">
            <a:avLst/>
          </a:prstGeom>
        </p:spPr>
      </p:pic>
      <p:pic>
        <p:nvPicPr>
          <p:cNvPr id="18" name="Picture 17"/>
          <p:cNvPicPr>
            <a:picLocks noChangeAspect="1"/>
          </p:cNvPicPr>
          <p:nvPr/>
        </p:nvPicPr>
        <p:blipFill rotWithShape="1">
          <a:blip r:embed="rId8"/>
          <a:srcRect r="3408"/>
          <a:stretch/>
        </p:blipFill>
        <p:spPr>
          <a:xfrm>
            <a:off x="8615246" y="2659117"/>
            <a:ext cx="1934473" cy="843345"/>
          </a:xfrm>
          <a:prstGeom prst="rect">
            <a:avLst/>
          </a:prstGeom>
        </p:spPr>
      </p:pic>
      <p:sp>
        <p:nvSpPr>
          <p:cNvPr id="20" name="TextBox 19"/>
          <p:cNvSpPr txBox="1"/>
          <p:nvPr/>
        </p:nvSpPr>
        <p:spPr>
          <a:xfrm>
            <a:off x="7420322" y="3288282"/>
            <a:ext cx="1119116" cy="523220"/>
          </a:xfrm>
          <a:prstGeom prst="rect">
            <a:avLst/>
          </a:prstGeom>
          <a:noFill/>
        </p:spPr>
        <p:txBody>
          <a:bodyPr wrap="square" rtlCol="0">
            <a:spAutoFit/>
          </a:bodyPr>
          <a:lstStyle/>
          <a:p>
            <a:r>
              <a:rPr lang="en-GB" sz="1400" dirty="0" smtClean="0">
                <a:latin typeface="Comic Sans MS" panose="030F0702030302020204" pitchFamily="66" charset="0"/>
              </a:rPr>
              <a:t>Start with the ones.</a:t>
            </a:r>
            <a:endParaRPr lang="en-GB" sz="1400" dirty="0">
              <a:latin typeface="Comic Sans MS" panose="030F0702030302020204" pitchFamily="66" charset="0"/>
            </a:endParaRPr>
          </a:p>
        </p:txBody>
      </p:sp>
      <p:sp>
        <p:nvSpPr>
          <p:cNvPr id="2" name="TextBox 1"/>
          <p:cNvSpPr txBox="1"/>
          <p:nvPr/>
        </p:nvSpPr>
        <p:spPr>
          <a:xfrm>
            <a:off x="3737687" y="3551885"/>
            <a:ext cx="378823" cy="230832"/>
          </a:xfrm>
          <a:prstGeom prst="rect">
            <a:avLst/>
          </a:prstGeom>
          <a:solidFill>
            <a:schemeClr val="bg1"/>
          </a:solidFill>
        </p:spPr>
        <p:txBody>
          <a:bodyPr wrap="square" rtlCol="0">
            <a:spAutoFit/>
          </a:bodyPr>
          <a:lstStyle/>
          <a:p>
            <a:r>
              <a:rPr lang="en-GB" sz="900" dirty="0" smtClean="0">
                <a:latin typeface="Comic Sans MS" panose="030F0702030302020204" pitchFamily="66" charset="0"/>
              </a:rPr>
              <a:t>10</a:t>
            </a:r>
            <a:endParaRPr lang="en-GB" sz="900" dirty="0">
              <a:latin typeface="Comic Sans MS" panose="030F0702030302020204" pitchFamily="66" charset="0"/>
            </a:endParaRPr>
          </a:p>
        </p:txBody>
      </p:sp>
      <p:sp>
        <p:nvSpPr>
          <p:cNvPr id="17" name="TextBox 16"/>
          <p:cNvSpPr txBox="1"/>
          <p:nvPr/>
        </p:nvSpPr>
        <p:spPr>
          <a:xfrm>
            <a:off x="4524560" y="3553678"/>
            <a:ext cx="378823" cy="230832"/>
          </a:xfrm>
          <a:prstGeom prst="rect">
            <a:avLst/>
          </a:prstGeom>
          <a:solidFill>
            <a:schemeClr val="bg1"/>
          </a:solidFill>
        </p:spPr>
        <p:txBody>
          <a:bodyPr wrap="square" rtlCol="0">
            <a:spAutoFit/>
          </a:bodyPr>
          <a:lstStyle/>
          <a:p>
            <a:pPr algn="ctr"/>
            <a:r>
              <a:rPr lang="en-GB" sz="900" dirty="0" smtClean="0">
                <a:latin typeface="Comic Sans MS" panose="030F0702030302020204" pitchFamily="66" charset="0"/>
              </a:rPr>
              <a:t>1</a:t>
            </a:r>
            <a:endParaRPr lang="en-GB" sz="900" dirty="0">
              <a:latin typeface="Comic Sans MS" panose="030F0702030302020204" pitchFamily="66" charset="0"/>
            </a:endParaRPr>
          </a:p>
        </p:txBody>
      </p:sp>
    </p:spTree>
    <p:extLst>
      <p:ext uri="{BB962C8B-B14F-4D97-AF65-F5344CB8AC3E}">
        <p14:creationId xmlns:p14="http://schemas.microsoft.com/office/powerpoint/2010/main" val="15405725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74187436"/>
              </p:ext>
            </p:extLst>
          </p:nvPr>
        </p:nvGraphicFramePr>
        <p:xfrm>
          <a:off x="241837" y="183611"/>
          <a:ext cx="11709755" cy="621267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Multiplication: YEAR 4</a:t>
                      </a:r>
                      <a:endParaRPr lang="en-GB" sz="2400" b="1" dirty="0">
                        <a:latin typeface="Comic Sans MS" panose="030F0702030302020204" pitchFamily="66" charset="0"/>
                      </a:endParaRPr>
                    </a:p>
                  </a:txBody>
                  <a:tcPr anchor="ctr">
                    <a:solidFill>
                      <a:schemeClr val="accent1">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4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Multiply and divide whole numbers by 10 and 100 (keeping to whole number quotients); understand this as equivalent to making a number 10 or 100 times the size.</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Manipulate multiplication and division equations, and understand and apply the commutative property of multiplication. </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Understand and apply the distributive property of multiplication. </a:t>
                      </a:r>
                    </a:p>
                    <a:p>
                      <a:pPr marL="171450" indent="-171450">
                        <a:buFont typeface="Arial" panose="020B0604020202020204" pitchFamily="34" charset="0"/>
                        <a:buChar char="•"/>
                      </a:pPr>
                      <a:r>
                        <a:rPr lang="en-GB" sz="1000" b="0" baseline="0" dirty="0" smtClean="0">
                          <a:latin typeface="Comic Sans MS" panose="030F0702030302020204" pitchFamily="66" charset="0"/>
                        </a:rPr>
                        <a:t>Multiply 2-digit and 3-digit numbers by a 1-digit number using formal written layout.</a:t>
                      </a:r>
                      <a:endParaRPr lang="en-GB" sz="1000" b="0"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572000">
                <a:tc>
                  <a:txBody>
                    <a:bodyPr/>
                    <a:lstStyle/>
                    <a:p>
                      <a:pPr algn="l"/>
                      <a:r>
                        <a:rPr kumimoji="0" lang="en-US" sz="1400" b="0" i="0" u="none" strike="noStrike" cap="none" normalizeH="0" baseline="0" dirty="0" smtClean="0">
                          <a:ln>
                            <a:noFill/>
                          </a:ln>
                          <a:solidFill>
                            <a:schemeClr val="tx1"/>
                          </a:solidFill>
                          <a:effectLst/>
                          <a:latin typeface="Comic Sans MS" panose="030F0702030302020204" pitchFamily="66" charset="0"/>
                        </a:rPr>
                        <a:t>Grid method</a:t>
                      </a: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Use place value counters. </a:t>
                      </a:r>
                    </a:p>
                    <a:p>
                      <a:pPr marL="0" marR="0" lvl="0" indent="0" algn="l" defTabSz="914400" rtl="0" eaLnBrk="1" fontAlgn="base" latinLnBrk="0" hangingPunct="1">
                        <a:lnSpc>
                          <a:spcPct val="100000"/>
                        </a:lnSpc>
                        <a:spcBef>
                          <a:spcPct val="20000"/>
                        </a:spcBef>
                        <a:spcAft>
                          <a:spcPct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Each row has 126.  Add up each column, starting with the ones,</a:t>
                      </a:r>
                      <a:r>
                        <a:rPr kumimoji="0" lang="en-US" sz="1400" b="0" i="0" u="none" strike="noStrike" cap="none" normalizeH="0" baseline="0" dirty="0" smtClean="0">
                          <a:ln>
                            <a:noFill/>
                          </a:ln>
                          <a:solidFill>
                            <a:schemeClr val="tx1"/>
                          </a:solidFill>
                          <a:effectLst/>
                          <a:latin typeface="Comic Sans MS" panose="030F0702030302020204" pitchFamily="66" charset="0"/>
                        </a:rPr>
                        <a:t> making any exchanges needed, and find the total.</a:t>
                      </a:r>
                    </a:p>
                    <a:p>
                      <a:pPr marL="0" marR="0" lvl="0" indent="0" algn="l" defTabSz="914400" rtl="0" eaLnBrk="1" fontAlgn="base" latinLnBrk="0" hangingPunct="1">
                        <a:lnSpc>
                          <a:spcPct val="100000"/>
                        </a:lnSpc>
                        <a:spcBef>
                          <a:spcPct val="20000"/>
                        </a:spcBef>
                        <a:spcAft>
                          <a:spcPct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omic Sans MS" panose="030F0702030302020204" pitchFamily="66" charset="0"/>
                          <a:ea typeface="+mn-ea"/>
                          <a:cs typeface="+mn-cs"/>
                        </a:rPr>
                        <a:t>Children</a:t>
                      </a:r>
                      <a:r>
                        <a:rPr lang="en-GB" sz="1400" kern="1200" baseline="0" dirty="0" smtClean="0">
                          <a:solidFill>
                            <a:schemeClr val="tx1"/>
                          </a:solidFill>
                          <a:effectLst/>
                          <a:latin typeface="Comic Sans MS" panose="030F0702030302020204" pitchFamily="66" charset="0"/>
                          <a:ea typeface="+mn-ea"/>
                          <a:cs typeface="+mn-cs"/>
                        </a:rPr>
                        <a:t> </a:t>
                      </a:r>
                      <a:r>
                        <a:rPr lang="en-GB" sz="1400" kern="1200" dirty="0" smtClean="0">
                          <a:solidFill>
                            <a:schemeClr val="tx1"/>
                          </a:solidFill>
                          <a:effectLst/>
                          <a:latin typeface="Comic Sans MS" panose="030F0702030302020204" pitchFamily="66" charset="0"/>
                          <a:ea typeface="+mn-ea"/>
                          <a:cs typeface="+mn-cs"/>
                        </a:rPr>
                        <a:t>can draw the counters, using colours to show different amounts or just use circles in the different columns to show their thinking.</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800" kern="1200" baseline="0" dirty="0" smtClean="0">
                          <a:solidFill>
                            <a:schemeClr val="tx1"/>
                          </a:solidFill>
                          <a:effectLst/>
                          <a:latin typeface="Comic Sans MS" panose="030F0702030302020204" pitchFamily="66" charset="0"/>
                          <a:ea typeface="+mn-ea"/>
                          <a:cs typeface="+mn-cs"/>
                        </a:rPr>
                        <a:t>4 X 126</a:t>
                      </a:r>
                      <a:endParaRPr lang="en-GB" sz="1800" kern="120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tx1"/>
                        </a:solidFill>
                        <a:effectLst/>
                        <a:latin typeface="Comic Sans MS" panose="030F0702030302020204" pitchFamily="66" charset="0"/>
                        <a:ea typeface="+mn-ea"/>
                        <a:cs typeface="+mn-cs"/>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smtClean="0">
                          <a:latin typeface="Comic Sans MS" panose="030F0702030302020204" pitchFamily="66" charset="0"/>
                        </a:rPr>
                        <a:t> </a:t>
                      </a:r>
                      <a:r>
                        <a:rPr lang="en-GB" sz="1800" baseline="0" dirty="0" smtClean="0">
                          <a:latin typeface="Comic Sans MS" panose="030F0702030302020204" pitchFamily="66" charset="0"/>
                        </a:rPr>
                        <a:t>400 + 80 + 24 = 504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i="0" dirty="0" smtClean="0">
                        <a:latin typeface="Comic Sans MS" panose="030F0702030302020204"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Use the grid to multiply the digits and show the clear addition alongside</a:t>
                      </a:r>
                      <a:r>
                        <a:rPr lang="en-GB" sz="1400" baseline="0" dirty="0" smtClean="0">
                          <a:latin typeface="Comic Sans MS" panose="030F0702030302020204" pitchFamily="66" charset="0"/>
                        </a:rPr>
                        <a:t> the grid.  Start with the ones.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8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800" baseline="0" dirty="0" smtClean="0">
                          <a:latin typeface="Comic Sans MS" panose="030F0702030302020204" pitchFamily="66" charset="0"/>
                        </a:rPr>
                        <a:t>4 X 126</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800" baseline="0" dirty="0" smtClean="0">
                          <a:latin typeface="Comic Sans MS" panose="030F0702030302020204" pitchFamily="66" charset="0"/>
                        </a:rPr>
                        <a:t>400 + 80 + 24 = 504</a:t>
                      </a:r>
                      <a:endParaRPr lang="en-GB" sz="1400" b="0" dirty="0" smtClean="0">
                        <a:latin typeface="Comic Sans MS" panose="030F0702030302020204" pitchFamily="66" charset="0"/>
                      </a:endParaRPr>
                    </a:p>
                  </a:txBody>
                  <a:tcPr/>
                </a:tc>
                <a:extLst>
                  <a:ext uri="{0D108BD9-81ED-4DB2-BD59-A6C34878D82A}">
                    <a16:rowId xmlns:a16="http://schemas.microsoft.com/office/drawing/2014/main" val="3633418149"/>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10" name="Picture 9"/>
          <p:cNvPicPr>
            <a:picLocks noChangeAspect="1"/>
          </p:cNvPicPr>
          <p:nvPr/>
        </p:nvPicPr>
        <p:blipFill>
          <a:blip r:embed="rId3"/>
          <a:stretch>
            <a:fillRect/>
          </a:stretch>
        </p:blipFill>
        <p:spPr>
          <a:xfrm>
            <a:off x="1793291" y="2249280"/>
            <a:ext cx="3252086" cy="1040667"/>
          </a:xfrm>
          <a:prstGeom prst="rect">
            <a:avLst/>
          </a:prstGeom>
        </p:spPr>
      </p:pic>
      <p:pic>
        <p:nvPicPr>
          <p:cNvPr id="11" name="Picture 10"/>
          <p:cNvPicPr>
            <a:picLocks noChangeAspect="1"/>
          </p:cNvPicPr>
          <p:nvPr/>
        </p:nvPicPr>
        <p:blipFill>
          <a:blip r:embed="rId4"/>
          <a:stretch>
            <a:fillRect/>
          </a:stretch>
        </p:blipFill>
        <p:spPr>
          <a:xfrm>
            <a:off x="5251812" y="3317244"/>
            <a:ext cx="2390723" cy="1432178"/>
          </a:xfrm>
          <a:prstGeom prst="rect">
            <a:avLst/>
          </a:prstGeom>
        </p:spPr>
      </p:pic>
      <p:pic>
        <p:nvPicPr>
          <p:cNvPr id="17" name="Picture 16"/>
          <p:cNvPicPr>
            <a:picLocks noChangeAspect="1"/>
          </p:cNvPicPr>
          <p:nvPr/>
        </p:nvPicPr>
        <p:blipFill>
          <a:blip r:embed="rId5"/>
          <a:stretch>
            <a:fillRect/>
          </a:stretch>
        </p:blipFill>
        <p:spPr>
          <a:xfrm>
            <a:off x="8831018" y="2952087"/>
            <a:ext cx="2809990" cy="954590"/>
          </a:xfrm>
          <a:prstGeom prst="rect">
            <a:avLst/>
          </a:prstGeom>
        </p:spPr>
      </p:pic>
      <p:sp>
        <p:nvSpPr>
          <p:cNvPr id="21" name="TextBox 20"/>
          <p:cNvSpPr txBox="1"/>
          <p:nvPr/>
        </p:nvSpPr>
        <p:spPr>
          <a:xfrm>
            <a:off x="7624163" y="3457514"/>
            <a:ext cx="1119116" cy="738664"/>
          </a:xfrm>
          <a:prstGeom prst="rect">
            <a:avLst/>
          </a:prstGeom>
          <a:noFill/>
        </p:spPr>
        <p:txBody>
          <a:bodyPr wrap="square" rtlCol="0">
            <a:spAutoFit/>
          </a:bodyPr>
          <a:lstStyle/>
          <a:p>
            <a:r>
              <a:rPr lang="en-GB" sz="1400" dirty="0" smtClean="0">
                <a:latin typeface="Comic Sans MS" panose="030F0702030302020204" pitchFamily="66" charset="0"/>
              </a:rPr>
              <a:t>Start </a:t>
            </a:r>
          </a:p>
          <a:p>
            <a:r>
              <a:rPr lang="en-GB" sz="1400" dirty="0" smtClean="0">
                <a:latin typeface="Comic Sans MS" panose="030F0702030302020204" pitchFamily="66" charset="0"/>
              </a:rPr>
              <a:t>with the ones.</a:t>
            </a:r>
            <a:endParaRPr lang="en-GB" sz="1400" dirty="0">
              <a:latin typeface="Comic Sans MS" panose="030F0702030302020204" pitchFamily="66" charset="0"/>
            </a:endParaRPr>
          </a:p>
        </p:txBody>
      </p:sp>
    </p:spTree>
    <p:extLst>
      <p:ext uri="{BB962C8B-B14F-4D97-AF65-F5344CB8AC3E}">
        <p14:creationId xmlns:p14="http://schemas.microsoft.com/office/powerpoint/2010/main" val="16391770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05882032"/>
              </p:ext>
            </p:extLst>
          </p:nvPr>
        </p:nvGraphicFramePr>
        <p:xfrm>
          <a:off x="241837" y="183611"/>
          <a:ext cx="11709755" cy="621267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Multiplication: YEAR 4</a:t>
                      </a:r>
                      <a:endParaRPr lang="en-GB" sz="2400" b="1" dirty="0">
                        <a:latin typeface="Comic Sans MS" panose="030F0702030302020204" pitchFamily="66" charset="0"/>
                      </a:endParaRPr>
                    </a:p>
                  </a:txBody>
                  <a:tcPr anchor="ctr">
                    <a:solidFill>
                      <a:schemeClr val="accent1">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4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Multiply and divide whole numbers by 10 and 100 (keeping to whole number quotients); understand this as equivalent to making a number 10 or 100 times the size.</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Manipulate multiplication and division equations, and understand and apply the commutative property of multiplication. </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Understand and apply the distributive property of multiplication. </a:t>
                      </a:r>
                    </a:p>
                    <a:p>
                      <a:pPr marL="171450" indent="-171450">
                        <a:buFont typeface="Arial" panose="020B0604020202020204" pitchFamily="34" charset="0"/>
                        <a:buChar char="•"/>
                      </a:pPr>
                      <a:r>
                        <a:rPr lang="en-GB" sz="1000" b="0" baseline="0" dirty="0" smtClean="0">
                          <a:latin typeface="Comic Sans MS" panose="030F0702030302020204" pitchFamily="66" charset="0"/>
                        </a:rPr>
                        <a:t>Multiply 2-digit and 3-digit numbers by a 1-digit number using formal written layout.</a:t>
                      </a:r>
                      <a:endParaRPr lang="en-GB" sz="1000" b="0"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2286000">
                <a:tc rowSpan="2">
                  <a:txBody>
                    <a:bodyPr/>
                    <a:lstStyle/>
                    <a:p>
                      <a:pPr algn="l"/>
                      <a:r>
                        <a:rPr kumimoji="0" lang="en-US" sz="1400" b="0" i="0" u="none" strike="noStrike" cap="none" normalizeH="0" baseline="0" dirty="0" smtClean="0">
                          <a:ln>
                            <a:noFill/>
                          </a:ln>
                          <a:solidFill>
                            <a:schemeClr val="tx1"/>
                          </a:solidFill>
                          <a:effectLst/>
                          <a:latin typeface="Comic Sans MS" panose="030F0702030302020204" pitchFamily="66" charset="0"/>
                        </a:rPr>
                        <a:t>Column multiplication </a:t>
                      </a:r>
                    </a:p>
                  </a:txBody>
                  <a:tcPr/>
                </a:tc>
                <a:tc rowSpan="2">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Counters can be used (as on the previous page) to lead to the use of the column method.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omic Sans MS" panose="030F0702030302020204" pitchFamily="66" charset="0"/>
                          <a:ea typeface="+mn-ea"/>
                          <a:cs typeface="+mn-cs"/>
                        </a:rPr>
                        <a:t>Picture</a:t>
                      </a:r>
                      <a:r>
                        <a:rPr lang="en-GB" sz="1400" kern="1200" baseline="0" dirty="0" smtClean="0">
                          <a:solidFill>
                            <a:schemeClr val="tx1"/>
                          </a:solidFill>
                          <a:effectLst/>
                          <a:latin typeface="Comic Sans MS" panose="030F0702030302020204" pitchFamily="66" charset="0"/>
                          <a:ea typeface="+mn-ea"/>
                          <a:cs typeface="+mn-cs"/>
                        </a:rPr>
                        <a:t>s of the counters and the grid method (see previous page) can be used to lead to the use of the column method.</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baseline="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800" baseline="0" dirty="0" smtClean="0">
                          <a:latin typeface="Comic Sans MS" panose="030F0702030302020204" pitchFamily="66" charset="0"/>
                        </a:rPr>
                        <a:t>4 X 126</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tx1"/>
                        </a:solidFill>
                        <a:effectLst/>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i="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800" baseline="0" dirty="0" smtClean="0">
                          <a:latin typeface="Comic Sans MS" panose="030F0702030302020204" pitchFamily="66" charset="0"/>
                        </a:rPr>
                        <a:t>400 + 80 + 24 = 504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The bar model can support understanding.</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i="0" dirty="0" smtClean="0">
                        <a:latin typeface="Comic Sans MS" panose="030F0702030302020204"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Use the expanded</a:t>
                      </a:r>
                      <a:r>
                        <a:rPr lang="en-GB" sz="1400" b="0" baseline="0" dirty="0" smtClean="0">
                          <a:latin typeface="Comic Sans MS" panose="030F0702030302020204" pitchFamily="66" charset="0"/>
                        </a:rPr>
                        <a:t> column method, making links to the grid method.  Start with multiplying the ones.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r>
                        <a:rPr lang="en-GB" sz="1400" baseline="0" dirty="0" smtClean="0">
                          <a:latin typeface="Comic Sans MS" panose="030F0702030302020204" pitchFamily="66" charset="0"/>
                        </a:rPr>
                        <a:t>         1  2  6</a:t>
                      </a:r>
                    </a:p>
                    <a:p>
                      <a:r>
                        <a:rPr lang="en-GB" sz="1400" u="none" baseline="0" dirty="0" smtClean="0">
                          <a:latin typeface="Comic Sans MS" panose="030F0702030302020204" pitchFamily="66" charset="0"/>
                        </a:rPr>
                        <a:t>     </a:t>
                      </a:r>
                      <a:r>
                        <a:rPr lang="en-GB" sz="1400" u="sng" baseline="0" dirty="0" smtClean="0">
                          <a:latin typeface="Comic Sans MS" panose="030F0702030302020204" pitchFamily="66" charset="0"/>
                        </a:rPr>
                        <a:t>X         4</a:t>
                      </a:r>
                      <a:endParaRPr lang="en-GB" sz="1400" u="none" baseline="0" dirty="0" smtClean="0">
                        <a:latin typeface="Comic Sans MS" panose="030F0702030302020204" pitchFamily="66" charset="0"/>
                      </a:endParaRPr>
                    </a:p>
                    <a:p>
                      <a:r>
                        <a:rPr lang="en-GB" sz="1400" u="none" baseline="0" dirty="0" smtClean="0">
                          <a:latin typeface="Comic Sans MS" panose="030F0702030302020204" pitchFamily="66" charset="0"/>
                        </a:rPr>
                        <a:t>      </a:t>
                      </a:r>
                      <a:r>
                        <a:rPr lang="en-GB" sz="800" u="none" baseline="0" dirty="0" smtClean="0">
                          <a:latin typeface="Comic Sans MS" panose="030F0702030302020204" pitchFamily="66" charset="0"/>
                        </a:rPr>
                        <a:t>           </a:t>
                      </a:r>
                      <a:r>
                        <a:rPr lang="en-GB" sz="1400" u="none" baseline="0" dirty="0" smtClean="0">
                          <a:latin typeface="Comic Sans MS" panose="030F0702030302020204" pitchFamily="66" charset="0"/>
                        </a:rPr>
                        <a:t>2  4   </a:t>
                      </a:r>
                    </a:p>
                    <a:p>
                      <a:r>
                        <a:rPr lang="en-GB" sz="1400" u="none" baseline="0" dirty="0" smtClean="0">
                          <a:latin typeface="Comic Sans MS" panose="030F0702030302020204" pitchFamily="66" charset="0"/>
                        </a:rPr>
                        <a:t>            8  0</a:t>
                      </a:r>
                    </a:p>
                    <a:p>
                      <a:r>
                        <a:rPr lang="en-GB" sz="1400" u="none" baseline="0" dirty="0" smtClean="0">
                          <a:latin typeface="Comic Sans MS" panose="030F0702030302020204" pitchFamily="66" charset="0"/>
                        </a:rPr>
                        <a:t>        </a:t>
                      </a:r>
                      <a:r>
                        <a:rPr lang="en-GB" sz="1400" u="sng" baseline="0" dirty="0" smtClean="0">
                          <a:latin typeface="Comic Sans MS" panose="030F0702030302020204" pitchFamily="66" charset="0"/>
                        </a:rPr>
                        <a:t>4  0  0      </a:t>
                      </a:r>
                    </a:p>
                    <a:p>
                      <a:r>
                        <a:rPr lang="en-GB" sz="1400" u="none" baseline="0" dirty="0" smtClean="0">
                          <a:latin typeface="Comic Sans MS" panose="030F0702030302020204" pitchFamily="66" charset="0"/>
                        </a:rPr>
                        <a:t>        5  0  4  </a:t>
                      </a:r>
                      <a:endParaRPr lang="en-GB" sz="1400" b="0" dirty="0" smtClean="0">
                        <a:latin typeface="Comic Sans MS" panose="030F0702030302020204" pitchFamily="66" charset="0"/>
                      </a:endParaRPr>
                    </a:p>
                  </a:txBody>
                  <a:tcPr/>
                </a:tc>
                <a:extLst>
                  <a:ext uri="{0D108BD9-81ED-4DB2-BD59-A6C34878D82A}">
                    <a16:rowId xmlns:a16="http://schemas.microsoft.com/office/drawing/2014/main" val="3633418149"/>
                  </a:ext>
                </a:extLst>
              </a:tr>
              <a:tr h="2286000">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r>
                        <a:rPr lang="en-GB" sz="1400" dirty="0" smtClean="0">
                          <a:latin typeface="Comic Sans MS" panose="030F0702030302020204" pitchFamily="66" charset="0"/>
                        </a:rPr>
                        <a:t>Move</a:t>
                      </a:r>
                      <a:r>
                        <a:rPr lang="en-GB" sz="1400" baseline="0" dirty="0" smtClean="0">
                          <a:latin typeface="Comic Sans MS" panose="030F0702030302020204" pitchFamily="66" charset="0"/>
                        </a:rPr>
                        <a:t> to the compact column method, making links to the grid method.  Start with the ones.</a:t>
                      </a:r>
                    </a:p>
                    <a:p>
                      <a:endParaRPr lang="en-GB" sz="800" baseline="0" dirty="0" smtClean="0">
                        <a:latin typeface="Comic Sans MS" panose="030F0702030302020204" pitchFamily="66" charset="0"/>
                      </a:endParaRPr>
                    </a:p>
                    <a:p>
                      <a:r>
                        <a:rPr lang="en-GB" sz="1400" baseline="0" dirty="0" smtClean="0">
                          <a:latin typeface="Comic Sans MS" panose="030F0702030302020204" pitchFamily="66" charset="0"/>
                        </a:rPr>
                        <a:t>         1  2  6</a:t>
                      </a:r>
                    </a:p>
                    <a:p>
                      <a:r>
                        <a:rPr lang="en-GB" sz="1400" u="none" baseline="0" dirty="0" smtClean="0">
                          <a:latin typeface="Comic Sans MS" panose="030F0702030302020204" pitchFamily="66" charset="0"/>
                        </a:rPr>
                        <a:t>     </a:t>
                      </a:r>
                      <a:r>
                        <a:rPr lang="en-GB" sz="1400" u="sng" baseline="0" dirty="0" smtClean="0">
                          <a:latin typeface="Comic Sans MS" panose="030F0702030302020204" pitchFamily="66" charset="0"/>
                        </a:rPr>
                        <a:t>X         4</a:t>
                      </a:r>
                      <a:endParaRPr lang="en-GB" sz="1400" u="none" baseline="0" dirty="0" smtClean="0">
                        <a:latin typeface="Comic Sans MS" panose="030F0702030302020204" pitchFamily="66" charset="0"/>
                      </a:endParaRPr>
                    </a:p>
                    <a:p>
                      <a:r>
                        <a:rPr lang="en-GB" sz="1400" u="none" baseline="0" dirty="0" smtClean="0">
                          <a:latin typeface="Comic Sans MS" panose="030F0702030302020204" pitchFamily="66" charset="0"/>
                        </a:rPr>
                        <a:t>         5  0 4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u="none"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u="none" baseline="0" dirty="0" smtClean="0">
                          <a:latin typeface="Comic Sans MS" panose="030F0702030302020204" pitchFamily="66" charset="0"/>
                        </a:rPr>
                        <a:t>Reinforce ‘1 hundred’, ‘2 tens’ and ‘6 ones’.</a:t>
                      </a:r>
                      <a:endParaRPr lang="en-GB" sz="1400" baseline="0" dirty="0" smtClean="0">
                        <a:latin typeface="Comic Sans MS" panose="030F0702030302020204" pitchFamily="66" charset="0"/>
                      </a:endParaRPr>
                    </a:p>
                  </a:txBody>
                  <a:tcPr/>
                </a:tc>
                <a:extLst>
                  <a:ext uri="{0D108BD9-81ED-4DB2-BD59-A6C34878D82A}">
                    <a16:rowId xmlns:a16="http://schemas.microsoft.com/office/drawing/2014/main" val="369868373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sp>
        <p:nvSpPr>
          <p:cNvPr id="19" name="TextBox 18"/>
          <p:cNvSpPr txBox="1"/>
          <p:nvPr/>
        </p:nvSpPr>
        <p:spPr>
          <a:xfrm>
            <a:off x="9231336" y="5453247"/>
            <a:ext cx="244698" cy="261610"/>
          </a:xfrm>
          <a:prstGeom prst="rect">
            <a:avLst/>
          </a:prstGeom>
          <a:noFill/>
        </p:spPr>
        <p:txBody>
          <a:bodyPr wrap="square" rtlCol="0">
            <a:spAutoFit/>
          </a:bodyPr>
          <a:lstStyle/>
          <a:p>
            <a:r>
              <a:rPr lang="en-GB" sz="1050" dirty="0" smtClean="0"/>
              <a:t>2</a:t>
            </a:r>
            <a:endParaRPr lang="en-GB" sz="1050" dirty="0"/>
          </a:p>
        </p:txBody>
      </p:sp>
      <p:sp>
        <p:nvSpPr>
          <p:cNvPr id="20" name="TextBox 19"/>
          <p:cNvSpPr txBox="1"/>
          <p:nvPr/>
        </p:nvSpPr>
        <p:spPr>
          <a:xfrm>
            <a:off x="9038398" y="5453247"/>
            <a:ext cx="244698" cy="261610"/>
          </a:xfrm>
          <a:prstGeom prst="rect">
            <a:avLst/>
          </a:prstGeom>
          <a:noFill/>
        </p:spPr>
        <p:txBody>
          <a:bodyPr wrap="square" rtlCol="0">
            <a:spAutoFit/>
          </a:bodyPr>
          <a:lstStyle/>
          <a:p>
            <a:r>
              <a:rPr lang="en-GB" sz="1050" dirty="0" smtClean="0"/>
              <a:t>1</a:t>
            </a:r>
            <a:endParaRPr lang="en-GB" sz="1050" dirty="0"/>
          </a:p>
        </p:txBody>
      </p:sp>
      <p:pic>
        <p:nvPicPr>
          <p:cNvPr id="12" name="Picture 11"/>
          <p:cNvPicPr>
            <a:picLocks noChangeAspect="1"/>
          </p:cNvPicPr>
          <p:nvPr/>
        </p:nvPicPr>
        <p:blipFill>
          <a:blip r:embed="rId3"/>
          <a:stretch>
            <a:fillRect/>
          </a:stretch>
        </p:blipFill>
        <p:spPr>
          <a:xfrm>
            <a:off x="5391784" y="3289948"/>
            <a:ext cx="2809990" cy="954590"/>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949405029"/>
              </p:ext>
            </p:extLst>
          </p:nvPr>
        </p:nvGraphicFramePr>
        <p:xfrm>
          <a:off x="5473138" y="5410766"/>
          <a:ext cx="2687692" cy="810604"/>
        </p:xfrm>
        <a:graphic>
          <a:graphicData uri="http://schemas.openxmlformats.org/drawingml/2006/table">
            <a:tbl>
              <a:tblPr firstRow="1" bandRow="1">
                <a:tableStyleId>{5940675A-B579-460E-94D1-54222C63F5DA}</a:tableStyleId>
              </a:tblPr>
              <a:tblGrid>
                <a:gridCol w="671923">
                  <a:extLst>
                    <a:ext uri="{9D8B030D-6E8A-4147-A177-3AD203B41FA5}">
                      <a16:colId xmlns:a16="http://schemas.microsoft.com/office/drawing/2014/main" val="2628163139"/>
                    </a:ext>
                  </a:extLst>
                </a:gridCol>
                <a:gridCol w="671923">
                  <a:extLst>
                    <a:ext uri="{9D8B030D-6E8A-4147-A177-3AD203B41FA5}">
                      <a16:colId xmlns:a16="http://schemas.microsoft.com/office/drawing/2014/main" val="2559285494"/>
                    </a:ext>
                  </a:extLst>
                </a:gridCol>
                <a:gridCol w="671923">
                  <a:extLst>
                    <a:ext uri="{9D8B030D-6E8A-4147-A177-3AD203B41FA5}">
                      <a16:colId xmlns:a16="http://schemas.microsoft.com/office/drawing/2014/main" val="2236236832"/>
                    </a:ext>
                  </a:extLst>
                </a:gridCol>
                <a:gridCol w="671923">
                  <a:extLst>
                    <a:ext uri="{9D8B030D-6E8A-4147-A177-3AD203B41FA5}">
                      <a16:colId xmlns:a16="http://schemas.microsoft.com/office/drawing/2014/main" val="2716098976"/>
                    </a:ext>
                  </a:extLst>
                </a:gridCol>
              </a:tblGrid>
              <a:tr h="405302">
                <a:tc gridSpan="4">
                  <a:txBody>
                    <a:bodyPr/>
                    <a:lstStyle/>
                    <a:p>
                      <a:pPr algn="ctr"/>
                      <a:r>
                        <a:rPr lang="en-GB" dirty="0" smtClean="0">
                          <a:latin typeface="Comic Sans MS" panose="030F0702030302020204" pitchFamily="66" charset="0"/>
                        </a:rPr>
                        <a:t>504</a:t>
                      </a:r>
                      <a:endParaRPr lang="en-GB" dirty="0">
                        <a:latin typeface="Comic Sans MS" panose="030F0702030302020204" pitchFamily="66" charset="0"/>
                      </a:endParaRPr>
                    </a:p>
                  </a:txBody>
                  <a:tcPr anchor="ct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4276677675"/>
                  </a:ext>
                </a:extLst>
              </a:tr>
              <a:tr h="405302">
                <a:tc>
                  <a:txBody>
                    <a:bodyPr/>
                    <a:lstStyle/>
                    <a:p>
                      <a:pPr algn="ctr"/>
                      <a:r>
                        <a:rPr lang="en-GB" dirty="0" smtClean="0">
                          <a:latin typeface="Comic Sans MS" panose="030F0702030302020204" pitchFamily="66" charset="0"/>
                        </a:rPr>
                        <a:t>126</a:t>
                      </a:r>
                      <a:endParaRPr lang="en-GB" dirty="0">
                        <a:latin typeface="Comic Sans MS" panose="030F0702030302020204" pitchFamily="66" charset="0"/>
                      </a:endParaRPr>
                    </a:p>
                  </a:txBody>
                  <a:tcPr anchor="ctr"/>
                </a:tc>
                <a:tc>
                  <a:txBody>
                    <a:bodyPr/>
                    <a:lstStyle/>
                    <a:p>
                      <a:pPr algn="ctr"/>
                      <a:r>
                        <a:rPr lang="en-GB" dirty="0" smtClean="0">
                          <a:latin typeface="Comic Sans MS" panose="030F0702030302020204" pitchFamily="66" charset="0"/>
                        </a:rPr>
                        <a:t>126</a:t>
                      </a:r>
                      <a:endParaRPr lang="en-GB" dirty="0">
                        <a:latin typeface="Comic Sans MS" panose="030F0702030302020204" pitchFamily="66" charset="0"/>
                      </a:endParaRPr>
                    </a:p>
                  </a:txBody>
                  <a:tcPr anchor="ctr"/>
                </a:tc>
                <a:tc>
                  <a:txBody>
                    <a:bodyPr/>
                    <a:lstStyle/>
                    <a:p>
                      <a:pPr algn="ctr"/>
                      <a:r>
                        <a:rPr lang="en-GB" dirty="0" smtClean="0">
                          <a:latin typeface="Comic Sans MS" panose="030F0702030302020204" pitchFamily="66" charset="0"/>
                        </a:rPr>
                        <a:t>126</a:t>
                      </a:r>
                      <a:endParaRPr lang="en-GB" dirty="0">
                        <a:latin typeface="Comic Sans MS" panose="030F0702030302020204" pitchFamily="66" charset="0"/>
                      </a:endParaRPr>
                    </a:p>
                  </a:txBody>
                  <a:tcPr anchor="ctr"/>
                </a:tc>
                <a:tc>
                  <a:txBody>
                    <a:bodyPr/>
                    <a:lstStyle/>
                    <a:p>
                      <a:pPr algn="ctr"/>
                      <a:r>
                        <a:rPr lang="en-GB" dirty="0" smtClean="0">
                          <a:latin typeface="Comic Sans MS" panose="030F0702030302020204" pitchFamily="66" charset="0"/>
                        </a:rPr>
                        <a:t>126</a:t>
                      </a:r>
                      <a:endParaRPr lang="en-GB" dirty="0">
                        <a:latin typeface="Comic Sans MS" panose="030F0702030302020204" pitchFamily="66" charset="0"/>
                      </a:endParaRPr>
                    </a:p>
                  </a:txBody>
                  <a:tcPr anchor="ctr"/>
                </a:tc>
                <a:extLst>
                  <a:ext uri="{0D108BD9-81ED-4DB2-BD59-A6C34878D82A}">
                    <a16:rowId xmlns:a16="http://schemas.microsoft.com/office/drawing/2014/main" val="1078843334"/>
                  </a:ext>
                </a:extLst>
              </a:tr>
            </a:tbl>
          </a:graphicData>
        </a:graphic>
      </p:graphicFrame>
      <p:sp>
        <p:nvSpPr>
          <p:cNvPr id="13" name="TextBox 12"/>
          <p:cNvSpPr txBox="1"/>
          <p:nvPr/>
        </p:nvSpPr>
        <p:spPr>
          <a:xfrm>
            <a:off x="8961480" y="3897486"/>
            <a:ext cx="244698" cy="261610"/>
          </a:xfrm>
          <a:prstGeom prst="rect">
            <a:avLst/>
          </a:prstGeom>
          <a:noFill/>
        </p:spPr>
        <p:txBody>
          <a:bodyPr wrap="square" rtlCol="0">
            <a:spAutoFit/>
          </a:bodyPr>
          <a:lstStyle/>
          <a:p>
            <a:r>
              <a:rPr lang="en-GB" sz="1050" dirty="0" smtClean="0"/>
              <a:t>1</a:t>
            </a:r>
            <a:endParaRPr lang="en-GB" sz="1050" dirty="0"/>
          </a:p>
        </p:txBody>
      </p:sp>
    </p:spTree>
    <p:extLst>
      <p:ext uri="{BB962C8B-B14F-4D97-AF65-F5344CB8AC3E}">
        <p14:creationId xmlns:p14="http://schemas.microsoft.com/office/powerpoint/2010/main" val="9730477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23433658"/>
              </p:ext>
            </p:extLst>
          </p:nvPr>
        </p:nvGraphicFramePr>
        <p:xfrm>
          <a:off x="241837" y="183611"/>
          <a:ext cx="11709755" cy="654508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Multiplication: YEARS 5 &amp; 6</a:t>
                      </a:r>
                      <a:endParaRPr lang="en-GB" sz="2400" b="1" dirty="0">
                        <a:latin typeface="Comic Sans MS" panose="030F0702030302020204" pitchFamily="66" charset="0"/>
                      </a:endParaRPr>
                    </a:p>
                  </a:txBody>
                  <a:tcPr anchor="ctr">
                    <a:solidFill>
                      <a:schemeClr val="accent1">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57384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5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Multiply and divide numbers by 10 and 100; understand this as equivalent to making a number 10 or 100 times the size, or 1 tenth or 1 hundredth times the size.</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Find factors and multiplies of positive whole numbers, including common factors and common multiples, and express a given number as a product of 2 or 3 factors.</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Multiply any whole number with up to 4-digits by any 1-digit number using a formal written method.</a:t>
                      </a:r>
                    </a:p>
                    <a:p>
                      <a:pPr marL="171450" indent="-171450">
                        <a:buFont typeface="Arial" panose="020B0604020202020204" pitchFamily="34" charset="0"/>
                        <a:buChar char="•"/>
                      </a:pPr>
                      <a:r>
                        <a:rPr lang="en-GB" sz="1000" b="0" baseline="0" dirty="0" smtClean="0">
                          <a:latin typeface="Comic Sans MS" panose="030F0702030302020204" pitchFamily="66" charset="0"/>
                        </a:rPr>
                        <a:t>Multiply numbers up to 4-digits by a 1-or 2-digit number using a formal written method, including long multiplication for 2-digit numbers.</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573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6 Objectives</a:t>
                      </a:r>
                      <a:endParaRPr lang="en-GB" sz="1400" b="1" dirty="0" smtClean="0">
                        <a:latin typeface="Comic Sans MS" panose="030F0702030302020204" pitchFamily="66" charset="0"/>
                      </a:endParaRPr>
                    </a:p>
                  </a:txBody>
                  <a:tcPr anchor="ctr"/>
                </a:tc>
                <a:tc gridSpan="3">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smtClean="0">
                          <a:solidFill>
                            <a:schemeClr val="bg1">
                              <a:lumMod val="50000"/>
                            </a:schemeClr>
                          </a:solidFill>
                          <a:latin typeface="Comic Sans MS" panose="030F0702030302020204" pitchFamily="66" charset="0"/>
                        </a:rPr>
                        <a:t>Understand that 2 numbers can be related additively</a:t>
                      </a:r>
                      <a:r>
                        <a:rPr lang="en-GB" sz="1000" baseline="0" dirty="0" smtClean="0">
                          <a:solidFill>
                            <a:schemeClr val="bg1">
                              <a:lumMod val="50000"/>
                            </a:schemeClr>
                          </a:solidFill>
                          <a:latin typeface="Comic Sans MS" panose="030F0702030302020204" pitchFamily="66" charset="0"/>
                        </a:rPr>
                        <a:t> or multiplicatively, and quantify additive and multiplicative relationships (multiplicative relationships restricted to multiplication by a whole number).</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aseline="0" dirty="0" smtClean="0">
                          <a:solidFill>
                            <a:schemeClr val="bg1">
                              <a:lumMod val="50000"/>
                            </a:schemeClr>
                          </a:solidFill>
                          <a:latin typeface="Comic Sans MS" panose="030F0702030302020204" pitchFamily="66" charset="0"/>
                        </a:rPr>
                        <a:t>Use a given additive or multiplicative calculation to derive or complete a related calculation, using arithmetic properties, inverse relationships, and PV understanding.</a:t>
                      </a:r>
                      <a:endParaRPr lang="en-GB" sz="1000" dirty="0" smtClean="0">
                        <a:solidFill>
                          <a:schemeClr val="bg1">
                            <a:lumMod val="50000"/>
                          </a:schemeClr>
                        </a:solidFill>
                        <a:latin typeface="Comic Sans MS" panose="030F0702030302020204" pitchFamily="66" charset="0"/>
                      </a:endParaRPr>
                    </a:p>
                    <a:p>
                      <a:pPr marL="171450" indent="-171450">
                        <a:buFont typeface="Arial" panose="020B0604020202020204" pitchFamily="34" charset="0"/>
                        <a:buChar char="•"/>
                      </a:pPr>
                      <a:r>
                        <a:rPr lang="en-GB" sz="1000" dirty="0" smtClean="0">
                          <a:latin typeface="Comic Sans MS" panose="030F0702030302020204" pitchFamily="66" charset="0"/>
                        </a:rPr>
                        <a:t>Multiply multi-digit</a:t>
                      </a:r>
                      <a:r>
                        <a:rPr lang="en-GB" sz="1000" baseline="0" dirty="0" smtClean="0">
                          <a:latin typeface="Comic Sans MS" panose="030F0702030302020204" pitchFamily="66" charset="0"/>
                        </a:rPr>
                        <a:t> numbers up to 4-digits by a 2-digit whole number using the formal written method of long multiplication.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aseline="0" dirty="0" smtClean="0">
                          <a:latin typeface="Comic Sans MS" panose="030F0702030302020204" pitchFamily="66" charset="0"/>
                        </a:rPr>
                        <a:t>Multiply 1-digit numbers with up to 2dp by whole numbers.</a:t>
                      </a:r>
                      <a:endParaRPr lang="en-GB" sz="1000" dirty="0" smtClean="0">
                        <a:latin typeface="Comic Sans MS" panose="030F0702030302020204" pitchFamily="66" charset="0"/>
                      </a:endParaRPr>
                    </a:p>
                  </a:txBody>
                  <a:tcPr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882316420"/>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79564">
                <a:tc>
                  <a:txBody>
                    <a:bodyPr/>
                    <a:lstStyle/>
                    <a:p>
                      <a:pPr algn="l"/>
                      <a:r>
                        <a:rPr lang="en-GB" sz="1400" b="0" dirty="0" smtClean="0">
                          <a:latin typeface="Comic Sans MS" panose="030F0702030302020204" pitchFamily="66" charset="0"/>
                        </a:rPr>
                        <a:t>Column multiplication</a:t>
                      </a:r>
                      <a:endParaRPr lang="en-GB" sz="1400" b="0" dirty="0">
                        <a:latin typeface="Comic Sans MS" panose="030F0702030302020204" pitchFamily="66" charset="0"/>
                      </a:endParaRPr>
                    </a:p>
                  </a:txBody>
                  <a:tcPr/>
                </a:tc>
                <a:tc rowSpan="2">
                  <a:txBody>
                    <a:bodyPr/>
                    <a:lstStyle/>
                    <a:p>
                      <a:r>
                        <a:rPr lang="en-GB" sz="1400" dirty="0" smtClean="0">
                          <a:latin typeface="Comic Sans MS" panose="030F0702030302020204" pitchFamily="66" charset="0"/>
                        </a:rPr>
                        <a:t>Continue</a:t>
                      </a:r>
                      <a:r>
                        <a:rPr lang="en-GB" sz="1400" baseline="0" dirty="0" smtClean="0">
                          <a:latin typeface="Comic Sans MS" panose="030F0702030302020204" pitchFamily="66" charset="0"/>
                        </a:rPr>
                        <a:t> to use counters for multiplying numbers up to 4-digits by a 1-or 2-digit number.</a:t>
                      </a:r>
                    </a:p>
                    <a:p>
                      <a:endParaRPr lang="en-GB" sz="1400" baseline="0" dirty="0" smtClean="0">
                        <a:latin typeface="Comic Sans MS" panose="030F0702030302020204" pitchFamily="66" charset="0"/>
                      </a:endParaRPr>
                    </a:p>
                    <a:p>
                      <a:r>
                        <a:rPr lang="en-GB" sz="1400" baseline="0" dirty="0" smtClean="0">
                          <a:latin typeface="Comic Sans MS" panose="030F0702030302020204" pitchFamily="66" charset="0"/>
                        </a:rPr>
                        <a:t>NB: Not necessary to use specific place value colours now.</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omic Sans MS" panose="030F0702030302020204" pitchFamily="66" charset="0"/>
                          <a:ea typeface="+mn-ea"/>
                          <a:cs typeface="+mn-cs"/>
                        </a:rPr>
                        <a:t>Children</a:t>
                      </a:r>
                      <a:r>
                        <a:rPr lang="en-GB" sz="1400" kern="1200" baseline="0" dirty="0" smtClean="0">
                          <a:solidFill>
                            <a:schemeClr val="tx1"/>
                          </a:solidFill>
                          <a:effectLst/>
                          <a:latin typeface="Comic Sans MS" panose="030F0702030302020204" pitchFamily="66" charset="0"/>
                          <a:ea typeface="+mn-ea"/>
                          <a:cs typeface="+mn-cs"/>
                        </a:rPr>
                        <a:t> </a:t>
                      </a:r>
                      <a:r>
                        <a:rPr lang="en-GB" sz="1400" kern="1200" dirty="0" smtClean="0">
                          <a:solidFill>
                            <a:schemeClr val="tx1"/>
                          </a:solidFill>
                          <a:effectLst/>
                          <a:latin typeface="Comic Sans MS" panose="030F0702030302020204" pitchFamily="66" charset="0"/>
                          <a:ea typeface="+mn-ea"/>
                          <a:cs typeface="+mn-cs"/>
                        </a:rPr>
                        <a:t>can draw the counters, using colours to show different amounts or just use circles in the different columns to show their thinking.</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800" kern="120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omic Sans MS" panose="030F0702030302020204" pitchFamily="66" charset="0"/>
                          <a:ea typeface="+mn-ea"/>
                          <a:cs typeface="+mn-cs"/>
                        </a:rPr>
                        <a:t>This can lead to use of the grid method.</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800" kern="120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800" kern="1200" dirty="0" smtClean="0">
                          <a:solidFill>
                            <a:schemeClr val="tx1"/>
                          </a:solidFill>
                          <a:effectLst/>
                          <a:latin typeface="Comic Sans MS" panose="030F0702030302020204" pitchFamily="66" charset="0"/>
                          <a:ea typeface="+mn-ea"/>
                          <a:cs typeface="+mn-cs"/>
                        </a:rPr>
                        <a:t>18 X 1342</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800" kern="120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omic Sans MS" panose="030F0702030302020204" pitchFamily="66" charset="0"/>
                          <a:ea typeface="+mn-ea"/>
                          <a:cs typeface="+mn-cs"/>
                        </a:rPr>
                        <a:t>Find</a:t>
                      </a:r>
                      <a:r>
                        <a:rPr lang="en-GB" sz="1400" kern="1200" baseline="0" dirty="0" smtClean="0">
                          <a:solidFill>
                            <a:schemeClr val="tx1"/>
                          </a:solidFill>
                          <a:effectLst/>
                          <a:latin typeface="Comic Sans MS" panose="030F0702030302020204" pitchFamily="66" charset="0"/>
                          <a:ea typeface="+mn-ea"/>
                          <a:cs typeface="+mn-cs"/>
                        </a:rPr>
                        <a:t> the </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baseline="0" dirty="0" smtClean="0">
                          <a:solidFill>
                            <a:schemeClr val="tx1"/>
                          </a:solidFill>
                          <a:effectLst/>
                          <a:latin typeface="Comic Sans MS" panose="030F0702030302020204" pitchFamily="66" charset="0"/>
                          <a:ea typeface="+mn-ea"/>
                          <a:cs typeface="+mn-cs"/>
                        </a:rPr>
                        <a:t>total of each</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baseline="0" dirty="0" smtClean="0">
                          <a:solidFill>
                            <a:schemeClr val="tx1"/>
                          </a:solidFill>
                          <a:effectLst/>
                          <a:latin typeface="Comic Sans MS" panose="030F0702030302020204" pitchFamily="66" charset="0"/>
                          <a:ea typeface="+mn-ea"/>
                          <a:cs typeface="+mn-cs"/>
                        </a:rPr>
                        <a:t>box.</a:t>
                      </a:r>
                      <a:endParaRPr lang="en-GB" sz="1400" kern="120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800" kern="120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The bar model can support understanding.</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tx1"/>
                        </a:solidFill>
                        <a:effectLst/>
                        <a:latin typeface="Comic Sans MS" panose="030F0702030302020204" pitchFamily="66"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This leads to the compact column method,</a:t>
                      </a:r>
                      <a:r>
                        <a:rPr lang="en-GB" sz="1400" b="0" baseline="0" dirty="0" smtClean="0">
                          <a:latin typeface="Comic Sans MS" panose="030F0702030302020204" pitchFamily="66" charset="0"/>
                        </a:rPr>
                        <a:t> making links to the grid method.</a:t>
                      </a:r>
                    </a:p>
                    <a:p>
                      <a:r>
                        <a:rPr lang="en-GB" sz="1400" dirty="0" smtClean="0">
                          <a:latin typeface="Comic Sans MS" panose="030F0702030302020204" pitchFamily="66" charset="0"/>
                        </a:rPr>
                        <a:t>    1  3  4  2</a:t>
                      </a:r>
                    </a:p>
                    <a:p>
                      <a:r>
                        <a:rPr lang="en-GB" sz="1400" u="sng" dirty="0" smtClean="0">
                          <a:latin typeface="Comic Sans MS" panose="030F0702030302020204" pitchFamily="66" charset="0"/>
                        </a:rPr>
                        <a:t>X</a:t>
                      </a:r>
                      <a:r>
                        <a:rPr lang="en-GB" sz="300" u="sng" baseline="0" dirty="0" smtClean="0">
                          <a:latin typeface="Comic Sans MS" panose="030F0702030302020204" pitchFamily="66" charset="0"/>
                        </a:rPr>
                        <a:t>      </a:t>
                      </a:r>
                      <a:r>
                        <a:rPr lang="en-GB" sz="1400" u="sng" baseline="0" dirty="0" smtClean="0">
                          <a:latin typeface="Comic Sans MS" panose="030F0702030302020204" pitchFamily="66" charset="0"/>
                        </a:rPr>
                        <a:t>        1  8</a:t>
                      </a:r>
                      <a:endParaRPr lang="en-GB" sz="1400" u="none" baseline="0" dirty="0" smtClean="0">
                        <a:latin typeface="Comic Sans MS" panose="030F0702030302020204" pitchFamily="66" charset="0"/>
                      </a:endParaRPr>
                    </a:p>
                    <a:p>
                      <a:r>
                        <a:rPr lang="en-GB" sz="1400" u="none" baseline="0" dirty="0" smtClean="0">
                          <a:latin typeface="Comic Sans MS" panose="030F0702030302020204" pitchFamily="66" charset="0"/>
                        </a:rPr>
                        <a:t>1  0  7  3  6</a:t>
                      </a:r>
                    </a:p>
                    <a:p>
                      <a:endParaRPr lang="en-GB" sz="1400" u="none" baseline="0" dirty="0" smtClean="0">
                        <a:latin typeface="Comic Sans MS" panose="030F0702030302020204" pitchFamily="66" charset="0"/>
                      </a:endParaRPr>
                    </a:p>
                    <a:p>
                      <a:r>
                        <a:rPr lang="en-GB" sz="1400" u="sng" baseline="0" dirty="0" smtClean="0">
                          <a:latin typeface="Comic Sans MS" panose="030F0702030302020204" pitchFamily="66" charset="0"/>
                        </a:rPr>
                        <a:t>1  3  4  2  0</a:t>
                      </a:r>
                    </a:p>
                    <a:p>
                      <a:r>
                        <a:rPr lang="en-GB" sz="1400" u="none" baseline="0" dirty="0" smtClean="0">
                          <a:latin typeface="Comic Sans MS" panose="030F0702030302020204" pitchFamily="66" charset="0"/>
                        </a:rPr>
                        <a:t>2  4  1  5  6</a:t>
                      </a: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txBody>
                  <a:tcPr/>
                </a:tc>
                <a:extLst>
                  <a:ext uri="{0D108BD9-81ED-4DB2-BD59-A6C34878D82A}">
                    <a16:rowId xmlns:a16="http://schemas.microsoft.com/office/drawing/2014/main" val="1335631704"/>
                  </a:ext>
                </a:extLst>
              </a:tr>
              <a:tr h="4795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Column multiplication</a:t>
                      </a:r>
                    </a:p>
                    <a:p>
                      <a:pPr algn="l"/>
                      <a:r>
                        <a:rPr lang="en-GB" sz="1400" b="0" dirty="0" smtClean="0">
                          <a:latin typeface="Comic Sans MS" panose="030F0702030302020204" pitchFamily="66" charset="0"/>
                        </a:rPr>
                        <a:t>with decimal numbers</a:t>
                      </a:r>
                    </a:p>
                    <a:p>
                      <a:pPr algn="l"/>
                      <a:r>
                        <a:rPr lang="en-GB" sz="1400" b="0" dirty="0" smtClean="0">
                          <a:latin typeface="Comic Sans MS" panose="030F0702030302020204" pitchFamily="66" charset="0"/>
                        </a:rPr>
                        <a:t>(Year</a:t>
                      </a:r>
                      <a:r>
                        <a:rPr lang="en-GB" sz="1400" b="0" baseline="0" dirty="0" smtClean="0">
                          <a:latin typeface="Comic Sans MS" panose="030F0702030302020204" pitchFamily="66" charset="0"/>
                        </a:rPr>
                        <a:t> 6)</a:t>
                      </a:r>
                      <a:endParaRPr lang="en-GB" sz="1400" b="0" dirty="0">
                        <a:latin typeface="Comic Sans MS" panose="030F0702030302020204" pitchFamily="66" charset="0"/>
                      </a:endParaRPr>
                    </a:p>
                  </a:txBody>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a:txBody>
                    <a:bodyPr/>
                    <a:lstStyle/>
                    <a:p>
                      <a:r>
                        <a:rPr lang="en-GB" sz="1400" baseline="0" dirty="0" smtClean="0">
                          <a:latin typeface="Comic Sans MS" panose="030F0702030302020204" pitchFamily="66" charset="0"/>
                        </a:rPr>
                        <a:t>    </a:t>
                      </a:r>
                      <a:r>
                        <a:rPr lang="en-GB" sz="1400" dirty="0" smtClean="0">
                          <a:latin typeface="Comic Sans MS" panose="030F0702030302020204" pitchFamily="66" charset="0"/>
                        </a:rPr>
                        <a:t>1  3  4  2</a:t>
                      </a:r>
                    </a:p>
                    <a:p>
                      <a:r>
                        <a:rPr lang="en-GB" sz="1400" u="sng" dirty="0" smtClean="0">
                          <a:latin typeface="Comic Sans MS" panose="030F0702030302020204" pitchFamily="66" charset="0"/>
                        </a:rPr>
                        <a:t>X</a:t>
                      </a:r>
                      <a:r>
                        <a:rPr lang="en-GB" sz="1400" u="sng" baseline="0" dirty="0" smtClean="0">
                          <a:latin typeface="Comic Sans MS" panose="030F0702030302020204" pitchFamily="66" charset="0"/>
                        </a:rPr>
                        <a:t>         1 . 8</a:t>
                      </a:r>
                      <a:endParaRPr lang="en-GB" sz="1400" u="none" baseline="0" dirty="0" smtClean="0">
                        <a:latin typeface="Comic Sans MS" panose="030F0702030302020204" pitchFamily="66" charset="0"/>
                      </a:endParaRPr>
                    </a:p>
                    <a:p>
                      <a:r>
                        <a:rPr lang="en-GB" sz="1400" u="none" baseline="0" dirty="0" smtClean="0">
                          <a:latin typeface="Comic Sans MS" panose="030F0702030302020204" pitchFamily="66" charset="0"/>
                        </a:rPr>
                        <a:t>1  0  7  3 . 6</a:t>
                      </a:r>
                    </a:p>
                    <a:p>
                      <a:endParaRPr lang="en-GB" sz="1400" u="none" baseline="0" dirty="0" smtClean="0">
                        <a:latin typeface="Comic Sans MS" panose="030F0702030302020204" pitchFamily="66" charset="0"/>
                      </a:endParaRPr>
                    </a:p>
                    <a:p>
                      <a:r>
                        <a:rPr lang="en-GB" sz="1400" u="sng" baseline="0" dirty="0" smtClean="0">
                          <a:latin typeface="Comic Sans MS" panose="030F0702030302020204" pitchFamily="66" charset="0"/>
                        </a:rPr>
                        <a:t>1  3  4  2 . 0</a:t>
                      </a:r>
                    </a:p>
                    <a:p>
                      <a:r>
                        <a:rPr lang="en-GB" sz="1400" u="none" baseline="0" dirty="0" smtClean="0">
                          <a:latin typeface="Comic Sans MS" panose="030F0702030302020204" pitchFamily="66" charset="0"/>
                        </a:rPr>
                        <a:t>2  4  1  5 . 6</a:t>
                      </a:r>
                      <a:endParaRPr lang="en-GB" sz="1400" b="0" dirty="0" smtClean="0">
                        <a:latin typeface="Comic Sans MS" panose="030F0702030302020204" pitchFamily="66" charset="0"/>
                      </a:endParaRPr>
                    </a:p>
                  </a:txBody>
                  <a:tcPr/>
                </a:tc>
                <a:extLst>
                  <a:ext uri="{0D108BD9-81ED-4DB2-BD59-A6C34878D82A}">
                    <a16:rowId xmlns:a16="http://schemas.microsoft.com/office/drawing/2014/main" val="2685772568"/>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9" name="Picture 8"/>
          <p:cNvPicPr/>
          <p:nvPr/>
        </p:nvPicPr>
        <p:blipFill>
          <a:blip r:embed="rId3"/>
          <a:stretch>
            <a:fillRect/>
          </a:stretch>
        </p:blipFill>
        <p:spPr>
          <a:xfrm>
            <a:off x="6366852" y="3963856"/>
            <a:ext cx="2135215" cy="934835"/>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977566034"/>
              </p:ext>
            </p:extLst>
          </p:nvPr>
        </p:nvGraphicFramePr>
        <p:xfrm>
          <a:off x="5552213" y="5884791"/>
          <a:ext cx="2512701" cy="754610"/>
        </p:xfrm>
        <a:graphic>
          <a:graphicData uri="http://schemas.openxmlformats.org/drawingml/2006/table">
            <a:tbl>
              <a:tblPr firstRow="1" bandRow="1">
                <a:tableStyleId>{5940675A-B579-460E-94D1-54222C63F5DA}</a:tableStyleId>
              </a:tblPr>
              <a:tblGrid>
                <a:gridCol w="279189">
                  <a:extLst>
                    <a:ext uri="{9D8B030D-6E8A-4147-A177-3AD203B41FA5}">
                      <a16:colId xmlns:a16="http://schemas.microsoft.com/office/drawing/2014/main" val="408497248"/>
                    </a:ext>
                  </a:extLst>
                </a:gridCol>
                <a:gridCol w="279189">
                  <a:extLst>
                    <a:ext uri="{9D8B030D-6E8A-4147-A177-3AD203B41FA5}">
                      <a16:colId xmlns:a16="http://schemas.microsoft.com/office/drawing/2014/main" val="498102183"/>
                    </a:ext>
                  </a:extLst>
                </a:gridCol>
                <a:gridCol w="279189">
                  <a:extLst>
                    <a:ext uri="{9D8B030D-6E8A-4147-A177-3AD203B41FA5}">
                      <a16:colId xmlns:a16="http://schemas.microsoft.com/office/drawing/2014/main" val="2772943788"/>
                    </a:ext>
                  </a:extLst>
                </a:gridCol>
                <a:gridCol w="279189">
                  <a:extLst>
                    <a:ext uri="{9D8B030D-6E8A-4147-A177-3AD203B41FA5}">
                      <a16:colId xmlns:a16="http://schemas.microsoft.com/office/drawing/2014/main" val="3009612520"/>
                    </a:ext>
                  </a:extLst>
                </a:gridCol>
                <a:gridCol w="279189">
                  <a:extLst>
                    <a:ext uri="{9D8B030D-6E8A-4147-A177-3AD203B41FA5}">
                      <a16:colId xmlns:a16="http://schemas.microsoft.com/office/drawing/2014/main" val="2534698597"/>
                    </a:ext>
                  </a:extLst>
                </a:gridCol>
                <a:gridCol w="279189">
                  <a:extLst>
                    <a:ext uri="{9D8B030D-6E8A-4147-A177-3AD203B41FA5}">
                      <a16:colId xmlns:a16="http://schemas.microsoft.com/office/drawing/2014/main" val="2790650356"/>
                    </a:ext>
                  </a:extLst>
                </a:gridCol>
                <a:gridCol w="279189">
                  <a:extLst>
                    <a:ext uri="{9D8B030D-6E8A-4147-A177-3AD203B41FA5}">
                      <a16:colId xmlns:a16="http://schemas.microsoft.com/office/drawing/2014/main" val="2778619900"/>
                    </a:ext>
                  </a:extLst>
                </a:gridCol>
                <a:gridCol w="279189">
                  <a:extLst>
                    <a:ext uri="{9D8B030D-6E8A-4147-A177-3AD203B41FA5}">
                      <a16:colId xmlns:a16="http://schemas.microsoft.com/office/drawing/2014/main" val="577854006"/>
                    </a:ext>
                  </a:extLst>
                </a:gridCol>
                <a:gridCol w="279189">
                  <a:extLst>
                    <a:ext uri="{9D8B030D-6E8A-4147-A177-3AD203B41FA5}">
                      <a16:colId xmlns:a16="http://schemas.microsoft.com/office/drawing/2014/main" val="1591257518"/>
                    </a:ext>
                  </a:extLst>
                </a:gridCol>
              </a:tblGrid>
              <a:tr h="377305">
                <a:tc>
                  <a:txBody>
                    <a:bodyPr/>
                    <a:lstStyle/>
                    <a:p>
                      <a:pPr algn="ctr"/>
                      <a:r>
                        <a:rPr lang="en-GB" sz="800" dirty="0" smtClean="0">
                          <a:latin typeface="Comic Sans MS" panose="030F0702030302020204" pitchFamily="66" charset="0"/>
                        </a:rPr>
                        <a:t>1342</a:t>
                      </a: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extLst>
                  <a:ext uri="{0D108BD9-81ED-4DB2-BD59-A6C34878D82A}">
                    <a16:rowId xmlns:a16="http://schemas.microsoft.com/office/drawing/2014/main" val="2889692079"/>
                  </a:ext>
                </a:extLst>
              </a:tr>
              <a:tr h="37730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extLst>
                  <a:ext uri="{0D108BD9-81ED-4DB2-BD59-A6C34878D82A}">
                    <a16:rowId xmlns:a16="http://schemas.microsoft.com/office/drawing/2014/main" val="3487139773"/>
                  </a:ext>
                </a:extLst>
              </a:tr>
            </a:tbl>
          </a:graphicData>
        </a:graphic>
      </p:graphicFrame>
      <p:sp>
        <p:nvSpPr>
          <p:cNvPr id="14" name="TextBox 13"/>
          <p:cNvSpPr txBox="1"/>
          <p:nvPr/>
        </p:nvSpPr>
        <p:spPr>
          <a:xfrm>
            <a:off x="9843604" y="3151745"/>
            <a:ext cx="2107988" cy="2400657"/>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Multiply the top number by the ones digit first.</a:t>
            </a:r>
          </a:p>
          <a:p>
            <a:pPr lvl="0" fontAlgn="base">
              <a:spcBef>
                <a:spcPct val="0"/>
              </a:spcBef>
              <a:spcAft>
                <a:spcPct val="0"/>
              </a:spcAft>
              <a:defRPr/>
            </a:pPr>
            <a:r>
              <a:rPr lang="en-GB" sz="1400" dirty="0" smtClean="0">
                <a:latin typeface="Comic Sans MS" panose="030F0702030302020204" pitchFamily="66" charset="0"/>
              </a:rPr>
              <a:t>Colour coding of the ones and tens digits and rows might support understanding.</a:t>
            </a:r>
          </a:p>
          <a:p>
            <a:pPr lvl="0" fontAlgn="base">
              <a:spcBef>
                <a:spcPct val="0"/>
              </a:spcBef>
              <a:spcAft>
                <a:spcPct val="0"/>
              </a:spcAft>
              <a:defRPr/>
            </a:pPr>
            <a:r>
              <a:rPr lang="en-GB" sz="1400" dirty="0" smtClean="0">
                <a:latin typeface="Comic Sans MS" panose="030F0702030302020204" pitchFamily="66" charset="0"/>
              </a:rPr>
              <a:t>“The one in 18 is a tens digit so I must put a zero in the ones place.”</a:t>
            </a:r>
            <a:endParaRPr lang="en-GB" sz="1400" dirty="0">
              <a:latin typeface="Comic Sans MS" panose="030F0702030302020204" pitchFamily="66" charset="0"/>
            </a:endParaRPr>
          </a:p>
          <a:p>
            <a:endParaRPr lang="en-GB" sz="1000" dirty="0"/>
          </a:p>
        </p:txBody>
      </p:sp>
      <p:sp>
        <p:nvSpPr>
          <p:cNvPr id="15" name="TextBox 14"/>
          <p:cNvSpPr txBox="1"/>
          <p:nvPr/>
        </p:nvSpPr>
        <p:spPr>
          <a:xfrm>
            <a:off x="8737973" y="3885931"/>
            <a:ext cx="244698" cy="261610"/>
          </a:xfrm>
          <a:prstGeom prst="rect">
            <a:avLst/>
          </a:prstGeom>
          <a:noFill/>
        </p:spPr>
        <p:txBody>
          <a:bodyPr wrap="square" rtlCol="0">
            <a:spAutoFit/>
          </a:bodyPr>
          <a:lstStyle/>
          <a:p>
            <a:r>
              <a:rPr lang="en-GB" sz="1050" dirty="0" smtClean="0"/>
              <a:t>2</a:t>
            </a:r>
            <a:endParaRPr lang="en-GB" sz="1050" dirty="0"/>
          </a:p>
        </p:txBody>
      </p:sp>
      <p:sp>
        <p:nvSpPr>
          <p:cNvPr id="16" name="TextBox 15"/>
          <p:cNvSpPr txBox="1"/>
          <p:nvPr/>
        </p:nvSpPr>
        <p:spPr>
          <a:xfrm>
            <a:off x="8941812" y="3885931"/>
            <a:ext cx="244698" cy="261610"/>
          </a:xfrm>
          <a:prstGeom prst="rect">
            <a:avLst/>
          </a:prstGeom>
          <a:noFill/>
        </p:spPr>
        <p:txBody>
          <a:bodyPr wrap="square" rtlCol="0">
            <a:spAutoFit/>
          </a:bodyPr>
          <a:lstStyle/>
          <a:p>
            <a:r>
              <a:rPr lang="en-GB" sz="1050" dirty="0"/>
              <a:t>3</a:t>
            </a:r>
          </a:p>
        </p:txBody>
      </p:sp>
      <p:sp>
        <p:nvSpPr>
          <p:cNvPr id="17" name="TextBox 16"/>
          <p:cNvSpPr txBox="1"/>
          <p:nvPr/>
        </p:nvSpPr>
        <p:spPr>
          <a:xfrm>
            <a:off x="9159161" y="3885931"/>
            <a:ext cx="244698" cy="261610"/>
          </a:xfrm>
          <a:prstGeom prst="rect">
            <a:avLst/>
          </a:prstGeom>
          <a:noFill/>
        </p:spPr>
        <p:txBody>
          <a:bodyPr wrap="square" rtlCol="0">
            <a:spAutoFit/>
          </a:bodyPr>
          <a:lstStyle/>
          <a:p>
            <a:r>
              <a:rPr lang="en-GB" sz="1050" dirty="0"/>
              <a:t>1</a:t>
            </a:r>
          </a:p>
        </p:txBody>
      </p:sp>
      <p:sp>
        <p:nvSpPr>
          <p:cNvPr id="18" name="TextBox 17"/>
          <p:cNvSpPr txBox="1"/>
          <p:nvPr/>
        </p:nvSpPr>
        <p:spPr>
          <a:xfrm>
            <a:off x="8754470" y="4529244"/>
            <a:ext cx="244698" cy="261610"/>
          </a:xfrm>
          <a:prstGeom prst="rect">
            <a:avLst/>
          </a:prstGeom>
          <a:noFill/>
        </p:spPr>
        <p:txBody>
          <a:bodyPr wrap="square" rtlCol="0">
            <a:spAutoFit/>
          </a:bodyPr>
          <a:lstStyle/>
          <a:p>
            <a:r>
              <a:rPr lang="en-GB" sz="1050" dirty="0"/>
              <a:t>1</a:t>
            </a:r>
          </a:p>
        </p:txBody>
      </p:sp>
      <p:sp>
        <p:nvSpPr>
          <p:cNvPr id="21" name="Rounded Rectangle 20"/>
          <p:cNvSpPr/>
          <p:nvPr/>
        </p:nvSpPr>
        <p:spPr>
          <a:xfrm>
            <a:off x="9390349" y="4138861"/>
            <a:ext cx="222067" cy="245189"/>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2" name="Straight Arrow Connector 21"/>
          <p:cNvCxnSpPr/>
          <p:nvPr/>
        </p:nvCxnSpPr>
        <p:spPr>
          <a:xfrm>
            <a:off x="9612416" y="4235329"/>
            <a:ext cx="247685" cy="3493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8754470" y="5898821"/>
            <a:ext cx="244698" cy="261610"/>
          </a:xfrm>
          <a:prstGeom prst="rect">
            <a:avLst/>
          </a:prstGeom>
          <a:noFill/>
        </p:spPr>
        <p:txBody>
          <a:bodyPr wrap="square" rtlCol="0">
            <a:spAutoFit/>
          </a:bodyPr>
          <a:lstStyle/>
          <a:p>
            <a:r>
              <a:rPr lang="en-GB" sz="1050" dirty="0" smtClean="0"/>
              <a:t>2</a:t>
            </a:r>
            <a:endParaRPr lang="en-GB" sz="1050" dirty="0"/>
          </a:p>
        </p:txBody>
      </p:sp>
      <p:sp>
        <p:nvSpPr>
          <p:cNvPr id="24" name="TextBox 23"/>
          <p:cNvSpPr txBox="1"/>
          <p:nvPr/>
        </p:nvSpPr>
        <p:spPr>
          <a:xfrm>
            <a:off x="8958309" y="5898821"/>
            <a:ext cx="244698" cy="261610"/>
          </a:xfrm>
          <a:prstGeom prst="rect">
            <a:avLst/>
          </a:prstGeom>
          <a:noFill/>
        </p:spPr>
        <p:txBody>
          <a:bodyPr wrap="square" rtlCol="0">
            <a:spAutoFit/>
          </a:bodyPr>
          <a:lstStyle/>
          <a:p>
            <a:r>
              <a:rPr lang="en-GB" sz="1050" dirty="0"/>
              <a:t>3</a:t>
            </a:r>
          </a:p>
        </p:txBody>
      </p:sp>
      <p:sp>
        <p:nvSpPr>
          <p:cNvPr id="25" name="TextBox 24"/>
          <p:cNvSpPr txBox="1"/>
          <p:nvPr/>
        </p:nvSpPr>
        <p:spPr>
          <a:xfrm>
            <a:off x="9175658" y="5898821"/>
            <a:ext cx="244698" cy="261610"/>
          </a:xfrm>
          <a:prstGeom prst="rect">
            <a:avLst/>
          </a:prstGeom>
          <a:noFill/>
        </p:spPr>
        <p:txBody>
          <a:bodyPr wrap="square" rtlCol="0">
            <a:spAutoFit/>
          </a:bodyPr>
          <a:lstStyle/>
          <a:p>
            <a:r>
              <a:rPr lang="en-GB" sz="1050" dirty="0"/>
              <a:t>1</a:t>
            </a:r>
          </a:p>
        </p:txBody>
      </p:sp>
      <p:sp>
        <p:nvSpPr>
          <p:cNvPr id="26" name="TextBox 25"/>
          <p:cNvSpPr txBox="1"/>
          <p:nvPr/>
        </p:nvSpPr>
        <p:spPr>
          <a:xfrm>
            <a:off x="8767533" y="6512915"/>
            <a:ext cx="244698" cy="261610"/>
          </a:xfrm>
          <a:prstGeom prst="rect">
            <a:avLst/>
          </a:prstGeom>
          <a:noFill/>
        </p:spPr>
        <p:txBody>
          <a:bodyPr wrap="square" rtlCol="0">
            <a:spAutoFit/>
          </a:bodyPr>
          <a:lstStyle/>
          <a:p>
            <a:r>
              <a:rPr lang="en-GB" sz="1050" dirty="0"/>
              <a:t>1</a:t>
            </a:r>
          </a:p>
        </p:txBody>
      </p:sp>
      <p:sp>
        <p:nvSpPr>
          <p:cNvPr id="27" name="TextBox 26"/>
          <p:cNvSpPr txBox="1"/>
          <p:nvPr/>
        </p:nvSpPr>
        <p:spPr>
          <a:xfrm>
            <a:off x="10109912" y="5331918"/>
            <a:ext cx="1841680" cy="1538883"/>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The digits of the same value are </a:t>
            </a:r>
            <a:r>
              <a:rPr lang="en-GB" sz="1400" u="sng" dirty="0" smtClean="0">
                <a:latin typeface="Comic Sans MS" panose="030F0702030302020204" pitchFamily="66" charset="0"/>
              </a:rPr>
              <a:t>not</a:t>
            </a:r>
            <a:r>
              <a:rPr lang="en-GB" sz="1400" dirty="0" smtClean="0">
                <a:latin typeface="Comic Sans MS" panose="030F0702030302020204" pitchFamily="66" charset="0"/>
              </a:rPr>
              <a:t> lined up here in the setting out of the calculation but are underneath this. </a:t>
            </a:r>
            <a:endParaRPr lang="en-GB" sz="1400" dirty="0">
              <a:latin typeface="Comic Sans MS" panose="030F0702030302020204" pitchFamily="66" charset="0"/>
            </a:endParaRPr>
          </a:p>
          <a:p>
            <a:endParaRPr lang="en-GB" sz="1000" dirty="0"/>
          </a:p>
        </p:txBody>
      </p:sp>
    </p:spTree>
    <p:extLst>
      <p:ext uri="{BB962C8B-B14F-4D97-AF65-F5344CB8AC3E}">
        <p14:creationId xmlns:p14="http://schemas.microsoft.com/office/powerpoint/2010/main" val="31746365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14568" y="2592104"/>
            <a:ext cx="9899176" cy="2293794"/>
          </a:xfrm>
          <a:solidFill>
            <a:schemeClr val="accent6">
              <a:lumMod val="60000"/>
              <a:lumOff val="40000"/>
            </a:schemeClr>
          </a:solidFill>
        </p:spPr>
        <p:txBody>
          <a:bodyPr>
            <a:noAutofit/>
          </a:bodyPr>
          <a:lstStyle/>
          <a:p>
            <a:r>
              <a:rPr lang="en-GB" sz="4000" b="1" dirty="0">
                <a:latin typeface="Comic Sans MS" panose="030F0702030302020204" pitchFamily="66" charset="0"/>
              </a:rPr>
              <a:t>Progression in Teaching and </a:t>
            </a:r>
            <a:r>
              <a:rPr lang="en-GB" sz="4000" b="1" dirty="0" smtClean="0">
                <a:latin typeface="Comic Sans MS" panose="030F0702030302020204" pitchFamily="66" charset="0"/>
              </a:rPr>
              <a:t>Learning</a:t>
            </a:r>
          </a:p>
          <a:p>
            <a:r>
              <a:rPr lang="en-GB" sz="4000" b="1" dirty="0" smtClean="0">
                <a:latin typeface="Comic Sans MS" panose="030F0702030302020204" pitchFamily="66" charset="0"/>
              </a:rPr>
              <a:t> </a:t>
            </a:r>
          </a:p>
          <a:p>
            <a:r>
              <a:rPr lang="en-GB" sz="6600" b="1" dirty="0" smtClean="0">
                <a:latin typeface="Comic Sans MS" panose="030F0702030302020204" pitchFamily="66" charset="0"/>
              </a:rPr>
              <a:t>Division</a:t>
            </a:r>
            <a:endParaRPr lang="en-GB" sz="6600" dirty="0"/>
          </a:p>
        </p:txBody>
      </p:sp>
      <p:pic>
        <p:nvPicPr>
          <p:cNvPr id="4" name="Picture 3"/>
          <p:cNvPicPr>
            <a:picLocks noChangeAspect="1"/>
          </p:cNvPicPr>
          <p:nvPr/>
        </p:nvPicPr>
        <p:blipFill>
          <a:blip r:embed="rId2"/>
          <a:stretch>
            <a:fillRect/>
          </a:stretch>
        </p:blipFill>
        <p:spPr>
          <a:xfrm>
            <a:off x="5234968" y="598893"/>
            <a:ext cx="1658376" cy="1672311"/>
          </a:xfrm>
          <a:prstGeom prst="rect">
            <a:avLst/>
          </a:prstGeom>
        </p:spPr>
      </p:pic>
    </p:spTree>
    <p:extLst>
      <p:ext uri="{BB962C8B-B14F-4D97-AF65-F5344CB8AC3E}">
        <p14:creationId xmlns:p14="http://schemas.microsoft.com/office/powerpoint/2010/main" val="12473442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219989470"/>
              </p:ext>
            </p:extLst>
          </p:nvPr>
        </p:nvGraphicFramePr>
        <p:xfrm>
          <a:off x="241837" y="183611"/>
          <a:ext cx="11709755" cy="6435937"/>
        </p:xfrm>
        <a:graphic>
          <a:graphicData uri="http://schemas.openxmlformats.org/drawingml/2006/table">
            <a:tbl>
              <a:tblPr firstRow="1" bandRow="1">
                <a:tableStyleId>{5940675A-B579-460E-94D1-54222C63F5DA}</a:tableStyleId>
              </a:tblPr>
              <a:tblGrid>
                <a:gridCol w="9270653">
                  <a:extLst>
                    <a:ext uri="{9D8B030D-6E8A-4147-A177-3AD203B41FA5}">
                      <a16:colId xmlns:a16="http://schemas.microsoft.com/office/drawing/2014/main" val="20000"/>
                    </a:ext>
                  </a:extLst>
                </a:gridCol>
                <a:gridCol w="2439102">
                  <a:extLst>
                    <a:ext uri="{9D8B030D-6E8A-4147-A177-3AD203B41FA5}">
                      <a16:colId xmlns:a16="http://schemas.microsoft.com/office/drawing/2014/main" val="20003"/>
                    </a:ext>
                  </a:extLst>
                </a:gridCol>
              </a:tblGrid>
              <a:tr h="439944">
                <a:tc gridSpan="2">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Division: EYFS</a:t>
                      </a:r>
                      <a:endParaRPr lang="en-GB" sz="2400" b="1" dirty="0">
                        <a:latin typeface="Comic Sans MS" panose="030F0702030302020204" pitchFamily="66" charset="0"/>
                      </a:endParaRPr>
                    </a:p>
                  </a:txBody>
                  <a:tcPr anchor="ctr">
                    <a:solidFill>
                      <a:schemeClr val="accent6">
                        <a:lumMod val="60000"/>
                        <a:lumOff val="40000"/>
                      </a:schemeClr>
                    </a:solidFill>
                  </a:tcP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479564">
                <a:tc>
                  <a:txBody>
                    <a:bodyPr/>
                    <a:lstStyle/>
                    <a:p>
                      <a:pPr algn="ctr"/>
                      <a:r>
                        <a:rPr lang="en-GB" sz="2000" b="1" dirty="0" smtClean="0">
                          <a:latin typeface="Comic Sans MS" panose="030F0702030302020204" pitchFamily="66" charset="0"/>
                        </a:rPr>
                        <a:t>Guidance</a:t>
                      </a:r>
                      <a:r>
                        <a:rPr lang="en-GB" sz="2000" b="1" baseline="0" dirty="0" smtClean="0">
                          <a:latin typeface="Comic Sans MS" panose="030F0702030302020204" pitchFamily="66" charset="0"/>
                        </a:rPr>
                        <a:t> / Models / Images</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Key Vocabulary</a:t>
                      </a:r>
                    </a:p>
                  </a:txBody>
                  <a:tcPr anchor="ctr"/>
                </a:tc>
                <a:extLst>
                  <a:ext uri="{0D108BD9-81ED-4DB2-BD59-A6C34878D82A}">
                    <a16:rowId xmlns:a16="http://schemas.microsoft.com/office/drawing/2014/main" val="10001"/>
                  </a:ext>
                </a:extLst>
              </a:tr>
              <a:tr h="2435933">
                <a:tc>
                  <a:txBody>
                    <a:bodyPr/>
                    <a:lstStyle/>
                    <a:p>
                      <a:pPr marL="0" indent="0">
                        <a:buFont typeface="Arial" panose="020B0604020202020204" pitchFamily="34" charset="0"/>
                        <a:buNone/>
                      </a:pPr>
                      <a:r>
                        <a:rPr lang="en-GB" sz="1300" b="0" baseline="0" dirty="0" smtClean="0">
                          <a:latin typeface="Comic Sans MS" panose="030F0702030302020204" pitchFamily="66" charset="0"/>
                        </a:rPr>
                        <a:t>The ELG states that children should solve problems including doubling, halving and sharing.</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need to see and hear representations of division as both grouping and sharing.</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Division can be introduced through halving.</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begin with mostly pictorial representations linked to real life contexts.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1" baseline="0" dirty="0" smtClean="0">
                          <a:latin typeface="Comic Sans MS" panose="030F0702030302020204" pitchFamily="66" charset="0"/>
                        </a:rPr>
                        <a:t>Grouping model:</a:t>
                      </a:r>
                      <a:r>
                        <a:rPr lang="en-GB" sz="1300" b="0" baseline="0" dirty="0" smtClean="0">
                          <a:latin typeface="Comic Sans MS" panose="030F0702030302020204" pitchFamily="66" charset="0"/>
                        </a:rPr>
                        <a:t> Mum has 6 socks.  She grouped them into pairs.  </a:t>
                      </a:r>
                    </a:p>
                    <a:p>
                      <a:pPr marL="0" indent="0">
                        <a:buFont typeface="Arial" panose="020B0604020202020204" pitchFamily="34" charset="0"/>
                        <a:buNone/>
                      </a:pPr>
                      <a:r>
                        <a:rPr lang="en-GB" sz="1300" b="0" baseline="0" dirty="0" smtClean="0">
                          <a:latin typeface="Comic Sans MS" panose="030F0702030302020204" pitchFamily="66" charset="0"/>
                        </a:rPr>
                        <a:t>How many pairs did she make?</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1" baseline="0" dirty="0" smtClean="0">
                          <a:latin typeface="Comic Sans MS" panose="030F0702030302020204" pitchFamily="66" charset="0"/>
                        </a:rPr>
                        <a:t>Sharing model: </a:t>
                      </a:r>
                      <a:r>
                        <a:rPr lang="en-GB" sz="1300" b="0" baseline="0" dirty="0" smtClean="0">
                          <a:latin typeface="Comic Sans MS" panose="030F0702030302020204" pitchFamily="66" charset="0"/>
                        </a:rPr>
                        <a:t>I have 10 sweets.  I want to share them with my friend.  </a:t>
                      </a:r>
                    </a:p>
                    <a:p>
                      <a:pPr marL="0" indent="0">
                        <a:buFont typeface="Arial" panose="020B0604020202020204" pitchFamily="34" charset="0"/>
                        <a:buNone/>
                      </a:pPr>
                      <a:r>
                        <a:rPr lang="en-GB" sz="1300" b="0" baseline="0" dirty="0" smtClean="0">
                          <a:latin typeface="Comic Sans MS" panose="030F0702030302020204" pitchFamily="66" charset="0"/>
                        </a:rPr>
                        <a:t>How many will we each have?</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have a go at recording the calculation that has been carried out.</a:t>
                      </a:r>
                      <a:endParaRPr lang="en-GB" sz="1300" b="1" baseline="0" dirty="0" smtClean="0">
                        <a:latin typeface="Comic Sans MS" panose="030F0702030302020204" pitchFamily="66" charset="0"/>
                      </a:endParaRPr>
                    </a:p>
                  </a:txBody>
                  <a:tcPr/>
                </a:tc>
                <a:tc>
                  <a:txBody>
                    <a:bodyPr/>
                    <a:lstStyle/>
                    <a:p>
                      <a:r>
                        <a:rPr lang="en-GB" sz="1300" b="0" dirty="0" smtClean="0">
                          <a:latin typeface="Comic Sans MS" panose="030F0702030302020204" pitchFamily="66" charset="0"/>
                        </a:rPr>
                        <a:t>Halve</a:t>
                      </a:r>
                    </a:p>
                    <a:p>
                      <a:r>
                        <a:rPr lang="en-GB" sz="1300" b="0" dirty="0" smtClean="0">
                          <a:latin typeface="Comic Sans MS" panose="030F0702030302020204" pitchFamily="66" charset="0"/>
                        </a:rPr>
                        <a:t>Share, share</a:t>
                      </a:r>
                      <a:r>
                        <a:rPr lang="en-GB" sz="1300" b="0" baseline="0" dirty="0" smtClean="0">
                          <a:latin typeface="Comic Sans MS" panose="030F0702030302020204" pitchFamily="66" charset="0"/>
                        </a:rPr>
                        <a:t> equally</a:t>
                      </a:r>
                    </a:p>
                    <a:p>
                      <a:r>
                        <a:rPr lang="en-GB" sz="1300" b="0" baseline="0" dirty="0" smtClean="0">
                          <a:latin typeface="Comic Sans MS" panose="030F0702030302020204" pitchFamily="66" charset="0"/>
                        </a:rPr>
                        <a:t>One each, two each, three each…</a:t>
                      </a:r>
                    </a:p>
                    <a:p>
                      <a:r>
                        <a:rPr lang="en-GB" sz="1300" b="0" baseline="0" dirty="0" smtClean="0">
                          <a:latin typeface="Comic Sans MS" panose="030F0702030302020204" pitchFamily="66" charset="0"/>
                        </a:rPr>
                        <a:t>Group in pairs, threes, tens…</a:t>
                      </a:r>
                    </a:p>
                    <a:p>
                      <a:r>
                        <a:rPr lang="en-GB" sz="1300" b="0" baseline="0" dirty="0" smtClean="0">
                          <a:latin typeface="Comic Sans MS" panose="030F0702030302020204" pitchFamily="66" charset="0"/>
                        </a:rPr>
                        <a:t>Equal groups of</a:t>
                      </a:r>
                    </a:p>
                    <a:p>
                      <a:r>
                        <a:rPr lang="en-GB" sz="1300" b="0" baseline="0" dirty="0" smtClean="0">
                          <a:latin typeface="Comic Sans MS" panose="030F0702030302020204" pitchFamily="66" charset="0"/>
                        </a:rPr>
                        <a:t>Divide</a:t>
                      </a:r>
                    </a:p>
                    <a:p>
                      <a:r>
                        <a:rPr lang="en-GB" sz="1300" b="0" baseline="0" dirty="0" smtClean="0">
                          <a:latin typeface="Comic Sans MS" panose="030F0702030302020204" pitchFamily="66" charset="0"/>
                        </a:rPr>
                        <a:t>Divided by</a:t>
                      </a:r>
                    </a:p>
                    <a:p>
                      <a:r>
                        <a:rPr lang="en-GB" sz="1300" b="0" baseline="0" dirty="0" smtClean="0">
                          <a:latin typeface="Comic Sans MS" panose="030F0702030302020204" pitchFamily="66" charset="0"/>
                        </a:rPr>
                        <a:t>Divided into</a:t>
                      </a:r>
                    </a:p>
                    <a:p>
                      <a:r>
                        <a:rPr lang="en-GB" sz="1300" b="0" baseline="0" dirty="0" smtClean="0">
                          <a:latin typeface="Comic Sans MS" panose="030F0702030302020204" pitchFamily="66" charset="0"/>
                        </a:rPr>
                        <a:t>Left, left over</a:t>
                      </a:r>
                      <a:endParaRPr lang="en-GB" sz="1300" b="0" dirty="0" smtClean="0">
                        <a:latin typeface="Comic Sans MS" panose="030F0702030302020204" pitchFamily="66" charset="0"/>
                      </a:endParaRPr>
                    </a:p>
                  </a:txBody>
                  <a:tcPr/>
                </a:tc>
                <a:extLst>
                  <a:ext uri="{0D108BD9-81ED-4DB2-BD59-A6C34878D82A}">
                    <a16:rowId xmlns:a16="http://schemas.microsoft.com/office/drawing/2014/main" val="10002"/>
                  </a:ext>
                </a:extLst>
              </a:tr>
              <a:tr h="2435933">
                <a:tc>
                  <a:txBody>
                    <a:bodyPr/>
                    <a:lstStyle/>
                    <a:p>
                      <a:pPr marL="0" indent="0">
                        <a:buFont typeface="Arial" panose="020B0604020202020204" pitchFamily="34" charset="0"/>
                        <a:buNone/>
                      </a:pPr>
                      <a:r>
                        <a:rPr lang="en-GB" sz="1300" b="1" baseline="0" dirty="0" smtClean="0">
                          <a:latin typeface="Comic Sans MS" panose="030F0702030302020204" pitchFamily="66" charset="0"/>
                        </a:rPr>
                        <a:t>Fractions</a:t>
                      </a: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Although not explicit in the Development Matters document, the sharing model is a useful way of introducing young children to fractions and calculating with fractions.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Setting the problems in real life contexts and solving them with concrete apparatus will support children’s understanding.</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“I have got 5 bones to share between my 2 dogs.  How many bones will they each get?”</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have a go at recording the calculation that has been carried out.</a:t>
                      </a:r>
                      <a:endParaRPr lang="en-GB" sz="1300" b="1" baseline="0" dirty="0" smtClean="0">
                        <a:latin typeface="Comic Sans MS" panose="030F0702030302020204" pitchFamily="66" charset="0"/>
                      </a:endParaRPr>
                    </a:p>
                  </a:txBody>
                  <a:tcPr/>
                </a:tc>
                <a:tc>
                  <a:txBody>
                    <a:bodyPr/>
                    <a:lstStyle/>
                    <a:p>
                      <a:r>
                        <a:rPr lang="en-GB" sz="1300" b="0" dirty="0" smtClean="0">
                          <a:latin typeface="Comic Sans MS" panose="030F0702030302020204" pitchFamily="66" charset="0"/>
                        </a:rPr>
                        <a:t>As division vocabulary plus the following:</a:t>
                      </a:r>
                    </a:p>
                    <a:p>
                      <a:r>
                        <a:rPr lang="en-GB" sz="1300" b="0" dirty="0" smtClean="0">
                          <a:latin typeface="Comic Sans MS" panose="030F0702030302020204" pitchFamily="66" charset="0"/>
                        </a:rPr>
                        <a:t>Fraction</a:t>
                      </a:r>
                    </a:p>
                    <a:p>
                      <a:r>
                        <a:rPr lang="en-GB" sz="1300" b="0" dirty="0" smtClean="0">
                          <a:latin typeface="Comic Sans MS" panose="030F0702030302020204" pitchFamily="66" charset="0"/>
                        </a:rPr>
                        <a:t>Half</a:t>
                      </a:r>
                    </a:p>
                    <a:p>
                      <a:r>
                        <a:rPr lang="en-GB" sz="1300" b="0" dirty="0" smtClean="0">
                          <a:latin typeface="Comic Sans MS" panose="030F0702030302020204" pitchFamily="66" charset="0"/>
                        </a:rPr>
                        <a:t>Halves</a:t>
                      </a:r>
                    </a:p>
                    <a:p>
                      <a:r>
                        <a:rPr lang="en-GB" sz="1300" b="0" dirty="0" smtClean="0">
                          <a:latin typeface="Comic Sans MS" panose="030F0702030302020204" pitchFamily="66" charset="0"/>
                        </a:rPr>
                        <a:t>Third</a:t>
                      </a:r>
                    </a:p>
                    <a:p>
                      <a:r>
                        <a:rPr lang="en-GB" sz="1300" b="0" dirty="0" smtClean="0">
                          <a:latin typeface="Comic Sans MS" panose="030F0702030302020204" pitchFamily="66" charset="0"/>
                        </a:rPr>
                        <a:t>Thirds</a:t>
                      </a:r>
                    </a:p>
                    <a:p>
                      <a:endParaRPr lang="en-GB" sz="1300" b="0" dirty="0" smtClean="0">
                        <a:latin typeface="Comic Sans MS" panose="030F0702030302020204" pitchFamily="66" charset="0"/>
                      </a:endParaRPr>
                    </a:p>
                  </a:txBody>
                  <a:tcPr/>
                </a:tc>
                <a:extLst>
                  <a:ext uri="{0D108BD9-81ED-4DB2-BD59-A6C34878D82A}">
                    <a16:rowId xmlns:a16="http://schemas.microsoft.com/office/drawing/2014/main" val="1458039369"/>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6" name="Picture 5"/>
          <p:cNvPicPr>
            <a:picLocks noChangeAspect="1"/>
          </p:cNvPicPr>
          <p:nvPr/>
        </p:nvPicPr>
        <p:blipFill>
          <a:blip r:embed="rId3"/>
          <a:stretch>
            <a:fillRect/>
          </a:stretch>
        </p:blipFill>
        <p:spPr>
          <a:xfrm>
            <a:off x="5438989" y="2590373"/>
            <a:ext cx="2479741" cy="616851"/>
          </a:xfrm>
          <a:prstGeom prst="rect">
            <a:avLst/>
          </a:prstGeom>
        </p:spPr>
      </p:pic>
      <p:pic>
        <p:nvPicPr>
          <p:cNvPr id="3" name="Picture 2"/>
          <p:cNvPicPr>
            <a:picLocks noChangeAspect="1"/>
          </p:cNvPicPr>
          <p:nvPr/>
        </p:nvPicPr>
        <p:blipFill>
          <a:blip r:embed="rId4"/>
          <a:stretch>
            <a:fillRect/>
          </a:stretch>
        </p:blipFill>
        <p:spPr>
          <a:xfrm>
            <a:off x="6012108" y="3207223"/>
            <a:ext cx="1535103" cy="679831"/>
          </a:xfrm>
          <a:prstGeom prst="rect">
            <a:avLst/>
          </a:prstGeom>
        </p:spPr>
      </p:pic>
      <p:pic>
        <p:nvPicPr>
          <p:cNvPr id="11" name="Picture 10"/>
          <p:cNvPicPr>
            <a:picLocks noChangeAspect="1"/>
          </p:cNvPicPr>
          <p:nvPr/>
        </p:nvPicPr>
        <p:blipFill>
          <a:blip r:embed="rId5"/>
          <a:stretch>
            <a:fillRect/>
          </a:stretch>
        </p:blipFill>
        <p:spPr>
          <a:xfrm>
            <a:off x="7245299" y="5393211"/>
            <a:ext cx="1748576" cy="804345"/>
          </a:xfrm>
          <a:prstGeom prst="rect">
            <a:avLst/>
          </a:prstGeom>
        </p:spPr>
      </p:pic>
      <p:sp>
        <p:nvSpPr>
          <p:cNvPr id="12" name="TextBox 11"/>
          <p:cNvSpPr txBox="1"/>
          <p:nvPr/>
        </p:nvSpPr>
        <p:spPr>
          <a:xfrm>
            <a:off x="7454705" y="6197556"/>
            <a:ext cx="2117065" cy="369332"/>
          </a:xfrm>
          <a:prstGeom prst="rect">
            <a:avLst/>
          </a:prstGeom>
          <a:noFill/>
        </p:spPr>
        <p:txBody>
          <a:bodyPr wrap="square" rtlCol="0">
            <a:spAutoFit/>
          </a:bodyPr>
          <a:lstStyle/>
          <a:p>
            <a:r>
              <a:rPr lang="en-GB" dirty="0" smtClean="0">
                <a:latin typeface="Comic Sans MS" panose="030F0702030302020204" pitchFamily="66" charset="0"/>
              </a:rPr>
              <a:t>2 ½  +  2 ½     = 5 </a:t>
            </a:r>
            <a:endParaRPr lang="en-GB" dirty="0">
              <a:latin typeface="Comic Sans MS" panose="030F0702030302020204" pitchFamily="66" charset="0"/>
            </a:endParaRPr>
          </a:p>
        </p:txBody>
      </p:sp>
    </p:spTree>
    <p:extLst>
      <p:ext uri="{BB962C8B-B14F-4D97-AF65-F5344CB8AC3E}">
        <p14:creationId xmlns:p14="http://schemas.microsoft.com/office/powerpoint/2010/main" val="37336460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244575634"/>
              </p:ext>
            </p:extLst>
          </p:nvPr>
        </p:nvGraphicFramePr>
        <p:xfrm>
          <a:off x="241837" y="183611"/>
          <a:ext cx="11709755" cy="642603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Division: YEAR 1</a:t>
                      </a:r>
                      <a:endParaRPr lang="en-GB" sz="2400" b="1" dirty="0">
                        <a:latin typeface="Comic Sans MS" panose="030F0702030302020204" pitchFamily="66" charset="0"/>
                      </a:endParaRPr>
                    </a:p>
                  </a:txBody>
                  <a:tcPr anchor="ctr">
                    <a:solidFill>
                      <a:schemeClr val="accent6">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1 Objectives</a:t>
                      </a:r>
                      <a:endParaRPr lang="en-GB" sz="1400" b="1" dirty="0">
                        <a:latin typeface="Comic Sans MS" panose="030F0702030302020204" pitchFamily="66" charset="0"/>
                      </a:endParaRPr>
                    </a:p>
                  </a:txBody>
                  <a:tcPr anchor="ctr"/>
                </a:tc>
                <a:tc gridSpan="3">
                  <a:txBody>
                    <a:bodyPr/>
                    <a:lstStyle/>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Solve one-step problems involving division, by calculating the answer using concrete objects, pictorial representations and arrays with the support of the teacher. </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1438692">
                <a:tc>
                  <a:txBody>
                    <a:bodyPr/>
                    <a:lstStyle/>
                    <a:p>
                      <a:pPr algn="l"/>
                      <a:r>
                        <a:rPr lang="en-GB" sz="1400" b="0" dirty="0" smtClean="0">
                          <a:latin typeface="Comic Sans MS" panose="030F0702030302020204" pitchFamily="66" charset="0"/>
                        </a:rPr>
                        <a:t>Division as sharing (shared between)</a:t>
                      </a: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Children should use pictures or</a:t>
                      </a:r>
                      <a:r>
                        <a:rPr lang="en-GB" sz="1400" b="0" baseline="0" dirty="0" smtClean="0">
                          <a:latin typeface="Comic Sans MS" panose="030F0702030302020204" pitchFamily="66" charset="0"/>
                        </a:rPr>
                        <a:t> shapes to share quantities.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8 shared between 2 is 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10 shared between</a:t>
                      </a:r>
                      <a:r>
                        <a:rPr lang="en-GB" sz="1400" b="0" baseline="0" dirty="0" smtClean="0">
                          <a:latin typeface="Comic Sans MS" panose="030F0702030302020204" pitchFamily="66" charset="0"/>
                        </a:rPr>
                        <a:t> 2 is 5:</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8 shared between</a:t>
                      </a:r>
                      <a:r>
                        <a:rPr lang="en-GB" sz="1800" b="0" baseline="0" dirty="0" smtClean="0">
                          <a:latin typeface="Comic Sans MS" panose="030F0702030302020204" pitchFamily="66" charset="0"/>
                        </a:rPr>
                        <a:t> 2 is 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10 shared between</a:t>
                      </a:r>
                      <a:r>
                        <a:rPr lang="en-GB" sz="1800" b="0" baseline="0" dirty="0" smtClean="0">
                          <a:latin typeface="Comic Sans MS" panose="030F0702030302020204" pitchFamily="66" charset="0"/>
                        </a:rPr>
                        <a:t> 2 is 5</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extLst>
                  <a:ext uri="{0D108BD9-81ED-4DB2-BD59-A6C34878D82A}">
                    <a16:rowId xmlns:a16="http://schemas.microsoft.com/office/drawing/2014/main" val="3633418149"/>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2" name="Picture 1"/>
          <p:cNvPicPr>
            <a:picLocks noChangeAspect="1"/>
          </p:cNvPicPr>
          <p:nvPr/>
        </p:nvPicPr>
        <p:blipFill>
          <a:blip r:embed="rId3"/>
          <a:stretch>
            <a:fillRect/>
          </a:stretch>
        </p:blipFill>
        <p:spPr>
          <a:xfrm>
            <a:off x="1762053" y="1893295"/>
            <a:ext cx="1762125" cy="2657475"/>
          </a:xfrm>
          <a:prstGeom prst="rect">
            <a:avLst/>
          </a:prstGeom>
        </p:spPr>
      </p:pic>
      <p:pic>
        <p:nvPicPr>
          <p:cNvPr id="6" name="Picture 5"/>
          <p:cNvPicPr>
            <a:picLocks noChangeAspect="1"/>
          </p:cNvPicPr>
          <p:nvPr/>
        </p:nvPicPr>
        <p:blipFill>
          <a:blip r:embed="rId4"/>
          <a:stretch>
            <a:fillRect/>
          </a:stretch>
        </p:blipFill>
        <p:spPr>
          <a:xfrm>
            <a:off x="1762053" y="4742007"/>
            <a:ext cx="2352675" cy="1676400"/>
          </a:xfrm>
          <a:prstGeom prst="rect">
            <a:avLst/>
          </a:prstGeom>
        </p:spPr>
      </p:pic>
      <p:sp>
        <p:nvSpPr>
          <p:cNvPr id="19" name="TextBox 18"/>
          <p:cNvSpPr txBox="1"/>
          <p:nvPr/>
        </p:nvSpPr>
        <p:spPr>
          <a:xfrm>
            <a:off x="4114728" y="4742007"/>
            <a:ext cx="948591" cy="1969770"/>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I have 10 cubes.  Can you share them equally between 2?</a:t>
            </a:r>
            <a:endParaRPr lang="en-GB" sz="1400" dirty="0">
              <a:latin typeface="Comic Sans MS" panose="030F0702030302020204" pitchFamily="66" charset="0"/>
            </a:endParaRPr>
          </a:p>
          <a:p>
            <a:endParaRPr lang="en-GB" sz="1000" dirty="0"/>
          </a:p>
        </p:txBody>
      </p:sp>
      <p:pic>
        <p:nvPicPr>
          <p:cNvPr id="7" name="Picture 6"/>
          <p:cNvPicPr>
            <a:picLocks noChangeAspect="1"/>
          </p:cNvPicPr>
          <p:nvPr/>
        </p:nvPicPr>
        <p:blipFill>
          <a:blip r:embed="rId5"/>
          <a:stretch>
            <a:fillRect/>
          </a:stretch>
        </p:blipFill>
        <p:spPr>
          <a:xfrm>
            <a:off x="5401812" y="2836290"/>
            <a:ext cx="2814139" cy="1120675"/>
          </a:xfrm>
          <a:prstGeom prst="rect">
            <a:avLst/>
          </a:prstGeom>
        </p:spPr>
      </p:pic>
      <p:sp>
        <p:nvSpPr>
          <p:cNvPr id="9" name="Oval 8"/>
          <p:cNvSpPr/>
          <p:nvPr/>
        </p:nvSpPr>
        <p:spPr>
          <a:xfrm>
            <a:off x="6012055" y="4913194"/>
            <a:ext cx="245660" cy="286603"/>
          </a:xfrm>
          <a:prstGeom prst="ellipse">
            <a:avLst/>
          </a:prstGeom>
          <a:solidFill>
            <a:schemeClr val="accent1">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6257715" y="5162153"/>
            <a:ext cx="245660" cy="286603"/>
          </a:xfrm>
          <a:prstGeom prst="ellipse">
            <a:avLst/>
          </a:prstGeom>
          <a:solidFill>
            <a:schemeClr val="accent1">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5827810" y="5513558"/>
            <a:ext cx="245660" cy="286603"/>
          </a:xfrm>
          <a:prstGeom prst="ellipse">
            <a:avLst/>
          </a:prstGeom>
          <a:solidFill>
            <a:schemeClr val="accent1">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5698156" y="5161823"/>
            <a:ext cx="245660" cy="286603"/>
          </a:xfrm>
          <a:prstGeom prst="ellipse">
            <a:avLst/>
          </a:prstGeom>
          <a:solidFill>
            <a:schemeClr val="accent1">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6175828" y="5610757"/>
            <a:ext cx="245660" cy="286603"/>
          </a:xfrm>
          <a:prstGeom prst="ellipse">
            <a:avLst/>
          </a:prstGeom>
          <a:solidFill>
            <a:schemeClr val="accent1">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7460000" y="4916163"/>
            <a:ext cx="245660" cy="286603"/>
          </a:xfrm>
          <a:prstGeom prst="ellipse">
            <a:avLst/>
          </a:prstGeom>
          <a:solidFill>
            <a:schemeClr val="accent1">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7705660" y="5165122"/>
            <a:ext cx="245660" cy="286603"/>
          </a:xfrm>
          <a:prstGeom prst="ellipse">
            <a:avLst/>
          </a:prstGeom>
          <a:solidFill>
            <a:schemeClr val="accent1">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7275755" y="5516527"/>
            <a:ext cx="245660" cy="286603"/>
          </a:xfrm>
          <a:prstGeom prst="ellipse">
            <a:avLst/>
          </a:prstGeom>
          <a:solidFill>
            <a:schemeClr val="accent1">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p:cNvSpPr/>
          <p:nvPr/>
        </p:nvSpPr>
        <p:spPr>
          <a:xfrm>
            <a:off x="7146101" y="5164792"/>
            <a:ext cx="245660" cy="286603"/>
          </a:xfrm>
          <a:prstGeom prst="ellipse">
            <a:avLst/>
          </a:prstGeom>
          <a:solidFill>
            <a:schemeClr val="accent1">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p:cNvSpPr/>
          <p:nvPr/>
        </p:nvSpPr>
        <p:spPr>
          <a:xfrm>
            <a:off x="7623773" y="5613726"/>
            <a:ext cx="245660" cy="286603"/>
          </a:xfrm>
          <a:prstGeom prst="ellipse">
            <a:avLst/>
          </a:prstGeom>
          <a:solidFill>
            <a:schemeClr val="accent1">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5571807" y="4742007"/>
            <a:ext cx="1134046" cy="131759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p:cNvSpPr/>
          <p:nvPr/>
        </p:nvSpPr>
        <p:spPr>
          <a:xfrm>
            <a:off x="6986602" y="4742007"/>
            <a:ext cx="1134046" cy="131759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5990047" y="6027988"/>
            <a:ext cx="535336" cy="369332"/>
          </a:xfrm>
          <a:prstGeom prst="rect">
            <a:avLst/>
          </a:prstGeom>
          <a:noFill/>
        </p:spPr>
        <p:txBody>
          <a:bodyPr wrap="square" rtlCol="0">
            <a:spAutoFit/>
          </a:bodyPr>
          <a:lstStyle/>
          <a:p>
            <a:r>
              <a:rPr lang="en-GB" dirty="0" smtClean="0">
                <a:latin typeface="Comic Sans MS" panose="030F0702030302020204" pitchFamily="66" charset="0"/>
              </a:rPr>
              <a:t>5</a:t>
            </a:r>
            <a:endParaRPr lang="en-GB" dirty="0">
              <a:latin typeface="Comic Sans MS" panose="030F0702030302020204" pitchFamily="66" charset="0"/>
            </a:endParaRPr>
          </a:p>
        </p:txBody>
      </p:sp>
      <p:sp>
        <p:nvSpPr>
          <p:cNvPr id="33" name="TextBox 32"/>
          <p:cNvSpPr txBox="1"/>
          <p:nvPr/>
        </p:nvSpPr>
        <p:spPr>
          <a:xfrm>
            <a:off x="7452283" y="6027988"/>
            <a:ext cx="535336" cy="369332"/>
          </a:xfrm>
          <a:prstGeom prst="rect">
            <a:avLst/>
          </a:prstGeom>
          <a:noFill/>
        </p:spPr>
        <p:txBody>
          <a:bodyPr wrap="square" rtlCol="0">
            <a:spAutoFit/>
          </a:bodyPr>
          <a:lstStyle/>
          <a:p>
            <a:r>
              <a:rPr lang="en-GB" dirty="0" smtClean="0">
                <a:latin typeface="Comic Sans MS" panose="030F0702030302020204" pitchFamily="66" charset="0"/>
              </a:rPr>
              <a:t>5</a:t>
            </a:r>
            <a:endParaRPr lang="en-GB" dirty="0">
              <a:latin typeface="Comic Sans MS" panose="030F0702030302020204" pitchFamily="66" charset="0"/>
            </a:endParaRPr>
          </a:p>
        </p:txBody>
      </p:sp>
    </p:spTree>
    <p:extLst>
      <p:ext uri="{BB962C8B-B14F-4D97-AF65-F5344CB8AC3E}">
        <p14:creationId xmlns:p14="http://schemas.microsoft.com/office/powerpoint/2010/main" val="20410424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9480089"/>
              </p:ext>
            </p:extLst>
          </p:nvPr>
        </p:nvGraphicFramePr>
        <p:xfrm>
          <a:off x="241837" y="183611"/>
          <a:ext cx="11709755" cy="654508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Division: YEAR 2</a:t>
                      </a:r>
                      <a:endParaRPr lang="en-GB" sz="2400" b="1" dirty="0">
                        <a:latin typeface="Comic Sans MS" panose="030F0702030302020204" pitchFamily="66" charset="0"/>
                      </a:endParaRPr>
                    </a:p>
                  </a:txBody>
                  <a:tcPr anchor="ctr">
                    <a:solidFill>
                      <a:schemeClr val="accent6">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2 Objectives</a:t>
                      </a:r>
                      <a:endParaRPr lang="en-GB" sz="1400" b="1" dirty="0">
                        <a:latin typeface="Comic Sans MS" panose="030F0702030302020204" pitchFamily="66" charset="0"/>
                      </a:endParaRPr>
                    </a:p>
                  </a:txBody>
                  <a:tcPr anchor="ctr"/>
                </a:tc>
                <a:tc gridSpan="3">
                  <a:txBody>
                    <a:bodyPr/>
                    <a:lstStyle/>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Recall and use division facts for the 2, 5 and 10 multiplication tables, including recognising odd and even numbers.</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Calculate mathematical statements for division within the multiplication tables and write them using the division (÷) and equals (=) signs.</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Show that division of one number by another cannot be done in any order.</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Solve problems involving division, using materials, arrays, repeated addition, mental methods, and multiplication/division facts, including problems in contexts. </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bg1">
                              <a:lumMod val="50000"/>
                            </a:schemeClr>
                          </a:solidFill>
                          <a:effectLst/>
                          <a:latin typeface="Comic Sans MS" panose="030F0702030302020204" pitchFamily="66" charset="0"/>
                        </a:rPr>
                        <a:t>Recognise repeated addition contexts, representing them with multiplication equations and calculating the product within the 2, 5 and 10 multiplication tables.</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bg1">
                              <a:lumMod val="50000"/>
                            </a:schemeClr>
                          </a:solidFill>
                          <a:effectLst/>
                          <a:latin typeface="Comic Sans MS" panose="030F0702030302020204" pitchFamily="66" charset="0"/>
                        </a:rPr>
                        <a:t>Relate grouping problems where the number of groups is unknown to multiplication equations with a missing factor, and to division equations (</a:t>
                      </a:r>
                      <a:r>
                        <a:rPr kumimoji="0" lang="en-GB" sz="1000" b="0" i="0" u="none" strike="noStrike" cap="none" normalizeH="0" baseline="0" dirty="0" err="1" smtClean="0">
                          <a:ln>
                            <a:noFill/>
                          </a:ln>
                          <a:solidFill>
                            <a:schemeClr val="bg1">
                              <a:lumMod val="50000"/>
                            </a:schemeClr>
                          </a:solidFill>
                          <a:effectLst/>
                          <a:latin typeface="Comic Sans MS" panose="030F0702030302020204" pitchFamily="66" charset="0"/>
                        </a:rPr>
                        <a:t>quotitive</a:t>
                      </a:r>
                      <a:r>
                        <a:rPr kumimoji="0" lang="en-GB" sz="1000" b="0" i="0" u="none" strike="noStrike" cap="none" normalizeH="0" baseline="0" dirty="0" smtClean="0">
                          <a:ln>
                            <a:noFill/>
                          </a:ln>
                          <a:solidFill>
                            <a:schemeClr val="bg1">
                              <a:lumMod val="50000"/>
                            </a:schemeClr>
                          </a:solidFill>
                          <a:effectLst/>
                          <a:latin typeface="Comic Sans MS" panose="030F0702030302020204" pitchFamily="66" charset="0"/>
                        </a:rPr>
                        <a:t> division).</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79564">
                <a:tc>
                  <a:txBody>
                    <a:bodyPr/>
                    <a:lstStyle/>
                    <a:p>
                      <a:pPr algn="l"/>
                      <a:r>
                        <a:rPr lang="en-GB" sz="1400" b="0" dirty="0" smtClean="0">
                          <a:latin typeface="Comic Sans MS" panose="030F0702030302020204" pitchFamily="66" charset="0"/>
                        </a:rPr>
                        <a:t>Division as sharing</a:t>
                      </a:r>
                    </a:p>
                    <a:p>
                      <a:pPr algn="l"/>
                      <a:r>
                        <a:rPr lang="en-GB" sz="1400" b="0" dirty="0" smtClean="0">
                          <a:latin typeface="Comic Sans MS" panose="030F0702030302020204" pitchFamily="66" charset="0"/>
                        </a:rPr>
                        <a:t>(shared between)</a:t>
                      </a: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latin typeface="Comic Sans MS" panose="030F0702030302020204" pitchFamily="66" charset="0"/>
                        </a:rPr>
                        <a:t>10 ÷ 2 = 5</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latin typeface="Comic Sans MS" panose="030F0702030302020204" pitchFamily="66" charset="0"/>
                        </a:rPr>
                        <a:t>8 ÷ 2 = 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smtClean="0">
                        <a:latin typeface="Comic Sans MS" panose="030F0702030302020204" pitchFamily="66" charset="0"/>
                      </a:endParaRPr>
                    </a:p>
                    <a:p>
                      <a:r>
                        <a:rPr lang="en-GB" dirty="0" smtClean="0">
                          <a:latin typeface="Comic Sans MS" panose="030F0702030302020204" pitchFamily="66" charset="0"/>
                        </a:rPr>
                        <a:t>15 ÷ 5 = 3</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txBody>
                  <a:tcPr/>
                </a:tc>
                <a:extLst>
                  <a:ext uri="{0D108BD9-81ED-4DB2-BD59-A6C34878D82A}">
                    <a16:rowId xmlns:a16="http://schemas.microsoft.com/office/drawing/2014/main" val="3633418149"/>
                  </a:ext>
                </a:extLst>
              </a:tr>
              <a:tr h="479564">
                <a:tc>
                  <a:txBody>
                    <a:bodyPr/>
                    <a:lstStyle/>
                    <a:p>
                      <a:pPr algn="l"/>
                      <a:r>
                        <a:rPr lang="en-GB" sz="1400" b="0" dirty="0" smtClean="0">
                          <a:latin typeface="Comic Sans MS" panose="030F0702030302020204" pitchFamily="66" charset="0"/>
                        </a:rPr>
                        <a:t>Division as grouping</a:t>
                      </a:r>
                    </a:p>
                    <a:p>
                      <a:pPr algn="l"/>
                      <a:r>
                        <a:rPr lang="en-GB" sz="1400" b="0" dirty="0" smtClean="0">
                          <a:latin typeface="Comic Sans MS" panose="030F0702030302020204" pitchFamily="66" charset="0"/>
                        </a:rPr>
                        <a:t>(into groups</a:t>
                      </a:r>
                      <a:r>
                        <a:rPr lang="en-GB" sz="1400" b="0" baseline="0" dirty="0" smtClean="0">
                          <a:latin typeface="Comic Sans MS" panose="030F0702030302020204" pitchFamily="66" charset="0"/>
                        </a:rPr>
                        <a:t> of) using multiplication facts to support</a:t>
                      </a:r>
                    </a:p>
                    <a:p>
                      <a:pPr algn="l"/>
                      <a:endParaRPr lang="en-GB" sz="1400" b="0" dirty="0" smtClean="0">
                        <a:latin typeface="Comic Sans MS" panose="030F0702030302020204" pitchFamily="66" charset="0"/>
                      </a:endParaRPr>
                    </a:p>
                    <a:p>
                      <a:pPr algn="l"/>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Divide quantities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into equal</a:t>
                      </a:r>
                      <a:r>
                        <a:rPr lang="en-GB" sz="1400" b="0" baseline="0" dirty="0" smtClean="0">
                          <a:latin typeface="Comic Sans MS" panose="030F0702030302020204" pitchFamily="66" charset="0"/>
                        </a:rPr>
                        <a:t> groups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using cubes,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counters or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objects.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Use number</a:t>
                      </a:r>
                      <a:r>
                        <a:rPr lang="en-GB" sz="1400" b="0" baseline="0" dirty="0" smtClean="0">
                          <a:latin typeface="Comic Sans MS" panose="030F0702030302020204" pitchFamily="66" charset="0"/>
                        </a:rPr>
                        <a:t> lines for grouping.</a:t>
                      </a: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25 ÷ 5 = 5</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How many groups of 5 are there</a:t>
                      </a:r>
                      <a:r>
                        <a:rPr lang="en-GB" sz="1400" b="0" baseline="0" dirty="0" smtClean="0">
                          <a:latin typeface="Comic Sans MS" panose="030F0702030302020204" pitchFamily="66" charset="0"/>
                        </a:rPr>
                        <a:t> in 25?</a:t>
                      </a:r>
                      <a:endParaRPr lang="en-GB" sz="1400" b="0" dirty="0" smtClean="0">
                        <a:latin typeface="Comic Sans MS" panose="030F0702030302020204" pitchFamily="66" charset="0"/>
                      </a:endParaRPr>
                    </a:p>
                  </a:txBody>
                  <a:tcPr/>
                </a:tc>
                <a:extLst>
                  <a:ext uri="{0D108BD9-81ED-4DB2-BD59-A6C34878D82A}">
                    <a16:rowId xmlns:a16="http://schemas.microsoft.com/office/drawing/2014/main" val="4027510384"/>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5" name="Picture 4"/>
          <p:cNvPicPr>
            <a:picLocks noChangeAspect="1"/>
          </p:cNvPicPr>
          <p:nvPr/>
        </p:nvPicPr>
        <p:blipFill>
          <a:blip r:embed="rId3"/>
          <a:stretch>
            <a:fillRect/>
          </a:stretch>
        </p:blipFill>
        <p:spPr>
          <a:xfrm>
            <a:off x="1805611" y="2690012"/>
            <a:ext cx="2352675" cy="1676400"/>
          </a:xfrm>
          <a:prstGeom prst="rect">
            <a:avLst/>
          </a:prstGeom>
        </p:spPr>
      </p:pic>
      <p:sp>
        <p:nvSpPr>
          <p:cNvPr id="6" name="TextBox 5"/>
          <p:cNvSpPr txBox="1"/>
          <p:nvPr/>
        </p:nvSpPr>
        <p:spPr>
          <a:xfrm>
            <a:off x="4155329" y="2680368"/>
            <a:ext cx="948591" cy="1969770"/>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I have 10 cubes.  Can you share them equally between 2?</a:t>
            </a:r>
            <a:endParaRPr lang="en-GB" sz="1400" dirty="0">
              <a:latin typeface="Comic Sans MS" panose="030F0702030302020204" pitchFamily="66" charset="0"/>
            </a:endParaRPr>
          </a:p>
          <a:p>
            <a:endParaRPr lang="en-GB" sz="1000" dirty="0"/>
          </a:p>
        </p:txBody>
      </p:sp>
      <p:pic>
        <p:nvPicPr>
          <p:cNvPr id="7" name="Picture 6"/>
          <p:cNvPicPr>
            <a:picLocks noChangeAspect="1"/>
          </p:cNvPicPr>
          <p:nvPr/>
        </p:nvPicPr>
        <p:blipFill rotWithShape="1">
          <a:blip r:embed="rId4"/>
          <a:srcRect r="61506"/>
          <a:stretch/>
        </p:blipFill>
        <p:spPr>
          <a:xfrm>
            <a:off x="6740056" y="2690012"/>
            <a:ext cx="678425" cy="701847"/>
          </a:xfrm>
          <a:prstGeom prst="rect">
            <a:avLst/>
          </a:prstGeom>
        </p:spPr>
      </p:pic>
      <p:sp>
        <p:nvSpPr>
          <p:cNvPr id="2" name="TextBox 1"/>
          <p:cNvSpPr txBox="1"/>
          <p:nvPr/>
        </p:nvSpPr>
        <p:spPr>
          <a:xfrm>
            <a:off x="6937891" y="2388667"/>
            <a:ext cx="1255594" cy="369332"/>
          </a:xfrm>
          <a:prstGeom prst="rect">
            <a:avLst/>
          </a:prstGeom>
          <a:noFill/>
        </p:spPr>
        <p:txBody>
          <a:bodyPr wrap="square" rtlCol="0">
            <a:spAutoFit/>
          </a:bodyPr>
          <a:lstStyle/>
          <a:p>
            <a:pPr algn="ctr"/>
            <a:r>
              <a:rPr lang="en-GB" dirty="0" smtClean="0">
                <a:latin typeface="Comic Sans MS" panose="030F0702030302020204" pitchFamily="66" charset="0"/>
              </a:rPr>
              <a:t>8 ÷ 2 = 4</a:t>
            </a:r>
            <a:endParaRPr lang="en-GB" dirty="0">
              <a:latin typeface="Comic Sans MS" panose="030F0702030302020204" pitchFamily="66" charset="0"/>
            </a:endParaRPr>
          </a:p>
        </p:txBody>
      </p:sp>
      <p:sp>
        <p:nvSpPr>
          <p:cNvPr id="8" name="TextBox 7"/>
          <p:cNvSpPr txBox="1"/>
          <p:nvPr/>
        </p:nvSpPr>
        <p:spPr>
          <a:xfrm>
            <a:off x="5168032" y="2389511"/>
            <a:ext cx="1553548" cy="1107996"/>
          </a:xfrm>
          <a:prstGeom prst="rect">
            <a:avLst/>
          </a:prstGeom>
          <a:noFill/>
        </p:spPr>
        <p:txBody>
          <a:bodyPr wrap="square" rtlCol="0">
            <a:spAutoFit/>
          </a:bodyPr>
          <a:lstStyle/>
          <a:p>
            <a:pPr lvl="0">
              <a:defRPr/>
            </a:pPr>
            <a:r>
              <a:rPr lang="en-GB" sz="1400" dirty="0">
                <a:latin typeface="Comic Sans MS" panose="030F0702030302020204" pitchFamily="66" charset="0"/>
              </a:rPr>
              <a:t>Children should use pictures or shapes to share quantities</a:t>
            </a:r>
            <a:r>
              <a:rPr lang="en-GB" sz="1400" dirty="0" smtClean="0">
                <a:latin typeface="Comic Sans MS" panose="030F0702030302020204" pitchFamily="66" charset="0"/>
              </a:rPr>
              <a:t>.</a:t>
            </a:r>
            <a:endParaRPr lang="en-GB" sz="1400" dirty="0">
              <a:latin typeface="Comic Sans MS" panose="030F0702030302020204" pitchFamily="66" charset="0"/>
            </a:endParaRPr>
          </a:p>
          <a:p>
            <a:endParaRPr lang="en-GB" sz="1000" dirty="0"/>
          </a:p>
        </p:txBody>
      </p:sp>
      <p:sp>
        <p:nvSpPr>
          <p:cNvPr id="9" name="TextBox 8"/>
          <p:cNvSpPr txBox="1"/>
          <p:nvPr/>
        </p:nvSpPr>
        <p:spPr>
          <a:xfrm>
            <a:off x="5172353" y="4228811"/>
            <a:ext cx="3292690" cy="677108"/>
          </a:xfrm>
          <a:prstGeom prst="rect">
            <a:avLst/>
          </a:prstGeom>
          <a:noFill/>
        </p:spPr>
        <p:txBody>
          <a:bodyPr wrap="square" rtlCol="0">
            <a:spAutoFit/>
          </a:bodyPr>
          <a:lstStyle/>
          <a:p>
            <a:pPr lvl="0">
              <a:defRPr/>
            </a:pPr>
            <a:r>
              <a:rPr lang="en-GB" sz="1400" dirty="0">
                <a:latin typeface="Comic Sans MS" panose="030F0702030302020204" pitchFamily="66" charset="0"/>
              </a:rPr>
              <a:t>Children should use bar modelling to show and support understanding.</a:t>
            </a:r>
          </a:p>
          <a:p>
            <a:endParaRPr lang="en-GB" sz="1000" dirty="0"/>
          </a:p>
        </p:txBody>
      </p:sp>
      <p:sp>
        <p:nvSpPr>
          <p:cNvPr id="11" name="TextBox 10"/>
          <p:cNvSpPr txBox="1"/>
          <p:nvPr/>
        </p:nvSpPr>
        <p:spPr>
          <a:xfrm>
            <a:off x="7648892" y="3507742"/>
            <a:ext cx="870494" cy="646331"/>
          </a:xfrm>
          <a:prstGeom prst="rect">
            <a:avLst/>
          </a:prstGeom>
          <a:noFill/>
        </p:spPr>
        <p:txBody>
          <a:bodyPr wrap="square" rtlCol="0">
            <a:spAutoFit/>
          </a:bodyPr>
          <a:lstStyle/>
          <a:p>
            <a:r>
              <a:rPr lang="en-GB" dirty="0" smtClean="0">
                <a:latin typeface="Comic Sans MS" panose="030F0702030302020204" pitchFamily="66" charset="0"/>
              </a:rPr>
              <a:t>15 ÷ 5 </a:t>
            </a:r>
          </a:p>
          <a:p>
            <a:r>
              <a:rPr lang="en-GB" dirty="0" smtClean="0">
                <a:latin typeface="Comic Sans MS" panose="030F0702030302020204" pitchFamily="66" charset="0"/>
              </a:rPr>
              <a:t>= 3</a:t>
            </a:r>
            <a:endParaRPr lang="en-GB" dirty="0">
              <a:latin typeface="Comic Sans MS" panose="030F0702030302020204" pitchFamily="66" charset="0"/>
            </a:endParaRPr>
          </a:p>
        </p:txBody>
      </p:sp>
      <p:pic>
        <p:nvPicPr>
          <p:cNvPr id="10" name="Picture 9"/>
          <p:cNvPicPr>
            <a:picLocks noChangeAspect="1"/>
          </p:cNvPicPr>
          <p:nvPr/>
        </p:nvPicPr>
        <p:blipFill>
          <a:blip r:embed="rId5"/>
          <a:stretch>
            <a:fillRect/>
          </a:stretch>
        </p:blipFill>
        <p:spPr>
          <a:xfrm>
            <a:off x="3307108" y="5038964"/>
            <a:ext cx="1696442" cy="1040081"/>
          </a:xfrm>
          <a:prstGeom prst="rect">
            <a:avLst/>
          </a:prstGeom>
        </p:spPr>
      </p:pic>
      <p:pic>
        <p:nvPicPr>
          <p:cNvPr id="15" name="Picture 14"/>
          <p:cNvPicPr>
            <a:picLocks noChangeAspect="1"/>
          </p:cNvPicPr>
          <p:nvPr/>
        </p:nvPicPr>
        <p:blipFill rotWithShape="1">
          <a:blip r:embed="rId4"/>
          <a:srcRect r="61506"/>
          <a:stretch/>
        </p:blipFill>
        <p:spPr>
          <a:xfrm>
            <a:off x="7731371" y="2690012"/>
            <a:ext cx="678425" cy="701847"/>
          </a:xfrm>
          <a:prstGeom prst="rect">
            <a:avLst/>
          </a:prstGeom>
        </p:spPr>
      </p:pic>
      <p:pic>
        <p:nvPicPr>
          <p:cNvPr id="14" name="Picture 13"/>
          <p:cNvPicPr>
            <a:picLocks noChangeAspect="1"/>
          </p:cNvPicPr>
          <p:nvPr/>
        </p:nvPicPr>
        <p:blipFill>
          <a:blip r:embed="rId6"/>
          <a:stretch>
            <a:fillRect/>
          </a:stretch>
        </p:blipFill>
        <p:spPr>
          <a:xfrm>
            <a:off x="1710049" y="6182983"/>
            <a:ext cx="3393870" cy="477050"/>
          </a:xfrm>
          <a:prstGeom prst="rect">
            <a:avLst/>
          </a:prstGeom>
        </p:spPr>
      </p:pic>
      <p:sp>
        <p:nvSpPr>
          <p:cNvPr id="18" name="TextBox 17"/>
          <p:cNvSpPr txBox="1"/>
          <p:nvPr/>
        </p:nvSpPr>
        <p:spPr>
          <a:xfrm>
            <a:off x="5108504" y="5204253"/>
            <a:ext cx="1255594" cy="646331"/>
          </a:xfrm>
          <a:prstGeom prst="rect">
            <a:avLst/>
          </a:prstGeom>
          <a:noFill/>
        </p:spPr>
        <p:txBody>
          <a:bodyPr wrap="square" rtlCol="0">
            <a:spAutoFit/>
          </a:bodyPr>
          <a:lstStyle/>
          <a:p>
            <a:r>
              <a:rPr lang="en-GB" dirty="0" smtClean="0">
                <a:latin typeface="Comic Sans MS" panose="030F0702030302020204" pitchFamily="66" charset="0"/>
              </a:rPr>
              <a:t>15 ÷ 5</a:t>
            </a:r>
          </a:p>
          <a:p>
            <a:r>
              <a:rPr lang="en-GB" dirty="0" smtClean="0">
                <a:latin typeface="Comic Sans MS" panose="030F0702030302020204" pitchFamily="66" charset="0"/>
              </a:rPr>
              <a:t> = 3</a:t>
            </a:r>
            <a:endParaRPr lang="en-GB" dirty="0">
              <a:latin typeface="Comic Sans MS" panose="030F0702030302020204" pitchFamily="66" charset="0"/>
            </a:endParaRPr>
          </a:p>
        </p:txBody>
      </p:sp>
      <p:graphicFrame>
        <p:nvGraphicFramePr>
          <p:cNvPr id="17" name="Table 16"/>
          <p:cNvGraphicFramePr>
            <a:graphicFrameLocks noGrp="1"/>
          </p:cNvGraphicFramePr>
          <p:nvPr>
            <p:extLst>
              <p:ext uri="{D42A27DB-BD31-4B8C-83A1-F6EECF244321}">
                <p14:modId xmlns:p14="http://schemas.microsoft.com/office/powerpoint/2010/main" val="2458315379"/>
              </p:ext>
            </p:extLst>
          </p:nvPr>
        </p:nvGraphicFramePr>
        <p:xfrm>
          <a:off x="6505743" y="6015399"/>
          <a:ext cx="1903940" cy="609600"/>
        </p:xfrm>
        <a:graphic>
          <a:graphicData uri="http://schemas.openxmlformats.org/drawingml/2006/table">
            <a:tbl>
              <a:tblPr firstRow="1" bandRow="1">
                <a:tableStyleId>{5940675A-B579-460E-94D1-54222C63F5DA}</a:tableStyleId>
              </a:tblPr>
              <a:tblGrid>
                <a:gridCol w="634647">
                  <a:extLst>
                    <a:ext uri="{9D8B030D-6E8A-4147-A177-3AD203B41FA5}">
                      <a16:colId xmlns:a16="http://schemas.microsoft.com/office/drawing/2014/main" val="639824157"/>
                    </a:ext>
                  </a:extLst>
                </a:gridCol>
                <a:gridCol w="634646">
                  <a:extLst>
                    <a:ext uri="{9D8B030D-6E8A-4147-A177-3AD203B41FA5}">
                      <a16:colId xmlns:a16="http://schemas.microsoft.com/office/drawing/2014/main" val="389515165"/>
                    </a:ext>
                  </a:extLst>
                </a:gridCol>
                <a:gridCol w="634647">
                  <a:extLst>
                    <a:ext uri="{9D8B030D-6E8A-4147-A177-3AD203B41FA5}">
                      <a16:colId xmlns:a16="http://schemas.microsoft.com/office/drawing/2014/main" val="1543959409"/>
                    </a:ext>
                  </a:extLst>
                </a:gridCol>
              </a:tblGrid>
              <a:tr h="238901">
                <a:tc gridSpan="3">
                  <a:txBody>
                    <a:bodyPr/>
                    <a:lstStyle/>
                    <a:p>
                      <a:pPr algn="ctr"/>
                      <a:r>
                        <a:rPr lang="en-GB" sz="1400" dirty="0" smtClean="0">
                          <a:latin typeface="Comic Sans MS" panose="030F0702030302020204" pitchFamily="66" charset="0"/>
                        </a:rPr>
                        <a:t>15</a:t>
                      </a:r>
                      <a:endParaRPr lang="en-GB" sz="1400" dirty="0">
                        <a:latin typeface="Comic Sans MS" panose="030F0702030302020204" pitchFamily="66" charset="0"/>
                      </a:endParaRPr>
                    </a:p>
                  </a:txBody>
                  <a:tcPr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377500847"/>
                  </a:ext>
                </a:extLst>
              </a:tr>
              <a:tr h="238901">
                <a:tc>
                  <a:txBody>
                    <a:bodyPr/>
                    <a:lstStyle/>
                    <a:p>
                      <a:pPr algn="ctr"/>
                      <a:r>
                        <a:rPr lang="en-GB" sz="1400" dirty="0" smtClean="0">
                          <a:latin typeface="Comic Sans MS" panose="030F0702030302020204" pitchFamily="66" charset="0"/>
                        </a:rPr>
                        <a:t>5</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5</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5</a:t>
                      </a:r>
                      <a:endParaRPr lang="en-GB" sz="1400" dirty="0">
                        <a:latin typeface="Comic Sans MS" panose="030F0702030302020204" pitchFamily="66" charset="0"/>
                      </a:endParaRPr>
                    </a:p>
                  </a:txBody>
                  <a:tcPr anchor="ctr"/>
                </a:tc>
                <a:extLst>
                  <a:ext uri="{0D108BD9-81ED-4DB2-BD59-A6C34878D82A}">
                    <a16:rowId xmlns:a16="http://schemas.microsoft.com/office/drawing/2014/main" val="988453568"/>
                  </a:ext>
                </a:extLst>
              </a:tr>
            </a:tbl>
          </a:graphicData>
        </a:graphic>
      </p:graphicFrame>
      <p:sp>
        <p:nvSpPr>
          <p:cNvPr id="20" name="TextBox 19"/>
          <p:cNvSpPr txBox="1"/>
          <p:nvPr/>
        </p:nvSpPr>
        <p:spPr>
          <a:xfrm>
            <a:off x="5180324" y="5905560"/>
            <a:ext cx="1249014" cy="892552"/>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How many groups of 5 in 15?</a:t>
            </a:r>
            <a:endParaRPr lang="en-GB" sz="1400" dirty="0">
              <a:latin typeface="Comic Sans MS" panose="030F0702030302020204" pitchFamily="66" charset="0"/>
            </a:endParaRPr>
          </a:p>
          <a:p>
            <a:endParaRPr lang="en-GB" sz="1000" dirty="0"/>
          </a:p>
        </p:txBody>
      </p:sp>
      <p:sp>
        <p:nvSpPr>
          <p:cNvPr id="21" name="TextBox 20"/>
          <p:cNvSpPr txBox="1"/>
          <p:nvPr/>
        </p:nvSpPr>
        <p:spPr>
          <a:xfrm>
            <a:off x="3792802" y="4721884"/>
            <a:ext cx="1255594" cy="369332"/>
          </a:xfrm>
          <a:prstGeom prst="rect">
            <a:avLst/>
          </a:prstGeom>
          <a:noFill/>
        </p:spPr>
        <p:txBody>
          <a:bodyPr wrap="square" rtlCol="0">
            <a:spAutoFit/>
          </a:bodyPr>
          <a:lstStyle/>
          <a:p>
            <a:pPr algn="ctr"/>
            <a:r>
              <a:rPr lang="en-GB" dirty="0" smtClean="0">
                <a:latin typeface="Comic Sans MS" panose="030F0702030302020204" pitchFamily="66" charset="0"/>
              </a:rPr>
              <a:t>10 ÷ 2 = 5</a:t>
            </a:r>
            <a:endParaRPr lang="en-GB" dirty="0">
              <a:latin typeface="Comic Sans MS" panose="030F0702030302020204" pitchFamily="66" charset="0"/>
            </a:endParaRPr>
          </a:p>
        </p:txBody>
      </p:sp>
      <p:sp>
        <p:nvSpPr>
          <p:cNvPr id="22" name="TextBox 21"/>
          <p:cNvSpPr txBox="1"/>
          <p:nvPr/>
        </p:nvSpPr>
        <p:spPr>
          <a:xfrm>
            <a:off x="1633645" y="5899257"/>
            <a:ext cx="1255594" cy="369332"/>
          </a:xfrm>
          <a:prstGeom prst="rect">
            <a:avLst/>
          </a:prstGeom>
          <a:noFill/>
        </p:spPr>
        <p:txBody>
          <a:bodyPr wrap="square" rtlCol="0">
            <a:spAutoFit/>
          </a:bodyPr>
          <a:lstStyle/>
          <a:p>
            <a:pPr algn="ctr"/>
            <a:r>
              <a:rPr lang="en-GB" dirty="0" smtClean="0">
                <a:latin typeface="Comic Sans MS" panose="030F0702030302020204" pitchFamily="66" charset="0"/>
              </a:rPr>
              <a:t>35 ÷ 5 = 7</a:t>
            </a:r>
            <a:endParaRPr lang="en-GB" dirty="0">
              <a:latin typeface="Comic Sans MS" panose="030F0702030302020204" pitchFamily="66" charset="0"/>
            </a:endParaRPr>
          </a:p>
        </p:txBody>
      </p:sp>
      <p:pic>
        <p:nvPicPr>
          <p:cNvPr id="19" name="Picture 18"/>
          <p:cNvPicPr>
            <a:picLocks noChangeAspect="1"/>
          </p:cNvPicPr>
          <p:nvPr/>
        </p:nvPicPr>
        <p:blipFill>
          <a:blip r:embed="rId7"/>
          <a:stretch>
            <a:fillRect/>
          </a:stretch>
        </p:blipFill>
        <p:spPr>
          <a:xfrm>
            <a:off x="5951544" y="5154063"/>
            <a:ext cx="2513499" cy="647107"/>
          </a:xfrm>
          <a:prstGeom prst="rect">
            <a:avLst/>
          </a:prstGeom>
        </p:spPr>
      </p:pic>
      <p:graphicFrame>
        <p:nvGraphicFramePr>
          <p:cNvPr id="23" name="Table 22"/>
          <p:cNvGraphicFramePr>
            <a:graphicFrameLocks noGrp="1"/>
          </p:cNvGraphicFramePr>
          <p:nvPr>
            <p:extLst>
              <p:ext uri="{D42A27DB-BD31-4B8C-83A1-F6EECF244321}">
                <p14:modId xmlns:p14="http://schemas.microsoft.com/office/powerpoint/2010/main" val="1590672638"/>
              </p:ext>
            </p:extLst>
          </p:nvPr>
        </p:nvGraphicFramePr>
        <p:xfrm>
          <a:off x="5227877" y="3484216"/>
          <a:ext cx="2421015" cy="757886"/>
        </p:xfrm>
        <a:graphic>
          <a:graphicData uri="http://schemas.openxmlformats.org/drawingml/2006/table">
            <a:tbl>
              <a:tblPr firstRow="1" bandRow="1">
                <a:tableStyleId>{5940675A-B579-460E-94D1-54222C63F5DA}</a:tableStyleId>
              </a:tblPr>
              <a:tblGrid>
                <a:gridCol w="484203">
                  <a:extLst>
                    <a:ext uri="{9D8B030D-6E8A-4147-A177-3AD203B41FA5}">
                      <a16:colId xmlns:a16="http://schemas.microsoft.com/office/drawing/2014/main" val="783457323"/>
                    </a:ext>
                  </a:extLst>
                </a:gridCol>
                <a:gridCol w="484203">
                  <a:extLst>
                    <a:ext uri="{9D8B030D-6E8A-4147-A177-3AD203B41FA5}">
                      <a16:colId xmlns:a16="http://schemas.microsoft.com/office/drawing/2014/main" val="2965687366"/>
                    </a:ext>
                  </a:extLst>
                </a:gridCol>
                <a:gridCol w="484203">
                  <a:extLst>
                    <a:ext uri="{9D8B030D-6E8A-4147-A177-3AD203B41FA5}">
                      <a16:colId xmlns:a16="http://schemas.microsoft.com/office/drawing/2014/main" val="1444041966"/>
                    </a:ext>
                  </a:extLst>
                </a:gridCol>
                <a:gridCol w="484203">
                  <a:extLst>
                    <a:ext uri="{9D8B030D-6E8A-4147-A177-3AD203B41FA5}">
                      <a16:colId xmlns:a16="http://schemas.microsoft.com/office/drawing/2014/main" val="248445845"/>
                    </a:ext>
                  </a:extLst>
                </a:gridCol>
                <a:gridCol w="484203">
                  <a:extLst>
                    <a:ext uri="{9D8B030D-6E8A-4147-A177-3AD203B41FA5}">
                      <a16:colId xmlns:a16="http://schemas.microsoft.com/office/drawing/2014/main" val="764695612"/>
                    </a:ext>
                  </a:extLst>
                </a:gridCol>
              </a:tblGrid>
              <a:tr h="378943">
                <a:tc>
                  <a:txBody>
                    <a:bodyPr/>
                    <a:lstStyle/>
                    <a:p>
                      <a:pPr algn="ctr"/>
                      <a:endParaRPr lang="en-GB" sz="1400" dirty="0">
                        <a:latin typeface="Comic Sans MS" panose="030F0702030302020204" pitchFamily="66" charset="0"/>
                      </a:endParaRPr>
                    </a:p>
                  </a:txBody>
                  <a:tcPr anchor="ctr"/>
                </a:tc>
                <a:tc>
                  <a:txBody>
                    <a:bodyPr/>
                    <a:lstStyle/>
                    <a:p>
                      <a:pPr algn="ctr"/>
                      <a:endParaRPr lang="en-GB" sz="1400" dirty="0">
                        <a:latin typeface="Comic Sans MS" panose="030F0702030302020204" pitchFamily="66" charset="0"/>
                      </a:endParaRPr>
                    </a:p>
                  </a:txBody>
                  <a:tcPr anchor="ctr"/>
                </a:tc>
                <a:tc>
                  <a:txBody>
                    <a:bodyPr/>
                    <a:lstStyle/>
                    <a:p>
                      <a:pPr algn="ctr"/>
                      <a:endParaRPr lang="en-GB" sz="1400" dirty="0">
                        <a:latin typeface="Comic Sans MS" panose="030F0702030302020204" pitchFamily="66" charset="0"/>
                      </a:endParaRPr>
                    </a:p>
                  </a:txBody>
                  <a:tcPr anchor="ctr"/>
                </a:tc>
                <a:tc>
                  <a:txBody>
                    <a:bodyPr/>
                    <a:lstStyle/>
                    <a:p>
                      <a:pPr algn="ctr"/>
                      <a:endParaRPr lang="en-GB" sz="1400" dirty="0">
                        <a:latin typeface="Comic Sans MS" panose="030F0702030302020204" pitchFamily="66" charset="0"/>
                      </a:endParaRPr>
                    </a:p>
                  </a:txBody>
                  <a:tcPr anchor="ctr"/>
                </a:tc>
                <a:tc>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2687111547"/>
                  </a:ext>
                </a:extLst>
              </a:tr>
              <a:tr h="378943">
                <a:tc gridSpan="5">
                  <a:txBody>
                    <a:bodyPr/>
                    <a:lstStyle/>
                    <a:p>
                      <a:pPr algn="ctr"/>
                      <a:r>
                        <a:rPr lang="en-GB" sz="1400" dirty="0" smtClean="0">
                          <a:latin typeface="Comic Sans MS" panose="030F0702030302020204" pitchFamily="66" charset="0"/>
                        </a:rPr>
                        <a:t>15</a:t>
                      </a:r>
                      <a:endParaRPr lang="en-GB" sz="1400" dirty="0">
                        <a:latin typeface="Comic Sans MS" panose="030F0702030302020204" pitchFamily="66" charset="0"/>
                      </a:endParaRPr>
                    </a:p>
                  </a:txBody>
                  <a:tcPr anchor="ct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3757022881"/>
                  </a:ext>
                </a:extLst>
              </a:tr>
            </a:tbl>
          </a:graphicData>
        </a:graphic>
      </p:graphicFrame>
      <p:pic>
        <p:nvPicPr>
          <p:cNvPr id="25" name="Picture 24"/>
          <p:cNvPicPr>
            <a:picLocks noChangeAspect="1"/>
          </p:cNvPicPr>
          <p:nvPr/>
        </p:nvPicPr>
        <p:blipFill>
          <a:blip r:embed="rId8"/>
          <a:stretch>
            <a:fillRect/>
          </a:stretch>
        </p:blipFill>
        <p:spPr>
          <a:xfrm>
            <a:off x="5299917" y="3620722"/>
            <a:ext cx="361950" cy="152400"/>
          </a:xfrm>
          <a:prstGeom prst="rect">
            <a:avLst/>
          </a:prstGeom>
        </p:spPr>
      </p:pic>
      <p:pic>
        <p:nvPicPr>
          <p:cNvPr id="28" name="Picture 27"/>
          <p:cNvPicPr>
            <a:picLocks noChangeAspect="1"/>
          </p:cNvPicPr>
          <p:nvPr/>
        </p:nvPicPr>
        <p:blipFill>
          <a:blip r:embed="rId8"/>
          <a:stretch>
            <a:fillRect/>
          </a:stretch>
        </p:blipFill>
        <p:spPr>
          <a:xfrm>
            <a:off x="5756193" y="3620722"/>
            <a:ext cx="361950" cy="152400"/>
          </a:xfrm>
          <a:prstGeom prst="rect">
            <a:avLst/>
          </a:prstGeom>
        </p:spPr>
      </p:pic>
      <p:pic>
        <p:nvPicPr>
          <p:cNvPr id="29" name="Picture 28"/>
          <p:cNvPicPr>
            <a:picLocks noChangeAspect="1"/>
          </p:cNvPicPr>
          <p:nvPr/>
        </p:nvPicPr>
        <p:blipFill>
          <a:blip r:embed="rId8"/>
          <a:stretch>
            <a:fillRect/>
          </a:stretch>
        </p:blipFill>
        <p:spPr>
          <a:xfrm>
            <a:off x="6257409" y="3620722"/>
            <a:ext cx="361950" cy="152400"/>
          </a:xfrm>
          <a:prstGeom prst="rect">
            <a:avLst/>
          </a:prstGeom>
        </p:spPr>
      </p:pic>
      <p:pic>
        <p:nvPicPr>
          <p:cNvPr id="31" name="Picture 30"/>
          <p:cNvPicPr>
            <a:picLocks noChangeAspect="1"/>
          </p:cNvPicPr>
          <p:nvPr/>
        </p:nvPicPr>
        <p:blipFill>
          <a:blip r:embed="rId8"/>
          <a:stretch>
            <a:fillRect/>
          </a:stretch>
        </p:blipFill>
        <p:spPr>
          <a:xfrm>
            <a:off x="6746577" y="3620722"/>
            <a:ext cx="361950" cy="152400"/>
          </a:xfrm>
          <a:prstGeom prst="rect">
            <a:avLst/>
          </a:prstGeom>
        </p:spPr>
      </p:pic>
      <p:pic>
        <p:nvPicPr>
          <p:cNvPr id="32" name="Picture 31"/>
          <p:cNvPicPr>
            <a:picLocks noChangeAspect="1"/>
          </p:cNvPicPr>
          <p:nvPr/>
        </p:nvPicPr>
        <p:blipFill>
          <a:blip r:embed="rId8"/>
          <a:stretch>
            <a:fillRect/>
          </a:stretch>
        </p:blipFill>
        <p:spPr>
          <a:xfrm>
            <a:off x="7224319" y="3633083"/>
            <a:ext cx="361950" cy="152400"/>
          </a:xfrm>
          <a:prstGeom prst="rect">
            <a:avLst/>
          </a:prstGeom>
        </p:spPr>
      </p:pic>
    </p:spTree>
    <p:extLst>
      <p:ext uri="{BB962C8B-B14F-4D97-AF65-F5344CB8AC3E}">
        <p14:creationId xmlns:p14="http://schemas.microsoft.com/office/powerpoint/2010/main" val="2774762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492196175"/>
              </p:ext>
            </p:extLst>
          </p:nvPr>
        </p:nvGraphicFramePr>
        <p:xfrm>
          <a:off x="241837" y="183611"/>
          <a:ext cx="11709755" cy="630411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Division: YEAR 3</a:t>
                      </a:r>
                      <a:endParaRPr lang="en-GB" sz="2400" b="1" dirty="0">
                        <a:latin typeface="Comic Sans MS" panose="030F0702030302020204" pitchFamily="66" charset="0"/>
                      </a:endParaRPr>
                    </a:p>
                  </a:txBody>
                  <a:tcPr anchor="ctr">
                    <a:solidFill>
                      <a:schemeClr val="accent6">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3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dirty="0" smtClean="0">
                          <a:latin typeface="Comic Sans MS" panose="030F0702030302020204" pitchFamily="66" charset="0"/>
                        </a:rPr>
                        <a:t>Recall and use division</a:t>
                      </a:r>
                      <a:r>
                        <a:rPr lang="en-GB" sz="1000" b="0" baseline="0" dirty="0" smtClean="0">
                          <a:latin typeface="Comic Sans MS" panose="030F0702030302020204" pitchFamily="66" charset="0"/>
                        </a:rPr>
                        <a:t> facts for the 3, 4 and 8 multiplication tables.</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Apply known multiplication and division facts to solve contextual problems with different structures, including </a:t>
                      </a:r>
                      <a:r>
                        <a:rPr lang="en-GB" sz="1000" b="0" baseline="0" dirty="0" err="1" smtClean="0">
                          <a:solidFill>
                            <a:schemeClr val="bg1">
                              <a:lumMod val="50000"/>
                            </a:schemeClr>
                          </a:solidFill>
                          <a:latin typeface="Comic Sans MS" panose="030F0702030302020204" pitchFamily="66" charset="0"/>
                        </a:rPr>
                        <a:t>quotitive</a:t>
                      </a:r>
                      <a:r>
                        <a:rPr lang="en-GB" sz="1000" b="0" baseline="0" dirty="0" smtClean="0">
                          <a:solidFill>
                            <a:schemeClr val="bg1">
                              <a:lumMod val="50000"/>
                            </a:schemeClr>
                          </a:solidFill>
                          <a:latin typeface="Comic Sans MS" panose="030F0702030302020204" pitchFamily="66" charset="0"/>
                        </a:rPr>
                        <a:t> and partitive division. </a:t>
                      </a:r>
                      <a:endParaRPr lang="en-GB" sz="1000" b="0" dirty="0" smtClean="0">
                        <a:latin typeface="Comic Sans MS" panose="030F0702030302020204" pitchFamily="66" charset="0"/>
                      </a:endParaRPr>
                    </a:p>
                    <a:p>
                      <a:pPr marL="171450" indent="-171450">
                        <a:buFont typeface="Arial" panose="020B0604020202020204" pitchFamily="34" charset="0"/>
                        <a:buChar char="•"/>
                      </a:pPr>
                      <a:r>
                        <a:rPr lang="en-GB" sz="1000" b="0" dirty="0" smtClean="0">
                          <a:latin typeface="Comic Sans MS" panose="030F0702030302020204" pitchFamily="66" charset="0"/>
                        </a:rPr>
                        <a:t>Calculate mathematical</a:t>
                      </a:r>
                      <a:r>
                        <a:rPr lang="en-GB" sz="1000" b="0" baseline="0" dirty="0" smtClean="0">
                          <a:latin typeface="Comic Sans MS" panose="030F0702030302020204" pitchFamily="66" charset="0"/>
                        </a:rPr>
                        <a:t> statements for division using the multiplication tables they know.</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79564">
                <a:tc>
                  <a:txBody>
                    <a:bodyPr/>
                    <a:lstStyle/>
                    <a:p>
                      <a:pPr algn="l"/>
                      <a:r>
                        <a:rPr lang="en-GB" sz="1400" b="0" dirty="0" smtClean="0">
                          <a:latin typeface="Comic Sans MS" panose="030F0702030302020204" pitchFamily="66" charset="0"/>
                        </a:rPr>
                        <a:t>Division as grouping</a:t>
                      </a:r>
                    </a:p>
                    <a:p>
                      <a:pPr algn="l"/>
                      <a:r>
                        <a:rPr lang="en-GB" sz="1400" b="0" dirty="0" smtClean="0">
                          <a:latin typeface="Comic Sans MS" panose="030F0702030302020204" pitchFamily="66" charset="0"/>
                        </a:rPr>
                        <a:t>(into groups</a:t>
                      </a:r>
                      <a:r>
                        <a:rPr lang="en-GB" sz="1400" b="0" baseline="0" dirty="0" smtClean="0">
                          <a:latin typeface="Comic Sans MS" panose="030F0702030302020204" pitchFamily="66" charset="0"/>
                        </a:rPr>
                        <a:t> of)</a:t>
                      </a: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Divide quantities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into equal</a:t>
                      </a:r>
                      <a:r>
                        <a:rPr lang="en-GB" sz="1400" b="0" baseline="0" dirty="0" smtClean="0">
                          <a:latin typeface="Comic Sans MS" panose="030F0702030302020204" pitchFamily="66" charset="0"/>
                        </a:rPr>
                        <a:t> groups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using cubes,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counters or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objects.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Use number</a:t>
                      </a:r>
                      <a:r>
                        <a:rPr lang="en-GB" sz="1400" b="0" baseline="0" dirty="0" smtClean="0">
                          <a:latin typeface="Comic Sans MS" panose="030F0702030302020204" pitchFamily="66" charset="0"/>
                        </a:rPr>
                        <a:t> lines for grouping.</a:t>
                      </a: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28 ÷ 4 = 7</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How many groups of 4 are there</a:t>
                      </a:r>
                      <a:r>
                        <a:rPr lang="en-GB" sz="1400" b="0" baseline="0" dirty="0" smtClean="0">
                          <a:latin typeface="Comic Sans MS" panose="030F0702030302020204" pitchFamily="66" charset="0"/>
                        </a:rPr>
                        <a:t> in 28?</a:t>
                      </a: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txBody>
                  <a:tcPr/>
                </a:tc>
                <a:extLst>
                  <a:ext uri="{0D108BD9-81ED-4DB2-BD59-A6C34878D82A}">
                    <a16:rowId xmlns:a16="http://schemas.microsoft.com/office/drawing/2014/main" val="3633418149"/>
                  </a:ext>
                </a:extLst>
              </a:tr>
              <a:tr h="479564">
                <a:tc>
                  <a:txBody>
                    <a:bodyPr/>
                    <a:lstStyle/>
                    <a:p>
                      <a:pPr algn="l"/>
                      <a:r>
                        <a:rPr lang="en-GB" sz="1400" b="0" baseline="0" dirty="0" smtClean="0">
                          <a:latin typeface="Comic Sans MS" panose="030F0702030302020204" pitchFamily="66" charset="0"/>
                        </a:rPr>
                        <a:t>Division with arrays</a:t>
                      </a: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Comic Sans MS" panose="030F0702030302020204" pitchFamily="66" charset="0"/>
                        </a:rPr>
                        <a:t>                               </a:t>
                      </a: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Draw an array and use lines to split the array into groups to make division and linked multiplication</a:t>
                      </a:r>
                      <a:r>
                        <a:rPr lang="en-GB" sz="1400" baseline="0" dirty="0" smtClean="0">
                          <a:latin typeface="Comic Sans MS" panose="030F0702030302020204" pitchFamily="66" charset="0"/>
                        </a:rPr>
                        <a:t> sentences.</a:t>
                      </a:r>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r>
                        <a:rPr lang="en-GB" sz="1400" dirty="0" smtClean="0">
                          <a:latin typeface="Comic Sans MS" panose="030F0702030302020204" pitchFamily="66" charset="0"/>
                        </a:rPr>
                        <a:t>Find the inverse of multiplication and division sentences</a:t>
                      </a:r>
                      <a:r>
                        <a:rPr lang="en-GB" sz="1400" baseline="0" dirty="0" smtClean="0">
                          <a:latin typeface="Comic Sans MS" panose="030F0702030302020204" pitchFamily="66" charset="0"/>
                        </a:rPr>
                        <a:t> by creating 8 linking number sentences.</a:t>
                      </a:r>
                    </a:p>
                    <a:p>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smtClean="0">
                          <a:latin typeface="Comic Sans MS" panose="030F0702030302020204" pitchFamily="66" charset="0"/>
                        </a:rPr>
                        <a:t>3 X 5 = 15        15 = 3 X 5     </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smtClean="0">
                          <a:latin typeface="Comic Sans MS" panose="030F0702030302020204" pitchFamily="66" charset="0"/>
                        </a:rPr>
                        <a:t>5 X 3 = 15        15 = 5 X 3</a:t>
                      </a:r>
                    </a:p>
                    <a:p>
                      <a:r>
                        <a:rPr lang="en-GB" sz="1400" baseline="0" dirty="0" smtClean="0">
                          <a:latin typeface="Comic Sans MS" panose="030F0702030302020204" pitchFamily="66" charset="0"/>
                        </a:rPr>
                        <a:t>15 ÷ 3 = 5         5 = 15 ÷ 3 </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smtClean="0">
                          <a:latin typeface="Comic Sans MS" panose="030F0702030302020204" pitchFamily="66" charset="0"/>
                        </a:rPr>
                        <a:t>15 ÷ 5 = 3         3 = 15 ÷ 5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extLst>
                  <a:ext uri="{0D108BD9-81ED-4DB2-BD59-A6C34878D82A}">
                    <a16:rowId xmlns:a16="http://schemas.microsoft.com/office/drawing/2014/main" val="4027510384"/>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16" name="Picture 15"/>
          <p:cNvPicPr>
            <a:picLocks noChangeAspect="1"/>
          </p:cNvPicPr>
          <p:nvPr/>
        </p:nvPicPr>
        <p:blipFill>
          <a:blip r:embed="rId3"/>
          <a:stretch>
            <a:fillRect/>
          </a:stretch>
        </p:blipFill>
        <p:spPr>
          <a:xfrm>
            <a:off x="6350571" y="2133951"/>
            <a:ext cx="2058295" cy="1025403"/>
          </a:xfrm>
          <a:prstGeom prst="rect">
            <a:avLst/>
          </a:prstGeom>
        </p:spPr>
      </p:pic>
      <p:sp>
        <p:nvSpPr>
          <p:cNvPr id="18" name="TextBox 17"/>
          <p:cNvSpPr txBox="1"/>
          <p:nvPr/>
        </p:nvSpPr>
        <p:spPr>
          <a:xfrm>
            <a:off x="5094977" y="2198943"/>
            <a:ext cx="1255594" cy="369332"/>
          </a:xfrm>
          <a:prstGeom prst="rect">
            <a:avLst/>
          </a:prstGeom>
          <a:noFill/>
        </p:spPr>
        <p:txBody>
          <a:bodyPr wrap="square" rtlCol="0">
            <a:spAutoFit/>
          </a:bodyPr>
          <a:lstStyle/>
          <a:p>
            <a:pPr algn="ctr"/>
            <a:r>
              <a:rPr lang="en-GB" dirty="0" smtClean="0">
                <a:latin typeface="Comic Sans MS" panose="030F0702030302020204" pitchFamily="66" charset="0"/>
              </a:rPr>
              <a:t>12 ÷ 3 = 4</a:t>
            </a:r>
            <a:endParaRPr lang="en-GB" dirty="0">
              <a:latin typeface="Comic Sans MS" panose="030F0702030302020204" pitchFamily="66" charset="0"/>
            </a:endParaRPr>
          </a:p>
        </p:txBody>
      </p:sp>
      <p:graphicFrame>
        <p:nvGraphicFramePr>
          <p:cNvPr id="17" name="Table 16"/>
          <p:cNvGraphicFramePr>
            <a:graphicFrameLocks noGrp="1"/>
          </p:cNvGraphicFramePr>
          <p:nvPr>
            <p:extLst>
              <p:ext uri="{D42A27DB-BD31-4B8C-83A1-F6EECF244321}">
                <p14:modId xmlns:p14="http://schemas.microsoft.com/office/powerpoint/2010/main" val="3951884657"/>
              </p:ext>
            </p:extLst>
          </p:nvPr>
        </p:nvGraphicFramePr>
        <p:xfrm>
          <a:off x="6504926" y="3336550"/>
          <a:ext cx="1903940" cy="609600"/>
        </p:xfrm>
        <a:graphic>
          <a:graphicData uri="http://schemas.openxmlformats.org/drawingml/2006/table">
            <a:tbl>
              <a:tblPr firstRow="1" bandRow="1">
                <a:tableStyleId>{5940675A-B579-460E-94D1-54222C63F5DA}</a:tableStyleId>
              </a:tblPr>
              <a:tblGrid>
                <a:gridCol w="475985">
                  <a:extLst>
                    <a:ext uri="{9D8B030D-6E8A-4147-A177-3AD203B41FA5}">
                      <a16:colId xmlns:a16="http://schemas.microsoft.com/office/drawing/2014/main" val="639824157"/>
                    </a:ext>
                  </a:extLst>
                </a:gridCol>
                <a:gridCol w="475985">
                  <a:extLst>
                    <a:ext uri="{9D8B030D-6E8A-4147-A177-3AD203B41FA5}">
                      <a16:colId xmlns:a16="http://schemas.microsoft.com/office/drawing/2014/main" val="4098557072"/>
                    </a:ext>
                  </a:extLst>
                </a:gridCol>
                <a:gridCol w="475985">
                  <a:extLst>
                    <a:ext uri="{9D8B030D-6E8A-4147-A177-3AD203B41FA5}">
                      <a16:colId xmlns:a16="http://schemas.microsoft.com/office/drawing/2014/main" val="721335207"/>
                    </a:ext>
                  </a:extLst>
                </a:gridCol>
                <a:gridCol w="475985">
                  <a:extLst>
                    <a:ext uri="{9D8B030D-6E8A-4147-A177-3AD203B41FA5}">
                      <a16:colId xmlns:a16="http://schemas.microsoft.com/office/drawing/2014/main" val="725894270"/>
                    </a:ext>
                  </a:extLst>
                </a:gridCol>
              </a:tblGrid>
              <a:tr h="238901">
                <a:tc gridSpan="4">
                  <a:txBody>
                    <a:bodyPr/>
                    <a:lstStyle/>
                    <a:p>
                      <a:pPr algn="ctr"/>
                      <a:r>
                        <a:rPr lang="en-GB" sz="1400" dirty="0" smtClean="0">
                          <a:latin typeface="Comic Sans MS" panose="030F0702030302020204" pitchFamily="66" charset="0"/>
                        </a:rPr>
                        <a:t>12</a:t>
                      </a:r>
                      <a:endParaRPr lang="en-GB" sz="1400" dirty="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2377500847"/>
                  </a:ext>
                </a:extLst>
              </a:tr>
              <a:tr h="238901">
                <a:tc>
                  <a:txBody>
                    <a:bodyPr/>
                    <a:lstStyle/>
                    <a:p>
                      <a:pPr algn="ctr"/>
                      <a:r>
                        <a:rPr lang="en-GB" sz="1400" dirty="0" smtClean="0">
                          <a:latin typeface="Comic Sans MS" panose="030F0702030302020204" pitchFamily="66" charset="0"/>
                        </a:rPr>
                        <a:t>3</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3</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3</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3</a:t>
                      </a:r>
                      <a:endParaRPr lang="en-GB" sz="1400" dirty="0">
                        <a:latin typeface="Comic Sans MS" panose="030F0702030302020204" pitchFamily="66" charset="0"/>
                      </a:endParaRPr>
                    </a:p>
                  </a:txBody>
                  <a:tcPr anchor="ctr"/>
                </a:tc>
                <a:extLst>
                  <a:ext uri="{0D108BD9-81ED-4DB2-BD59-A6C34878D82A}">
                    <a16:rowId xmlns:a16="http://schemas.microsoft.com/office/drawing/2014/main" val="988453568"/>
                  </a:ext>
                </a:extLst>
              </a:tr>
            </a:tbl>
          </a:graphicData>
        </a:graphic>
      </p:graphicFrame>
      <p:sp>
        <p:nvSpPr>
          <p:cNvPr id="20" name="TextBox 19"/>
          <p:cNvSpPr txBox="1"/>
          <p:nvPr/>
        </p:nvSpPr>
        <p:spPr>
          <a:xfrm>
            <a:off x="5188901" y="3071085"/>
            <a:ext cx="1249014" cy="1323439"/>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How many groups of 3 in 12?</a:t>
            </a:r>
          </a:p>
          <a:p>
            <a:pPr lvl="0" fontAlgn="base">
              <a:spcBef>
                <a:spcPct val="0"/>
              </a:spcBef>
              <a:spcAft>
                <a:spcPct val="0"/>
              </a:spcAft>
              <a:defRPr/>
            </a:pPr>
            <a:endParaRPr lang="en-GB" sz="1400" dirty="0" smtClean="0">
              <a:latin typeface="Comic Sans MS" panose="030F0702030302020204" pitchFamily="66" charset="0"/>
            </a:endParaRPr>
          </a:p>
          <a:p>
            <a:pPr lvl="0" fontAlgn="base">
              <a:spcBef>
                <a:spcPct val="0"/>
              </a:spcBef>
              <a:spcAft>
                <a:spcPct val="0"/>
              </a:spcAft>
              <a:defRPr/>
            </a:pPr>
            <a:r>
              <a:rPr lang="en-GB" sz="1400" dirty="0" smtClean="0">
                <a:latin typeface="Comic Sans MS" panose="030F0702030302020204" pitchFamily="66" charset="0"/>
              </a:rPr>
              <a:t>3 X       = 12</a:t>
            </a:r>
            <a:endParaRPr lang="en-GB" sz="1400" dirty="0">
              <a:latin typeface="Comic Sans MS" panose="030F0702030302020204" pitchFamily="66" charset="0"/>
            </a:endParaRPr>
          </a:p>
          <a:p>
            <a:endParaRPr lang="en-GB" sz="1000" dirty="0"/>
          </a:p>
        </p:txBody>
      </p:sp>
      <p:sp>
        <p:nvSpPr>
          <p:cNvPr id="21" name="TextBox 20"/>
          <p:cNvSpPr txBox="1"/>
          <p:nvPr/>
        </p:nvSpPr>
        <p:spPr>
          <a:xfrm>
            <a:off x="3602774" y="1799885"/>
            <a:ext cx="1255594" cy="369332"/>
          </a:xfrm>
          <a:prstGeom prst="rect">
            <a:avLst/>
          </a:prstGeom>
          <a:noFill/>
        </p:spPr>
        <p:txBody>
          <a:bodyPr wrap="square" rtlCol="0">
            <a:spAutoFit/>
          </a:bodyPr>
          <a:lstStyle/>
          <a:p>
            <a:pPr algn="ctr"/>
            <a:r>
              <a:rPr lang="en-GB" dirty="0" smtClean="0">
                <a:latin typeface="Comic Sans MS" panose="030F0702030302020204" pitchFamily="66" charset="0"/>
              </a:rPr>
              <a:t>12 ÷ 4 = 3</a:t>
            </a:r>
            <a:endParaRPr lang="en-GB" dirty="0">
              <a:latin typeface="Comic Sans MS" panose="030F0702030302020204" pitchFamily="66" charset="0"/>
            </a:endParaRPr>
          </a:p>
        </p:txBody>
      </p:sp>
      <p:sp>
        <p:nvSpPr>
          <p:cNvPr id="22" name="TextBox 21"/>
          <p:cNvSpPr txBox="1"/>
          <p:nvPr/>
        </p:nvSpPr>
        <p:spPr>
          <a:xfrm>
            <a:off x="1701702" y="3276233"/>
            <a:ext cx="1255594" cy="369332"/>
          </a:xfrm>
          <a:prstGeom prst="rect">
            <a:avLst/>
          </a:prstGeom>
          <a:noFill/>
        </p:spPr>
        <p:txBody>
          <a:bodyPr wrap="square" rtlCol="0">
            <a:spAutoFit/>
          </a:bodyPr>
          <a:lstStyle/>
          <a:p>
            <a:pPr algn="ctr"/>
            <a:r>
              <a:rPr lang="en-GB" dirty="0" smtClean="0">
                <a:latin typeface="Comic Sans MS" panose="030F0702030302020204" pitchFamily="66" charset="0"/>
              </a:rPr>
              <a:t>24 ÷ 8 = 3</a:t>
            </a:r>
            <a:endParaRPr lang="en-GB" dirty="0">
              <a:latin typeface="Comic Sans MS" panose="030F0702030302020204" pitchFamily="66" charset="0"/>
            </a:endParaRPr>
          </a:p>
        </p:txBody>
      </p:sp>
      <p:pic>
        <p:nvPicPr>
          <p:cNvPr id="12" name="Picture 11"/>
          <p:cNvPicPr>
            <a:picLocks noChangeAspect="1"/>
          </p:cNvPicPr>
          <p:nvPr/>
        </p:nvPicPr>
        <p:blipFill>
          <a:blip r:embed="rId4"/>
          <a:stretch>
            <a:fillRect/>
          </a:stretch>
        </p:blipFill>
        <p:spPr>
          <a:xfrm rot="16200000">
            <a:off x="3602272" y="2132818"/>
            <a:ext cx="1272844" cy="1239348"/>
          </a:xfrm>
          <a:prstGeom prst="rect">
            <a:avLst/>
          </a:prstGeom>
        </p:spPr>
      </p:pic>
      <p:graphicFrame>
        <p:nvGraphicFramePr>
          <p:cNvPr id="35" name="Table 34"/>
          <p:cNvGraphicFramePr>
            <a:graphicFrameLocks noGrp="1"/>
          </p:cNvGraphicFramePr>
          <p:nvPr>
            <p:extLst>
              <p:ext uri="{D42A27DB-BD31-4B8C-83A1-F6EECF244321}">
                <p14:modId xmlns:p14="http://schemas.microsoft.com/office/powerpoint/2010/main" val="3951408141"/>
              </p:ext>
            </p:extLst>
          </p:nvPr>
        </p:nvGraphicFramePr>
        <p:xfrm>
          <a:off x="1836389" y="3638004"/>
          <a:ext cx="3114819" cy="408995"/>
        </p:xfrm>
        <a:graphic>
          <a:graphicData uri="http://schemas.openxmlformats.org/drawingml/2006/table">
            <a:tbl>
              <a:tblPr firstRow="1" bandRow="1">
                <a:tableStyleId>{5940675A-B579-460E-94D1-54222C63F5DA}</a:tableStyleId>
              </a:tblPr>
              <a:tblGrid>
                <a:gridCol w="1038273">
                  <a:extLst>
                    <a:ext uri="{9D8B030D-6E8A-4147-A177-3AD203B41FA5}">
                      <a16:colId xmlns:a16="http://schemas.microsoft.com/office/drawing/2014/main" val="318277648"/>
                    </a:ext>
                  </a:extLst>
                </a:gridCol>
                <a:gridCol w="1038273">
                  <a:extLst>
                    <a:ext uri="{9D8B030D-6E8A-4147-A177-3AD203B41FA5}">
                      <a16:colId xmlns:a16="http://schemas.microsoft.com/office/drawing/2014/main" val="3431148169"/>
                    </a:ext>
                  </a:extLst>
                </a:gridCol>
                <a:gridCol w="1038273">
                  <a:extLst>
                    <a:ext uri="{9D8B030D-6E8A-4147-A177-3AD203B41FA5}">
                      <a16:colId xmlns:a16="http://schemas.microsoft.com/office/drawing/2014/main" val="1934844121"/>
                    </a:ext>
                  </a:extLst>
                </a:gridCol>
              </a:tblGrid>
              <a:tr h="408995">
                <a:tc>
                  <a:txBody>
                    <a:bodyPr/>
                    <a:lstStyle/>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080391659"/>
                  </a:ext>
                </a:extLst>
              </a:tr>
            </a:tbl>
          </a:graphicData>
        </a:graphic>
      </p:graphicFrame>
      <p:pic>
        <p:nvPicPr>
          <p:cNvPr id="44" name="Picture 43"/>
          <p:cNvPicPr>
            <a:picLocks noChangeAspect="1"/>
          </p:cNvPicPr>
          <p:nvPr/>
        </p:nvPicPr>
        <p:blipFill>
          <a:blip r:embed="rId5"/>
          <a:stretch>
            <a:fillRect/>
          </a:stretch>
        </p:blipFill>
        <p:spPr>
          <a:xfrm>
            <a:off x="1855259" y="3734242"/>
            <a:ext cx="1007844" cy="208943"/>
          </a:xfrm>
          <a:prstGeom prst="rect">
            <a:avLst/>
          </a:prstGeom>
        </p:spPr>
      </p:pic>
      <p:pic>
        <p:nvPicPr>
          <p:cNvPr id="45" name="Picture 44"/>
          <p:cNvPicPr>
            <a:picLocks noChangeAspect="1"/>
          </p:cNvPicPr>
          <p:nvPr/>
        </p:nvPicPr>
        <p:blipFill>
          <a:blip r:embed="rId5"/>
          <a:stretch>
            <a:fillRect/>
          </a:stretch>
        </p:blipFill>
        <p:spPr>
          <a:xfrm>
            <a:off x="2899311" y="3734242"/>
            <a:ext cx="1007844" cy="208943"/>
          </a:xfrm>
          <a:prstGeom prst="rect">
            <a:avLst/>
          </a:prstGeom>
        </p:spPr>
      </p:pic>
      <p:pic>
        <p:nvPicPr>
          <p:cNvPr id="46" name="Picture 45"/>
          <p:cNvPicPr>
            <a:picLocks noChangeAspect="1"/>
          </p:cNvPicPr>
          <p:nvPr/>
        </p:nvPicPr>
        <p:blipFill>
          <a:blip r:embed="rId5"/>
          <a:stretch>
            <a:fillRect/>
          </a:stretch>
        </p:blipFill>
        <p:spPr>
          <a:xfrm>
            <a:off x="3925259" y="3744751"/>
            <a:ext cx="1007844" cy="208943"/>
          </a:xfrm>
          <a:prstGeom prst="rect">
            <a:avLst/>
          </a:prstGeom>
        </p:spPr>
      </p:pic>
      <p:sp>
        <p:nvSpPr>
          <p:cNvPr id="47" name="TextBox 46"/>
          <p:cNvSpPr txBox="1"/>
          <p:nvPr/>
        </p:nvSpPr>
        <p:spPr>
          <a:xfrm>
            <a:off x="1720880" y="4019090"/>
            <a:ext cx="214166" cy="276999"/>
          </a:xfrm>
          <a:prstGeom prst="rect">
            <a:avLst/>
          </a:prstGeom>
          <a:noFill/>
        </p:spPr>
        <p:txBody>
          <a:bodyPr wrap="square" rtlCol="0">
            <a:spAutoFit/>
          </a:bodyPr>
          <a:lstStyle/>
          <a:p>
            <a:r>
              <a:rPr lang="en-GB" sz="1200" dirty="0" smtClean="0">
                <a:latin typeface="Comic Sans MS" panose="030F0702030302020204" pitchFamily="66" charset="0"/>
              </a:rPr>
              <a:t>0</a:t>
            </a:r>
            <a:endParaRPr lang="en-GB" sz="1200" dirty="0">
              <a:latin typeface="Comic Sans MS" panose="030F0702030302020204" pitchFamily="66" charset="0"/>
            </a:endParaRPr>
          </a:p>
        </p:txBody>
      </p:sp>
      <p:sp>
        <p:nvSpPr>
          <p:cNvPr id="48" name="TextBox 47"/>
          <p:cNvSpPr txBox="1"/>
          <p:nvPr/>
        </p:nvSpPr>
        <p:spPr>
          <a:xfrm>
            <a:off x="2766065" y="4005749"/>
            <a:ext cx="402972" cy="276999"/>
          </a:xfrm>
          <a:prstGeom prst="rect">
            <a:avLst/>
          </a:prstGeom>
          <a:noFill/>
        </p:spPr>
        <p:txBody>
          <a:bodyPr wrap="square" rtlCol="0">
            <a:spAutoFit/>
          </a:bodyPr>
          <a:lstStyle/>
          <a:p>
            <a:r>
              <a:rPr lang="en-GB" sz="1200" dirty="0">
                <a:latin typeface="Comic Sans MS" panose="030F0702030302020204" pitchFamily="66" charset="0"/>
              </a:rPr>
              <a:t>8</a:t>
            </a:r>
          </a:p>
        </p:txBody>
      </p:sp>
      <p:sp>
        <p:nvSpPr>
          <p:cNvPr id="49" name="TextBox 48"/>
          <p:cNvSpPr txBox="1"/>
          <p:nvPr/>
        </p:nvSpPr>
        <p:spPr>
          <a:xfrm>
            <a:off x="3723773" y="4015246"/>
            <a:ext cx="402972" cy="276999"/>
          </a:xfrm>
          <a:prstGeom prst="rect">
            <a:avLst/>
          </a:prstGeom>
          <a:noFill/>
        </p:spPr>
        <p:txBody>
          <a:bodyPr wrap="square" rtlCol="0">
            <a:spAutoFit/>
          </a:bodyPr>
          <a:lstStyle/>
          <a:p>
            <a:r>
              <a:rPr lang="en-GB" sz="1200" dirty="0" smtClean="0">
                <a:latin typeface="Comic Sans MS" panose="030F0702030302020204" pitchFamily="66" charset="0"/>
              </a:rPr>
              <a:t>16</a:t>
            </a:r>
            <a:endParaRPr lang="en-GB" sz="1200" dirty="0">
              <a:latin typeface="Comic Sans MS" panose="030F0702030302020204" pitchFamily="66" charset="0"/>
            </a:endParaRPr>
          </a:p>
        </p:txBody>
      </p:sp>
      <p:sp>
        <p:nvSpPr>
          <p:cNvPr id="50" name="TextBox 49"/>
          <p:cNvSpPr txBox="1"/>
          <p:nvPr/>
        </p:nvSpPr>
        <p:spPr>
          <a:xfrm>
            <a:off x="4749722" y="4015246"/>
            <a:ext cx="402972" cy="276999"/>
          </a:xfrm>
          <a:prstGeom prst="rect">
            <a:avLst/>
          </a:prstGeom>
          <a:noFill/>
        </p:spPr>
        <p:txBody>
          <a:bodyPr wrap="square" rtlCol="0">
            <a:spAutoFit/>
          </a:bodyPr>
          <a:lstStyle/>
          <a:p>
            <a:r>
              <a:rPr lang="en-GB" sz="1200" dirty="0" smtClean="0">
                <a:latin typeface="Comic Sans MS" panose="030F0702030302020204" pitchFamily="66" charset="0"/>
              </a:rPr>
              <a:t>24</a:t>
            </a:r>
            <a:endParaRPr lang="en-GB" sz="1200" dirty="0">
              <a:latin typeface="Comic Sans MS" panose="030F0702030302020204" pitchFamily="66" charset="0"/>
            </a:endParaRPr>
          </a:p>
        </p:txBody>
      </p:sp>
      <p:sp>
        <p:nvSpPr>
          <p:cNvPr id="51" name="Rectangle 50"/>
          <p:cNvSpPr/>
          <p:nvPr/>
        </p:nvSpPr>
        <p:spPr>
          <a:xfrm>
            <a:off x="5616339" y="3922341"/>
            <a:ext cx="264545" cy="28117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pic>
        <p:nvPicPr>
          <p:cNvPr id="23" name="Picture 22"/>
          <p:cNvPicPr/>
          <p:nvPr/>
        </p:nvPicPr>
        <p:blipFill>
          <a:blip r:embed="rId6" cstate="print">
            <a:extLst>
              <a:ext uri="{28A0092B-C50C-407E-A947-70E740481C1C}">
                <a14:useLocalDpi xmlns:a14="http://schemas.microsoft.com/office/drawing/2010/main" val="0"/>
              </a:ext>
            </a:extLst>
          </a:blip>
          <a:stretch>
            <a:fillRect/>
          </a:stretch>
        </p:blipFill>
        <p:spPr>
          <a:xfrm>
            <a:off x="3412368" y="4358653"/>
            <a:ext cx="1543930" cy="1157133"/>
          </a:xfrm>
          <a:prstGeom prst="rect">
            <a:avLst/>
          </a:prstGeom>
        </p:spPr>
      </p:pic>
      <p:sp>
        <p:nvSpPr>
          <p:cNvPr id="24" name="TextBox 23"/>
          <p:cNvSpPr txBox="1"/>
          <p:nvPr/>
        </p:nvSpPr>
        <p:spPr>
          <a:xfrm>
            <a:off x="1732600" y="4327219"/>
            <a:ext cx="3017122" cy="1711238"/>
          </a:xfrm>
          <a:prstGeom prst="rect">
            <a:avLst/>
          </a:prstGeom>
          <a:noFill/>
        </p:spPr>
        <p:txBody>
          <a:bodyPr wrap="square" rtlCol="0">
            <a:spAutoFit/>
          </a:bodyPr>
          <a:lstStyle/>
          <a:p>
            <a:pPr lvl="0" fontAlgn="base">
              <a:spcBef>
                <a:spcPct val="20000"/>
              </a:spcBef>
              <a:spcAft>
                <a:spcPct val="0"/>
              </a:spcAft>
            </a:pPr>
            <a:r>
              <a:rPr lang="en-GB" sz="1400" dirty="0">
                <a:latin typeface="Comic Sans MS" panose="030F0702030302020204" pitchFamily="66" charset="0"/>
              </a:rPr>
              <a:t>Link division to </a:t>
            </a:r>
            <a:r>
              <a:rPr lang="en-GB" sz="1400" dirty="0" smtClean="0">
                <a:latin typeface="Comic Sans MS" panose="030F0702030302020204" pitchFamily="66" charset="0"/>
              </a:rPr>
              <a:t>                      </a:t>
            </a:r>
            <a:r>
              <a:rPr lang="en-GB" sz="1400" dirty="0">
                <a:latin typeface="Comic Sans MS" panose="030F0702030302020204" pitchFamily="66" charset="0"/>
              </a:rPr>
              <a:t>multiplication by </a:t>
            </a:r>
            <a:endParaRPr lang="en-GB" sz="1400" dirty="0" smtClean="0">
              <a:latin typeface="Comic Sans MS" panose="030F0702030302020204" pitchFamily="66" charset="0"/>
            </a:endParaRPr>
          </a:p>
          <a:p>
            <a:pPr lvl="0" fontAlgn="base">
              <a:spcBef>
                <a:spcPct val="20000"/>
              </a:spcBef>
              <a:spcAft>
                <a:spcPct val="0"/>
              </a:spcAft>
            </a:pPr>
            <a:r>
              <a:rPr lang="en-GB" sz="1400" dirty="0" smtClean="0">
                <a:latin typeface="Comic Sans MS" panose="030F0702030302020204" pitchFamily="66" charset="0"/>
              </a:rPr>
              <a:t>creating </a:t>
            </a:r>
            <a:r>
              <a:rPr lang="en-GB" sz="1400" dirty="0">
                <a:latin typeface="Comic Sans MS" panose="030F0702030302020204" pitchFamily="66" charset="0"/>
              </a:rPr>
              <a:t>an </a:t>
            </a:r>
            <a:r>
              <a:rPr lang="en-GB" sz="1400" dirty="0" smtClean="0">
                <a:latin typeface="Comic Sans MS" panose="030F0702030302020204" pitchFamily="66" charset="0"/>
              </a:rPr>
              <a:t>array </a:t>
            </a:r>
          </a:p>
          <a:p>
            <a:pPr lvl="0" fontAlgn="base">
              <a:spcBef>
                <a:spcPct val="20000"/>
              </a:spcBef>
              <a:spcAft>
                <a:spcPct val="0"/>
              </a:spcAft>
            </a:pPr>
            <a:r>
              <a:rPr lang="en-GB" sz="1400" dirty="0" smtClean="0">
                <a:latin typeface="Comic Sans MS" panose="030F0702030302020204" pitchFamily="66" charset="0"/>
              </a:rPr>
              <a:t>and </a:t>
            </a:r>
            <a:r>
              <a:rPr lang="en-GB" sz="1400" dirty="0">
                <a:latin typeface="Comic Sans MS" panose="030F0702030302020204" pitchFamily="66" charset="0"/>
              </a:rPr>
              <a:t>thinking </a:t>
            </a:r>
            <a:r>
              <a:rPr lang="en-GB" sz="1400" dirty="0" smtClean="0">
                <a:latin typeface="Comic Sans MS" panose="030F0702030302020204" pitchFamily="66" charset="0"/>
              </a:rPr>
              <a:t>about </a:t>
            </a:r>
            <a:endParaRPr lang="en-GB" sz="1400" dirty="0">
              <a:latin typeface="Comic Sans MS" panose="030F0702030302020204" pitchFamily="66" charset="0"/>
            </a:endParaRPr>
          </a:p>
          <a:p>
            <a:pPr lvl="0" fontAlgn="base">
              <a:spcBef>
                <a:spcPct val="20000"/>
              </a:spcBef>
              <a:spcAft>
                <a:spcPct val="0"/>
              </a:spcAft>
            </a:pPr>
            <a:r>
              <a:rPr lang="en-GB" sz="1400" dirty="0">
                <a:latin typeface="Comic Sans MS" panose="030F0702030302020204" pitchFamily="66" charset="0"/>
              </a:rPr>
              <a:t>the number </a:t>
            </a:r>
            <a:endParaRPr lang="en-GB" sz="1400" dirty="0" smtClean="0">
              <a:latin typeface="Comic Sans MS" panose="030F0702030302020204" pitchFamily="66" charset="0"/>
            </a:endParaRPr>
          </a:p>
          <a:p>
            <a:pPr lvl="0" fontAlgn="base">
              <a:spcBef>
                <a:spcPct val="20000"/>
              </a:spcBef>
              <a:spcAft>
                <a:spcPct val="0"/>
              </a:spcAft>
            </a:pPr>
            <a:r>
              <a:rPr lang="en-GB" sz="1400" dirty="0" smtClean="0">
                <a:latin typeface="Comic Sans MS" panose="030F0702030302020204" pitchFamily="66" charset="0"/>
              </a:rPr>
              <a:t>sentences </a:t>
            </a:r>
            <a:r>
              <a:rPr lang="en-GB" sz="1400" dirty="0">
                <a:latin typeface="Comic Sans MS" panose="030F0702030302020204" pitchFamily="66" charset="0"/>
              </a:rPr>
              <a:t>that can be created.</a:t>
            </a:r>
          </a:p>
          <a:p>
            <a:endParaRPr lang="en-GB" sz="1000" dirty="0"/>
          </a:p>
        </p:txBody>
      </p:sp>
      <p:pic>
        <p:nvPicPr>
          <p:cNvPr id="25" name="Picture 24"/>
          <p:cNvPicPr/>
          <p:nvPr/>
        </p:nvPicPr>
        <p:blipFill rotWithShape="1">
          <a:blip r:embed="rId7"/>
          <a:srcRect t="8489"/>
          <a:stretch/>
        </p:blipFill>
        <p:spPr>
          <a:xfrm>
            <a:off x="5386341" y="4327219"/>
            <a:ext cx="2964316" cy="1271732"/>
          </a:xfrm>
          <a:prstGeom prst="rect">
            <a:avLst/>
          </a:prstGeom>
        </p:spPr>
      </p:pic>
    </p:spTree>
    <p:extLst>
      <p:ext uri="{BB962C8B-B14F-4D97-AF65-F5344CB8AC3E}">
        <p14:creationId xmlns:p14="http://schemas.microsoft.com/office/powerpoint/2010/main" val="29324046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938262344"/>
              </p:ext>
            </p:extLst>
          </p:nvPr>
        </p:nvGraphicFramePr>
        <p:xfrm>
          <a:off x="241837" y="183611"/>
          <a:ext cx="11709755" cy="654795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Division: YEAR 3</a:t>
                      </a:r>
                      <a:endParaRPr lang="en-GB" sz="2400" b="1" dirty="0">
                        <a:latin typeface="Comic Sans MS" panose="030F0702030302020204" pitchFamily="66" charset="0"/>
                      </a:endParaRPr>
                    </a:p>
                  </a:txBody>
                  <a:tcPr anchor="ctr">
                    <a:solidFill>
                      <a:schemeClr val="accent6">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3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dirty="0" smtClean="0">
                          <a:latin typeface="Comic Sans MS" panose="030F0702030302020204" pitchFamily="66" charset="0"/>
                        </a:rPr>
                        <a:t>Recall and use division</a:t>
                      </a:r>
                      <a:r>
                        <a:rPr lang="en-GB" sz="1000" b="0" baseline="0" dirty="0" smtClean="0">
                          <a:latin typeface="Comic Sans MS" panose="030F0702030302020204" pitchFamily="66" charset="0"/>
                        </a:rPr>
                        <a:t> facts for the 3, 4 and 8 multiplication tables.</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Apply known multiplication and division facts to solve contextual problems with different structures, including </a:t>
                      </a:r>
                      <a:r>
                        <a:rPr lang="en-GB" sz="1000" b="0" baseline="0" dirty="0" err="1" smtClean="0">
                          <a:solidFill>
                            <a:schemeClr val="bg1">
                              <a:lumMod val="50000"/>
                            </a:schemeClr>
                          </a:solidFill>
                          <a:latin typeface="Comic Sans MS" panose="030F0702030302020204" pitchFamily="66" charset="0"/>
                        </a:rPr>
                        <a:t>quotitive</a:t>
                      </a:r>
                      <a:r>
                        <a:rPr lang="en-GB" sz="1000" b="0" baseline="0" dirty="0" smtClean="0">
                          <a:solidFill>
                            <a:schemeClr val="bg1">
                              <a:lumMod val="50000"/>
                            </a:schemeClr>
                          </a:solidFill>
                          <a:latin typeface="Comic Sans MS" panose="030F0702030302020204" pitchFamily="66" charset="0"/>
                        </a:rPr>
                        <a:t> and partitive division. </a:t>
                      </a:r>
                      <a:endParaRPr lang="en-GB" sz="1000" b="0" dirty="0" smtClean="0">
                        <a:latin typeface="Comic Sans MS" panose="030F0702030302020204" pitchFamily="66" charset="0"/>
                      </a:endParaRPr>
                    </a:p>
                    <a:p>
                      <a:pPr marL="171450" indent="-171450">
                        <a:buFont typeface="Arial" panose="020B0604020202020204" pitchFamily="34" charset="0"/>
                        <a:buChar char="•"/>
                      </a:pPr>
                      <a:r>
                        <a:rPr lang="en-GB" sz="1000" b="0" dirty="0" smtClean="0">
                          <a:latin typeface="Comic Sans MS" panose="030F0702030302020204" pitchFamily="66" charset="0"/>
                        </a:rPr>
                        <a:t>Calculate mathematical</a:t>
                      </a:r>
                      <a:r>
                        <a:rPr lang="en-GB" sz="1000" b="0" baseline="0" dirty="0" smtClean="0">
                          <a:latin typeface="Comic Sans MS" panose="030F0702030302020204" pitchFamily="66" charset="0"/>
                        </a:rPr>
                        <a:t> statements for division using the multiplication tables they know.</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79564">
                <a:tc>
                  <a:txBody>
                    <a:bodyPr/>
                    <a:lstStyle/>
                    <a:p>
                      <a:pPr algn="l"/>
                      <a:r>
                        <a:rPr lang="en-GB" sz="1400" b="0" dirty="0" smtClean="0">
                          <a:latin typeface="Comic Sans MS" panose="030F0702030302020204" pitchFamily="66" charset="0"/>
                        </a:rPr>
                        <a:t>Division with</a:t>
                      </a:r>
                      <a:r>
                        <a:rPr lang="en-GB" sz="1400" b="0" baseline="0" dirty="0" smtClean="0">
                          <a:latin typeface="Comic Sans MS" panose="030F0702030302020204" pitchFamily="66" charset="0"/>
                        </a:rPr>
                        <a:t> remainders</a:t>
                      </a:r>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8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smtClean="0">
                          <a:ln>
                            <a:noFill/>
                          </a:ln>
                          <a:solidFill>
                            <a:schemeClr val="tx1"/>
                          </a:solidFill>
                          <a:effectLst/>
                          <a:latin typeface="Comic Sans MS" panose="030F0702030302020204" pitchFamily="66" charset="0"/>
                        </a:rPr>
                        <a:t>14 ÷ 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Divide objects into groups of 3 and see how much is left over.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Jump forward in equal jumps on a number</a:t>
                      </a:r>
                      <a:r>
                        <a:rPr lang="en-GB" sz="1400" baseline="0" dirty="0" smtClean="0">
                          <a:latin typeface="Comic Sans MS" panose="030F0702030302020204" pitchFamily="66" charset="0"/>
                        </a:rPr>
                        <a:t> line then see how many more you need to jump to find a remainder.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cap="none" normalizeH="0" baseline="0" dirty="0" smtClean="0">
                          <a:ln>
                            <a:noFill/>
                          </a:ln>
                          <a:solidFill>
                            <a:schemeClr val="tx1"/>
                          </a:solidFill>
                          <a:effectLst/>
                          <a:latin typeface="Comic Sans MS" panose="030F0702030302020204" pitchFamily="66" charset="0"/>
                        </a:rPr>
                        <a:t>14 ÷ 3</a:t>
                      </a:r>
                      <a:endParaRPr lang="en-GB" sz="18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r>
                        <a:rPr lang="en-GB" sz="1400" i="1" dirty="0" smtClean="0">
                          <a:latin typeface="Comic Sans MS" panose="030F0702030302020204" pitchFamily="66" charset="0"/>
                        </a:rPr>
                        <a:t>How many 3s in 14?</a:t>
                      </a:r>
                    </a:p>
                    <a:p>
                      <a:r>
                        <a:rPr lang="en-GB" sz="1400" i="1" dirty="0" smtClean="0">
                          <a:latin typeface="Comic Sans MS" panose="030F0702030302020204" pitchFamily="66" charset="0"/>
                        </a:rPr>
                        <a:t>3</a:t>
                      </a:r>
                      <a:r>
                        <a:rPr lang="en-GB" sz="1400" i="1" baseline="0" dirty="0" smtClean="0">
                          <a:latin typeface="Comic Sans MS" panose="030F0702030302020204" pitchFamily="66" charset="0"/>
                        </a:rPr>
                        <a:t> fours with a remainder of 2</a:t>
                      </a:r>
                    </a:p>
                    <a:p>
                      <a:endParaRPr lang="en-GB" sz="1050" i="1" baseline="0" dirty="0" smtClean="0">
                        <a:latin typeface="Comic Sans MS" panose="030F0702030302020204" pitchFamily="66" charset="0"/>
                      </a:endParaRPr>
                    </a:p>
                    <a:p>
                      <a:r>
                        <a:rPr lang="en-GB" sz="1400" i="0" baseline="0" dirty="0" smtClean="0">
                          <a:latin typeface="Comic Sans MS" panose="030F0702030302020204" pitchFamily="66" charset="0"/>
                        </a:rPr>
                        <a:t>For larger numbers, when it becomes inefficient to count in single multiples, bigger jumps can be recorded using known facts.</a:t>
                      </a:r>
                    </a:p>
                    <a:p>
                      <a:endParaRPr lang="en-GB" sz="1400" i="0" baseline="0" dirty="0" smtClean="0">
                        <a:latin typeface="Comic Sans MS" panose="030F0702030302020204" pitchFamily="66" charset="0"/>
                      </a:endParaRPr>
                    </a:p>
                    <a:p>
                      <a:endParaRPr lang="en-GB" sz="1400" i="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Complete written divisions and show the remainder using ‘r’.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smtClean="0">
                          <a:latin typeface="Comic Sans MS" panose="030F0702030302020204" pitchFamily="66" charset="0"/>
                        </a:rPr>
                        <a:t>14</a:t>
                      </a:r>
                      <a:r>
                        <a:rPr lang="en-GB" sz="1800" baseline="0" dirty="0" smtClean="0">
                          <a:latin typeface="Comic Sans MS" panose="030F0702030302020204" pitchFamily="66" charset="0"/>
                        </a:rPr>
                        <a:t> ÷ 3 = 4 r 2</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baseline="0" dirty="0" smtClean="0">
                        <a:solidFill>
                          <a:srgbClr val="FF0000"/>
                        </a:solidFill>
                        <a:latin typeface="Comic Sans MS" panose="030F0702030302020204" pitchFamily="66"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aseline="0" dirty="0" smtClean="0">
                          <a:solidFill>
                            <a:srgbClr val="FF0000"/>
                          </a:solidFill>
                          <a:latin typeface="Comic Sans MS" panose="030F0702030302020204" pitchFamily="66" charset="0"/>
                        </a:rPr>
                        <a:t>dividend   divisor   quotient   remainder</a:t>
                      </a:r>
                      <a:endParaRPr lang="en-GB" sz="1200" dirty="0" smtClean="0">
                        <a:solidFill>
                          <a:srgbClr val="FF0000"/>
                        </a:solidFill>
                        <a:latin typeface="Comic Sans MS" panose="030F0702030302020204" pitchFamily="66"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txBody>
                  <a:tcPr/>
                </a:tc>
                <a:extLst>
                  <a:ext uri="{0D108BD9-81ED-4DB2-BD59-A6C34878D82A}">
                    <a16:rowId xmlns:a16="http://schemas.microsoft.com/office/drawing/2014/main" val="3633418149"/>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26" name="Picture 25" descr="Image result for counters"/>
          <p:cNvPicPr>
            <a:picLocks noChangeAspect="1"/>
          </p:cNvPicPr>
          <p:nvPr/>
        </p:nvPicPr>
        <p:blipFill rotWithShape="1">
          <a:blip r:embed="rId3">
            <a:extLst>
              <a:ext uri="{28A0092B-C50C-407E-A947-70E740481C1C}">
                <a14:useLocalDpi xmlns:a14="http://schemas.microsoft.com/office/drawing/2010/main" val="0"/>
              </a:ext>
            </a:extLst>
          </a:blip>
          <a:srcRect t="8572" r="33333" b="16191"/>
          <a:stretch/>
        </p:blipFill>
        <p:spPr bwMode="auto">
          <a:xfrm>
            <a:off x="1911531" y="2928782"/>
            <a:ext cx="666750" cy="752475"/>
          </a:xfrm>
          <a:prstGeom prst="rect">
            <a:avLst/>
          </a:prstGeom>
          <a:noFill/>
          <a:ln>
            <a:noFill/>
          </a:ln>
          <a:extLst>
            <a:ext uri="{53640926-AAD7-44D8-BBD7-CCE9431645EC}">
              <a14:shadowObscured xmlns:a14="http://schemas.microsoft.com/office/drawing/2010/main"/>
            </a:ext>
          </a:extLst>
        </p:spPr>
      </p:pic>
      <p:sp>
        <p:nvSpPr>
          <p:cNvPr id="27" name="Rectangle 26"/>
          <p:cNvSpPr/>
          <p:nvPr/>
        </p:nvSpPr>
        <p:spPr>
          <a:xfrm>
            <a:off x="2250269" y="3305019"/>
            <a:ext cx="314949" cy="3762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icture 27" descr="Image result for counters"/>
          <p:cNvPicPr>
            <a:picLocks noChangeAspect="1"/>
          </p:cNvPicPr>
          <p:nvPr/>
        </p:nvPicPr>
        <p:blipFill rotWithShape="1">
          <a:blip r:embed="rId3">
            <a:extLst>
              <a:ext uri="{28A0092B-C50C-407E-A947-70E740481C1C}">
                <a14:useLocalDpi xmlns:a14="http://schemas.microsoft.com/office/drawing/2010/main" val="0"/>
              </a:ext>
            </a:extLst>
          </a:blip>
          <a:srcRect t="8572" r="33333" b="16191"/>
          <a:stretch/>
        </p:blipFill>
        <p:spPr bwMode="auto">
          <a:xfrm>
            <a:off x="2673531" y="2928782"/>
            <a:ext cx="666750" cy="752475"/>
          </a:xfrm>
          <a:prstGeom prst="rect">
            <a:avLst/>
          </a:prstGeom>
          <a:noFill/>
          <a:ln>
            <a:noFill/>
          </a:ln>
          <a:extLst>
            <a:ext uri="{53640926-AAD7-44D8-BBD7-CCE9431645EC}">
              <a14:shadowObscured xmlns:a14="http://schemas.microsoft.com/office/drawing/2010/main"/>
            </a:ext>
          </a:extLst>
        </p:spPr>
      </p:pic>
      <p:pic>
        <p:nvPicPr>
          <p:cNvPr id="29" name="Picture 28" descr="Image result for counters"/>
          <p:cNvPicPr>
            <a:picLocks noChangeAspect="1"/>
          </p:cNvPicPr>
          <p:nvPr/>
        </p:nvPicPr>
        <p:blipFill rotWithShape="1">
          <a:blip r:embed="rId3">
            <a:extLst>
              <a:ext uri="{28A0092B-C50C-407E-A947-70E740481C1C}">
                <a14:useLocalDpi xmlns:a14="http://schemas.microsoft.com/office/drawing/2010/main" val="0"/>
              </a:ext>
            </a:extLst>
          </a:blip>
          <a:srcRect t="8572" r="33333" b="16191"/>
          <a:stretch/>
        </p:blipFill>
        <p:spPr bwMode="auto">
          <a:xfrm>
            <a:off x="3435531" y="2928782"/>
            <a:ext cx="666750" cy="752475"/>
          </a:xfrm>
          <a:prstGeom prst="rect">
            <a:avLst/>
          </a:prstGeom>
          <a:noFill/>
          <a:ln>
            <a:noFill/>
          </a:ln>
          <a:extLst>
            <a:ext uri="{53640926-AAD7-44D8-BBD7-CCE9431645EC}">
              <a14:shadowObscured xmlns:a14="http://schemas.microsoft.com/office/drawing/2010/main"/>
            </a:ext>
          </a:extLst>
        </p:spPr>
      </p:pic>
      <p:pic>
        <p:nvPicPr>
          <p:cNvPr id="31" name="Picture 30" descr="Image result for counters"/>
          <p:cNvPicPr>
            <a:picLocks noChangeAspect="1"/>
          </p:cNvPicPr>
          <p:nvPr/>
        </p:nvPicPr>
        <p:blipFill rotWithShape="1">
          <a:blip r:embed="rId3">
            <a:extLst>
              <a:ext uri="{28A0092B-C50C-407E-A947-70E740481C1C}">
                <a14:useLocalDpi xmlns:a14="http://schemas.microsoft.com/office/drawing/2010/main" val="0"/>
              </a:ext>
            </a:extLst>
          </a:blip>
          <a:srcRect t="8572" r="33333" b="16191"/>
          <a:stretch/>
        </p:blipFill>
        <p:spPr bwMode="auto">
          <a:xfrm>
            <a:off x="4197531" y="2928782"/>
            <a:ext cx="666750" cy="752475"/>
          </a:xfrm>
          <a:prstGeom prst="rect">
            <a:avLst/>
          </a:prstGeom>
          <a:noFill/>
          <a:ln>
            <a:noFill/>
          </a:ln>
          <a:extLst>
            <a:ext uri="{53640926-AAD7-44D8-BBD7-CCE9431645EC}">
              <a14:shadowObscured xmlns:a14="http://schemas.microsoft.com/office/drawing/2010/main"/>
            </a:ext>
          </a:extLst>
        </p:spPr>
      </p:pic>
      <p:sp>
        <p:nvSpPr>
          <p:cNvPr id="32" name="Rectangle 31"/>
          <p:cNvSpPr/>
          <p:nvPr/>
        </p:nvSpPr>
        <p:spPr>
          <a:xfrm>
            <a:off x="3017364" y="3305019"/>
            <a:ext cx="314949" cy="3762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3774269" y="3310374"/>
            <a:ext cx="314949" cy="3762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4536464" y="3305019"/>
            <a:ext cx="314949" cy="3762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6" name="Picture 35" descr="Image result for counters"/>
          <p:cNvPicPr>
            <a:picLocks noChangeAspect="1"/>
          </p:cNvPicPr>
          <p:nvPr/>
        </p:nvPicPr>
        <p:blipFill rotWithShape="1">
          <a:blip r:embed="rId3">
            <a:extLst>
              <a:ext uri="{28A0092B-C50C-407E-A947-70E740481C1C}">
                <a14:useLocalDpi xmlns:a14="http://schemas.microsoft.com/office/drawing/2010/main" val="0"/>
              </a:ext>
            </a:extLst>
          </a:blip>
          <a:srcRect l="-1" t="8572" r="31422" b="52080"/>
          <a:stretch/>
        </p:blipFill>
        <p:spPr bwMode="auto">
          <a:xfrm>
            <a:off x="1892414" y="3723396"/>
            <a:ext cx="685867" cy="393538"/>
          </a:xfrm>
          <a:prstGeom prst="rect">
            <a:avLst/>
          </a:prstGeom>
          <a:noFill/>
          <a:ln>
            <a:noFill/>
          </a:ln>
          <a:extLst>
            <a:ext uri="{53640926-AAD7-44D8-BBD7-CCE9431645EC}">
              <a14:shadowObscured xmlns:a14="http://schemas.microsoft.com/office/drawing/2010/main"/>
            </a:ext>
          </a:extLst>
        </p:spPr>
      </p:pic>
      <p:sp>
        <p:nvSpPr>
          <p:cNvPr id="37" name="Rounded Rectangle 36"/>
          <p:cNvSpPr/>
          <p:nvPr/>
        </p:nvSpPr>
        <p:spPr>
          <a:xfrm>
            <a:off x="1892414" y="2907567"/>
            <a:ext cx="685867" cy="752766"/>
          </a:xfrm>
          <a:prstGeom prst="roundRect">
            <a:avLst/>
          </a:prstGeom>
          <a:noFill/>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8" name="Rounded Rectangle 37"/>
          <p:cNvSpPr/>
          <p:nvPr/>
        </p:nvSpPr>
        <p:spPr>
          <a:xfrm>
            <a:off x="2645351" y="2913251"/>
            <a:ext cx="685867" cy="752766"/>
          </a:xfrm>
          <a:prstGeom prst="roundRect">
            <a:avLst/>
          </a:prstGeom>
          <a:noFill/>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9" name="Rounded Rectangle 38"/>
          <p:cNvSpPr/>
          <p:nvPr/>
        </p:nvSpPr>
        <p:spPr>
          <a:xfrm>
            <a:off x="3392778" y="2910962"/>
            <a:ext cx="685867" cy="752766"/>
          </a:xfrm>
          <a:prstGeom prst="roundRect">
            <a:avLst/>
          </a:prstGeom>
          <a:noFill/>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0" name="Rounded Rectangle 39"/>
          <p:cNvSpPr/>
          <p:nvPr/>
        </p:nvSpPr>
        <p:spPr>
          <a:xfrm>
            <a:off x="4146810" y="2907567"/>
            <a:ext cx="685867" cy="752766"/>
          </a:xfrm>
          <a:prstGeom prst="roundRect">
            <a:avLst/>
          </a:prstGeom>
          <a:noFill/>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8" name="TextBox 57"/>
          <p:cNvSpPr txBox="1"/>
          <p:nvPr/>
        </p:nvSpPr>
        <p:spPr>
          <a:xfrm>
            <a:off x="5137716" y="4926001"/>
            <a:ext cx="958998" cy="1107996"/>
          </a:xfrm>
          <a:prstGeom prst="rect">
            <a:avLst/>
          </a:prstGeom>
          <a:noFill/>
        </p:spPr>
        <p:txBody>
          <a:bodyPr wrap="square" rtlCol="0">
            <a:spAutoFit/>
          </a:bodyPr>
          <a:lstStyle/>
          <a:p>
            <a:r>
              <a:rPr lang="en-GB" sz="1400" dirty="0">
                <a:latin typeface="Comic Sans MS" panose="030F0702030302020204" pitchFamily="66" charset="0"/>
              </a:rPr>
              <a:t>Draw</a:t>
            </a:r>
          </a:p>
          <a:p>
            <a:r>
              <a:rPr lang="en-GB" sz="1400" dirty="0">
                <a:latin typeface="Comic Sans MS" panose="030F0702030302020204" pitchFamily="66" charset="0"/>
              </a:rPr>
              <a:t>dots and</a:t>
            </a:r>
          </a:p>
          <a:p>
            <a:r>
              <a:rPr lang="en-GB" sz="1400" dirty="0">
                <a:latin typeface="Comic Sans MS" panose="030F0702030302020204" pitchFamily="66" charset="0"/>
              </a:rPr>
              <a:t>group </a:t>
            </a:r>
          </a:p>
          <a:p>
            <a:r>
              <a:rPr lang="en-GB" sz="1400" dirty="0">
                <a:latin typeface="Comic Sans MS" panose="030F0702030302020204" pitchFamily="66" charset="0"/>
              </a:rPr>
              <a:t>them.</a:t>
            </a:r>
          </a:p>
          <a:p>
            <a:endParaRPr lang="en-GB" sz="1000" dirty="0"/>
          </a:p>
        </p:txBody>
      </p:sp>
      <p:pic>
        <p:nvPicPr>
          <p:cNvPr id="59" name="Picture 58"/>
          <p:cNvPicPr/>
          <p:nvPr/>
        </p:nvPicPr>
        <p:blipFill rotWithShape="1">
          <a:blip r:embed="rId4" cstate="print">
            <a:extLst>
              <a:ext uri="{28A0092B-C50C-407E-A947-70E740481C1C}">
                <a14:useLocalDpi xmlns:a14="http://schemas.microsoft.com/office/drawing/2010/main" val="0"/>
              </a:ext>
            </a:extLst>
          </a:blip>
          <a:srcRect l="3072" r="3068"/>
          <a:stretch/>
        </p:blipFill>
        <p:spPr>
          <a:xfrm>
            <a:off x="6057526" y="4901385"/>
            <a:ext cx="2382476" cy="829523"/>
          </a:xfrm>
          <a:prstGeom prst="rect">
            <a:avLst/>
          </a:prstGeom>
        </p:spPr>
      </p:pic>
      <p:sp>
        <p:nvSpPr>
          <p:cNvPr id="60" name="TextBox 59"/>
          <p:cNvSpPr txBox="1"/>
          <p:nvPr/>
        </p:nvSpPr>
        <p:spPr>
          <a:xfrm>
            <a:off x="5137716" y="5933977"/>
            <a:ext cx="958998" cy="892552"/>
          </a:xfrm>
          <a:prstGeom prst="rect">
            <a:avLst/>
          </a:prstGeom>
          <a:noFill/>
        </p:spPr>
        <p:txBody>
          <a:bodyPr wrap="square" rtlCol="0">
            <a:spAutoFit/>
          </a:bodyPr>
          <a:lstStyle/>
          <a:p>
            <a:r>
              <a:rPr lang="en-GB" sz="1400" dirty="0" smtClean="0">
                <a:latin typeface="Comic Sans MS" panose="030F0702030302020204" pitchFamily="66" charset="0"/>
              </a:rPr>
              <a:t>Use a bar model.</a:t>
            </a:r>
            <a:endParaRPr lang="en-GB" sz="1400" dirty="0">
              <a:latin typeface="Comic Sans MS" panose="030F0702030302020204" pitchFamily="66" charset="0"/>
            </a:endParaRPr>
          </a:p>
          <a:p>
            <a:endParaRPr lang="en-GB" sz="1000" dirty="0"/>
          </a:p>
        </p:txBody>
      </p:sp>
      <p:graphicFrame>
        <p:nvGraphicFramePr>
          <p:cNvPr id="11" name="Table 10"/>
          <p:cNvGraphicFramePr>
            <a:graphicFrameLocks noGrp="1"/>
          </p:cNvGraphicFramePr>
          <p:nvPr>
            <p:extLst>
              <p:ext uri="{D42A27DB-BD31-4B8C-83A1-F6EECF244321}">
                <p14:modId xmlns:p14="http://schemas.microsoft.com/office/powerpoint/2010/main" val="2734764829"/>
              </p:ext>
            </p:extLst>
          </p:nvPr>
        </p:nvGraphicFramePr>
        <p:xfrm>
          <a:off x="6154001" y="5865061"/>
          <a:ext cx="2165531" cy="795626"/>
        </p:xfrm>
        <a:graphic>
          <a:graphicData uri="http://schemas.openxmlformats.org/drawingml/2006/table">
            <a:tbl>
              <a:tblPr firstRow="1" bandRow="1">
                <a:tableStyleId>{5940675A-B579-460E-94D1-54222C63F5DA}</a:tableStyleId>
              </a:tblPr>
              <a:tblGrid>
                <a:gridCol w="465183">
                  <a:extLst>
                    <a:ext uri="{9D8B030D-6E8A-4147-A177-3AD203B41FA5}">
                      <a16:colId xmlns:a16="http://schemas.microsoft.com/office/drawing/2014/main" val="3108385904"/>
                    </a:ext>
                  </a:extLst>
                </a:gridCol>
                <a:gridCol w="465183">
                  <a:extLst>
                    <a:ext uri="{9D8B030D-6E8A-4147-A177-3AD203B41FA5}">
                      <a16:colId xmlns:a16="http://schemas.microsoft.com/office/drawing/2014/main" val="736483259"/>
                    </a:ext>
                  </a:extLst>
                </a:gridCol>
                <a:gridCol w="465183">
                  <a:extLst>
                    <a:ext uri="{9D8B030D-6E8A-4147-A177-3AD203B41FA5}">
                      <a16:colId xmlns:a16="http://schemas.microsoft.com/office/drawing/2014/main" val="203029841"/>
                    </a:ext>
                  </a:extLst>
                </a:gridCol>
                <a:gridCol w="465183">
                  <a:extLst>
                    <a:ext uri="{9D8B030D-6E8A-4147-A177-3AD203B41FA5}">
                      <a16:colId xmlns:a16="http://schemas.microsoft.com/office/drawing/2014/main" val="1477808226"/>
                    </a:ext>
                  </a:extLst>
                </a:gridCol>
                <a:gridCol w="304799">
                  <a:extLst>
                    <a:ext uri="{9D8B030D-6E8A-4147-A177-3AD203B41FA5}">
                      <a16:colId xmlns:a16="http://schemas.microsoft.com/office/drawing/2014/main" val="4103777015"/>
                    </a:ext>
                  </a:extLst>
                </a:gridCol>
              </a:tblGrid>
              <a:tr h="397813">
                <a:tc gridSpan="5">
                  <a:txBody>
                    <a:bodyPr/>
                    <a:lstStyle/>
                    <a:p>
                      <a:pPr algn="ctr"/>
                      <a:r>
                        <a:rPr lang="en-GB" sz="1400" dirty="0" smtClean="0">
                          <a:latin typeface="Comic Sans MS" panose="030F0702030302020204" pitchFamily="66" charset="0"/>
                        </a:rPr>
                        <a:t>14</a:t>
                      </a:r>
                      <a:endParaRPr lang="en-GB" sz="1400" dirty="0">
                        <a:latin typeface="Comic Sans MS" panose="030F0702030302020204" pitchFamily="66" charset="0"/>
                      </a:endParaRPr>
                    </a:p>
                  </a:txBody>
                  <a:tcPr anchor="ct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480882993"/>
                  </a:ext>
                </a:extLst>
              </a:tr>
              <a:tr h="397813">
                <a:tc>
                  <a:txBody>
                    <a:bodyPr/>
                    <a:lstStyle/>
                    <a:p>
                      <a:pPr algn="ctr"/>
                      <a:r>
                        <a:rPr lang="en-GB" sz="1400" dirty="0" smtClean="0">
                          <a:latin typeface="Comic Sans MS" panose="030F0702030302020204" pitchFamily="66" charset="0"/>
                        </a:rPr>
                        <a:t>3</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3</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3</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3</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2</a:t>
                      </a:r>
                      <a:endParaRPr lang="en-GB" sz="1400" dirty="0">
                        <a:latin typeface="Comic Sans MS" panose="030F0702030302020204" pitchFamily="66" charset="0"/>
                      </a:endParaRPr>
                    </a:p>
                  </a:txBody>
                  <a:tcPr anchor="ctr"/>
                </a:tc>
                <a:extLst>
                  <a:ext uri="{0D108BD9-81ED-4DB2-BD59-A6C34878D82A}">
                    <a16:rowId xmlns:a16="http://schemas.microsoft.com/office/drawing/2014/main" val="1340603177"/>
                  </a:ext>
                </a:extLst>
              </a:tr>
            </a:tbl>
          </a:graphicData>
        </a:graphic>
      </p:graphicFrame>
      <p:pic>
        <p:nvPicPr>
          <p:cNvPr id="74" name="Picture 73"/>
          <p:cNvPicPr>
            <a:picLocks noChangeAspect="1"/>
          </p:cNvPicPr>
          <p:nvPr/>
        </p:nvPicPr>
        <p:blipFill>
          <a:blip r:embed="rId5"/>
          <a:stretch>
            <a:fillRect/>
          </a:stretch>
        </p:blipFill>
        <p:spPr>
          <a:xfrm>
            <a:off x="5891349" y="2666844"/>
            <a:ext cx="2584075" cy="620629"/>
          </a:xfrm>
          <a:prstGeom prst="rect">
            <a:avLst/>
          </a:prstGeom>
        </p:spPr>
      </p:pic>
      <p:cxnSp>
        <p:nvCxnSpPr>
          <p:cNvPr id="75" name="Straight Arrow Connector 74"/>
          <p:cNvCxnSpPr/>
          <p:nvPr/>
        </p:nvCxnSpPr>
        <p:spPr>
          <a:xfrm flipV="1">
            <a:off x="9153314" y="2719775"/>
            <a:ext cx="404948" cy="20900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p:nvPr/>
        </p:nvCxnSpPr>
        <p:spPr>
          <a:xfrm flipV="1">
            <a:off x="9837457" y="2719775"/>
            <a:ext cx="211576" cy="20900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p:nvPr/>
        </p:nvCxnSpPr>
        <p:spPr>
          <a:xfrm flipV="1">
            <a:off x="10412639" y="2722477"/>
            <a:ext cx="39188" cy="20900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8" name="Straight Arrow Connector 77"/>
          <p:cNvCxnSpPr/>
          <p:nvPr/>
        </p:nvCxnSpPr>
        <p:spPr>
          <a:xfrm flipH="1" flipV="1">
            <a:off x="10920295" y="2727387"/>
            <a:ext cx="320592" cy="20900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10455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942338051"/>
              </p:ext>
            </p:extLst>
          </p:nvPr>
        </p:nvGraphicFramePr>
        <p:xfrm>
          <a:off x="241837" y="183611"/>
          <a:ext cx="11709755" cy="636507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Division: YEAR 4</a:t>
                      </a:r>
                      <a:endParaRPr lang="en-GB" sz="2400" b="1" dirty="0">
                        <a:latin typeface="Comic Sans MS" panose="030F0702030302020204" pitchFamily="66" charset="0"/>
                      </a:endParaRPr>
                    </a:p>
                  </a:txBody>
                  <a:tcPr anchor="ctr">
                    <a:solidFill>
                      <a:schemeClr val="accent6">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4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Multiply and divide whole numbers by 10 and 100 (keeping to whole number quotients); understand this as equivalent to making a number 10 or 100 times the size.</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Manipulate multiplication and division equations, and understand and apply the commutative property of multiplication. </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Understand and apply the distributive property of multiplication. </a:t>
                      </a:r>
                    </a:p>
                    <a:p>
                      <a:pPr marL="171450" indent="-171450">
                        <a:buFont typeface="Arial" panose="020B0604020202020204" pitchFamily="34" charset="0"/>
                        <a:buChar char="•"/>
                      </a:pPr>
                      <a:r>
                        <a:rPr lang="en-GB" sz="1000" b="0" baseline="0" dirty="0" smtClean="0">
                          <a:latin typeface="Comic Sans MS" panose="030F0702030302020204" pitchFamily="66" charset="0"/>
                        </a:rPr>
                        <a:t>Divide 2-digit and 3-digit numbers by a 1-digit number using formal written layout.</a:t>
                      </a:r>
                      <a:endParaRPr lang="en-GB" sz="1000" b="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1005840">
                <a:tc rowSpan="2">
                  <a:txBody>
                    <a:bodyPr/>
                    <a:lstStyle/>
                    <a:p>
                      <a:pPr algn="l"/>
                      <a:r>
                        <a:rPr lang="en-GB" sz="1400" b="0" dirty="0" smtClean="0">
                          <a:latin typeface="Comic Sans MS" panose="030F0702030302020204" pitchFamily="66" charset="0"/>
                        </a:rPr>
                        <a:t>Short division method</a:t>
                      </a:r>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smtClean="0">
                          <a:ln>
                            <a:noFill/>
                          </a:ln>
                          <a:solidFill>
                            <a:schemeClr val="tx1"/>
                          </a:solidFill>
                          <a:effectLst/>
                          <a:latin typeface="Comic Sans MS" panose="030F0702030302020204" pitchFamily="66" charset="0"/>
                        </a:rPr>
                        <a:t>1) Short division: no remainder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dirty="0" smtClean="0">
                          <a:ln>
                            <a:noFill/>
                          </a:ln>
                          <a:solidFill>
                            <a:schemeClr val="tx1"/>
                          </a:solidFill>
                          <a:effectLst/>
                          <a:latin typeface="Comic Sans MS" panose="030F0702030302020204" pitchFamily="66" charset="0"/>
                        </a:rPr>
                        <a:t>639 ÷ 3 = 213</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Comic Sans MS" panose="030F0702030302020204" pitchFamily="66" charset="0"/>
                        </a:rPr>
                        <a:t>Divide the counters into groups of 3, starting with the largest place value.</a:t>
                      </a: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omic Sans MS" panose="030F0702030302020204" pitchFamily="66" charset="0"/>
                          <a:ea typeface="+mn-ea"/>
                          <a:cs typeface="+mn-cs"/>
                        </a:rPr>
                        <a:t>Children</a:t>
                      </a:r>
                      <a:r>
                        <a:rPr lang="en-GB" sz="1400" kern="1200" baseline="0" dirty="0" smtClean="0">
                          <a:solidFill>
                            <a:schemeClr val="tx1"/>
                          </a:solidFill>
                          <a:effectLst/>
                          <a:latin typeface="Comic Sans MS" panose="030F0702030302020204" pitchFamily="66" charset="0"/>
                          <a:ea typeface="+mn-ea"/>
                          <a:cs typeface="+mn-cs"/>
                        </a:rPr>
                        <a:t> </a:t>
                      </a:r>
                      <a:r>
                        <a:rPr lang="en-GB" sz="1400" kern="1200" dirty="0" smtClean="0">
                          <a:solidFill>
                            <a:schemeClr val="tx1"/>
                          </a:solidFill>
                          <a:effectLst/>
                          <a:latin typeface="Comic Sans MS" panose="030F0702030302020204" pitchFamily="66" charset="0"/>
                          <a:ea typeface="+mn-ea"/>
                          <a:cs typeface="+mn-cs"/>
                        </a:rPr>
                        <a:t>can draw the counters, using colours to show different amounts or just use circles or dots in the different columns to show their thinking.  Then they can draw around the circles to show them</a:t>
                      </a:r>
                      <a:r>
                        <a:rPr lang="en-GB" sz="1400" kern="1200" baseline="0" dirty="0" smtClean="0">
                          <a:solidFill>
                            <a:schemeClr val="tx1"/>
                          </a:solidFill>
                          <a:effectLst/>
                          <a:latin typeface="Comic Sans MS" panose="030F0702030302020204" pitchFamily="66" charset="0"/>
                          <a:ea typeface="+mn-ea"/>
                          <a:cs typeface="+mn-cs"/>
                        </a:rPr>
                        <a:t> in groups.</a:t>
                      </a:r>
                      <a:endParaRPr lang="en-GB" sz="1400" kern="1200" dirty="0" smtClean="0">
                        <a:solidFill>
                          <a:schemeClr val="tx1"/>
                        </a:solidFill>
                        <a:effectLst/>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r>
                        <a:rPr lang="en-GB" sz="1400" dirty="0" smtClean="0">
                          <a:latin typeface="Comic Sans MS" panose="030F0702030302020204" pitchFamily="66" charset="0"/>
                        </a:rPr>
                        <a:t>Use the short</a:t>
                      </a:r>
                      <a:r>
                        <a:rPr lang="en-GB" sz="1400" baseline="0" dirty="0" smtClean="0">
                          <a:latin typeface="Comic Sans MS" panose="030F0702030302020204" pitchFamily="66" charset="0"/>
                        </a:rPr>
                        <a:t> division method alongside the counters.</a:t>
                      </a:r>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r>
                        <a:rPr lang="en-GB" sz="1800" dirty="0" smtClean="0">
                          <a:latin typeface="Comic Sans MS" panose="030F0702030302020204" pitchFamily="66" charset="0"/>
                        </a:rPr>
                        <a:t>639 ÷ 3</a:t>
                      </a:r>
                    </a:p>
                    <a:p>
                      <a:r>
                        <a:rPr lang="en-GB" sz="1400" dirty="0" smtClean="0">
                          <a:latin typeface="Comic Sans MS" panose="030F0702030302020204" pitchFamily="66" charset="0"/>
                        </a:rPr>
                        <a:t>            </a:t>
                      </a:r>
                    </a:p>
                    <a:p>
                      <a:r>
                        <a:rPr lang="en-GB" sz="1400" dirty="0" smtClean="0">
                          <a:latin typeface="Comic Sans MS" panose="030F0702030302020204" pitchFamily="66" charset="0"/>
                        </a:rPr>
                        <a:t>        2</a:t>
                      </a:r>
                      <a:r>
                        <a:rPr lang="en-GB" sz="1400" baseline="0" dirty="0" smtClean="0">
                          <a:latin typeface="Comic Sans MS" panose="030F0702030302020204" pitchFamily="66" charset="0"/>
                        </a:rPr>
                        <a:t>  1 </a:t>
                      </a:r>
                      <a:r>
                        <a:rPr lang="en-GB" sz="500" baseline="0" dirty="0" smtClean="0">
                          <a:latin typeface="Comic Sans MS" panose="030F0702030302020204" pitchFamily="66" charset="0"/>
                        </a:rPr>
                        <a:t>    </a:t>
                      </a:r>
                      <a:r>
                        <a:rPr lang="en-GB" sz="1400" baseline="0" dirty="0" smtClean="0">
                          <a:latin typeface="Comic Sans MS" panose="030F0702030302020204" pitchFamily="66" charset="0"/>
                        </a:rPr>
                        <a:t>3</a:t>
                      </a:r>
                      <a:endParaRPr lang="en-GB" sz="1400" dirty="0" smtClean="0">
                        <a:latin typeface="Comic Sans MS" panose="030F0702030302020204" pitchFamily="66" charset="0"/>
                      </a:endParaRPr>
                    </a:p>
                    <a:p>
                      <a:r>
                        <a:rPr lang="en-GB" sz="1400" baseline="0" dirty="0" smtClean="0">
                          <a:latin typeface="Comic Sans MS" panose="030F0702030302020204" pitchFamily="66" charset="0"/>
                        </a:rPr>
                        <a:t>   3   6  3  9</a:t>
                      </a:r>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extLst>
                  <a:ext uri="{0D108BD9-81ED-4DB2-BD59-A6C34878D82A}">
                    <a16:rowId xmlns:a16="http://schemas.microsoft.com/office/drawing/2014/main" val="3633418149"/>
                  </a:ext>
                </a:extLst>
              </a:tr>
              <a:tr h="1005840">
                <a:tc vMerge="1">
                  <a:txBody>
                    <a:bodyPr/>
                    <a:lstStyle/>
                    <a:p>
                      <a:endParaRPr lang="en-GB"/>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smtClean="0">
                          <a:ln>
                            <a:noFill/>
                          </a:ln>
                          <a:solidFill>
                            <a:schemeClr val="tx1"/>
                          </a:solidFill>
                          <a:effectLst/>
                          <a:latin typeface="Comic Sans MS" panose="030F0702030302020204" pitchFamily="66" charset="0"/>
                        </a:rPr>
                        <a:t>2) Short division: end remainder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dirty="0" smtClean="0">
                          <a:ln>
                            <a:noFill/>
                          </a:ln>
                          <a:solidFill>
                            <a:schemeClr val="tx1"/>
                          </a:solidFill>
                          <a:effectLst/>
                          <a:latin typeface="Comic Sans MS" panose="030F0702030302020204" pitchFamily="66" charset="0"/>
                        </a:rPr>
                        <a:t>638 ÷ 3 = 212 r2</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Divide the counters into groups of 3, starting with the largest place value.  See how many ones are remaining.</a:t>
                      </a:r>
                    </a:p>
                  </a:txBody>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r>
                        <a:rPr lang="en-GB" sz="1400" dirty="0" smtClean="0">
                          <a:latin typeface="Comic Sans MS" panose="030F0702030302020204" pitchFamily="66" charset="0"/>
                        </a:rPr>
                        <a:t>Use the short</a:t>
                      </a:r>
                      <a:r>
                        <a:rPr lang="en-GB" sz="1400" baseline="0" dirty="0" smtClean="0">
                          <a:latin typeface="Comic Sans MS" panose="030F0702030302020204" pitchFamily="66" charset="0"/>
                        </a:rPr>
                        <a:t> division method alongside the counters.</a:t>
                      </a:r>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r>
                        <a:rPr lang="en-GB" sz="1800" dirty="0" smtClean="0">
                          <a:latin typeface="Comic Sans MS" panose="030F0702030302020204" pitchFamily="66" charset="0"/>
                        </a:rPr>
                        <a:t>638 ÷ 3</a:t>
                      </a:r>
                    </a:p>
                    <a:p>
                      <a:r>
                        <a:rPr lang="en-GB" sz="1400" dirty="0" smtClean="0">
                          <a:latin typeface="Comic Sans MS" panose="030F0702030302020204" pitchFamily="66" charset="0"/>
                        </a:rPr>
                        <a:t>            </a:t>
                      </a:r>
                    </a:p>
                    <a:p>
                      <a:r>
                        <a:rPr lang="en-GB" sz="1400" dirty="0" smtClean="0">
                          <a:latin typeface="Comic Sans MS" panose="030F0702030302020204" pitchFamily="66" charset="0"/>
                        </a:rPr>
                        <a:t>        2</a:t>
                      </a:r>
                      <a:r>
                        <a:rPr lang="en-GB" sz="1400" baseline="0" dirty="0" smtClean="0">
                          <a:latin typeface="Comic Sans MS" panose="030F0702030302020204" pitchFamily="66" charset="0"/>
                        </a:rPr>
                        <a:t>  1 </a:t>
                      </a:r>
                      <a:r>
                        <a:rPr lang="en-GB" sz="500" baseline="0" dirty="0" smtClean="0">
                          <a:latin typeface="Comic Sans MS" panose="030F0702030302020204" pitchFamily="66" charset="0"/>
                        </a:rPr>
                        <a:t>    </a:t>
                      </a:r>
                      <a:r>
                        <a:rPr lang="en-GB" sz="1400" baseline="0" dirty="0" smtClean="0">
                          <a:latin typeface="Comic Sans MS" panose="030F0702030302020204" pitchFamily="66" charset="0"/>
                        </a:rPr>
                        <a:t>2  r 2</a:t>
                      </a:r>
                      <a:endParaRPr lang="en-GB" sz="1400" dirty="0" smtClean="0">
                        <a:latin typeface="Comic Sans MS" panose="030F0702030302020204" pitchFamily="66" charset="0"/>
                      </a:endParaRPr>
                    </a:p>
                    <a:p>
                      <a:r>
                        <a:rPr lang="en-GB" sz="1400" baseline="0" dirty="0" smtClean="0">
                          <a:latin typeface="Comic Sans MS" panose="030F0702030302020204" pitchFamily="66" charset="0"/>
                        </a:rPr>
                        <a:t>   3   6  3  8</a:t>
                      </a:r>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extLst>
                  <a:ext uri="{0D108BD9-81ED-4DB2-BD59-A6C34878D82A}">
                    <a16:rowId xmlns:a16="http://schemas.microsoft.com/office/drawing/2014/main" val="196293621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35" name="Picture 34"/>
          <p:cNvPicPr>
            <a:picLocks noChangeAspect="1"/>
          </p:cNvPicPr>
          <p:nvPr/>
        </p:nvPicPr>
        <p:blipFill>
          <a:blip r:embed="rId3"/>
          <a:stretch>
            <a:fillRect/>
          </a:stretch>
        </p:blipFill>
        <p:spPr>
          <a:xfrm>
            <a:off x="1972493" y="2433007"/>
            <a:ext cx="2769326" cy="937608"/>
          </a:xfrm>
          <a:prstGeom prst="rect">
            <a:avLst/>
          </a:prstGeom>
        </p:spPr>
      </p:pic>
      <p:pic>
        <p:nvPicPr>
          <p:cNvPr id="41" name="Picture 40"/>
          <p:cNvPicPr>
            <a:picLocks noChangeAspect="1"/>
          </p:cNvPicPr>
          <p:nvPr/>
        </p:nvPicPr>
        <p:blipFill>
          <a:blip r:embed="rId4"/>
          <a:stretch>
            <a:fillRect/>
          </a:stretch>
        </p:blipFill>
        <p:spPr>
          <a:xfrm>
            <a:off x="1992904" y="4677009"/>
            <a:ext cx="2728503" cy="1063734"/>
          </a:xfrm>
          <a:prstGeom prst="rect">
            <a:avLst/>
          </a:prstGeom>
        </p:spPr>
      </p:pic>
      <p:cxnSp>
        <p:nvCxnSpPr>
          <p:cNvPr id="42" name="Straight Connector 41"/>
          <p:cNvCxnSpPr/>
          <p:nvPr/>
        </p:nvCxnSpPr>
        <p:spPr>
          <a:xfrm flipH="1">
            <a:off x="8961119" y="3187736"/>
            <a:ext cx="70539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H="1" flipV="1">
            <a:off x="8956765" y="3187736"/>
            <a:ext cx="4354" cy="28738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9993086" y="2310573"/>
            <a:ext cx="1827878" cy="1754326"/>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Start with the largest place value.</a:t>
            </a:r>
          </a:p>
          <a:p>
            <a:pPr lvl="0" fontAlgn="base">
              <a:spcBef>
                <a:spcPct val="0"/>
              </a:spcBef>
              <a:spcAft>
                <a:spcPct val="0"/>
              </a:spcAft>
              <a:defRPr/>
            </a:pPr>
            <a:endParaRPr lang="en-GB" sz="1400" dirty="0" smtClean="0">
              <a:latin typeface="Comic Sans MS" panose="030F0702030302020204" pitchFamily="66" charset="0"/>
            </a:endParaRPr>
          </a:p>
          <a:p>
            <a:pPr lvl="0" fontAlgn="base">
              <a:spcBef>
                <a:spcPct val="0"/>
              </a:spcBef>
              <a:spcAft>
                <a:spcPct val="0"/>
              </a:spcAft>
              <a:defRPr/>
            </a:pPr>
            <a:r>
              <a:rPr lang="en-GB" sz="1400" dirty="0" smtClean="0">
                <a:latin typeface="Comic Sans MS" panose="030F0702030302020204" pitchFamily="66" charset="0"/>
              </a:rPr>
              <a:t>“There are __ groups of ___ in ___ hundreds / tens / ones.”</a:t>
            </a:r>
            <a:endParaRPr lang="en-GB" sz="1400" dirty="0">
              <a:latin typeface="Comic Sans MS" panose="030F0702030302020204" pitchFamily="66" charset="0"/>
            </a:endParaRPr>
          </a:p>
          <a:p>
            <a:endParaRPr lang="en-GB" sz="1000" dirty="0"/>
          </a:p>
        </p:txBody>
      </p:sp>
      <p:cxnSp>
        <p:nvCxnSpPr>
          <p:cNvPr id="45" name="Straight Connector 44"/>
          <p:cNvCxnSpPr/>
          <p:nvPr/>
        </p:nvCxnSpPr>
        <p:spPr>
          <a:xfrm flipH="1">
            <a:off x="8956764" y="5325690"/>
            <a:ext cx="70539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H="1" flipV="1">
            <a:off x="8952410" y="5325690"/>
            <a:ext cx="4354" cy="28738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10123714" y="4494099"/>
            <a:ext cx="1827878" cy="2185214"/>
          </a:xfrm>
          <a:prstGeom prst="rect">
            <a:avLst/>
          </a:prstGeom>
          <a:noFill/>
        </p:spPr>
        <p:txBody>
          <a:bodyPr wrap="square" rtlCol="0">
            <a:spAutoFit/>
          </a:bodyPr>
          <a:lstStyle/>
          <a:p>
            <a:pPr fontAlgn="base">
              <a:spcBef>
                <a:spcPct val="0"/>
              </a:spcBef>
              <a:spcAft>
                <a:spcPct val="0"/>
              </a:spcAft>
              <a:defRPr/>
            </a:pPr>
            <a:r>
              <a:rPr lang="en-GB" sz="1400" dirty="0">
                <a:latin typeface="Comic Sans MS" panose="030F0702030302020204" pitchFamily="66" charset="0"/>
              </a:rPr>
              <a:t>Start with the largest place value.</a:t>
            </a:r>
          </a:p>
          <a:p>
            <a:pPr lvl="0" fontAlgn="base">
              <a:spcBef>
                <a:spcPct val="0"/>
              </a:spcBef>
              <a:spcAft>
                <a:spcPct val="0"/>
              </a:spcAft>
              <a:defRPr/>
            </a:pPr>
            <a:endParaRPr lang="en-GB" sz="1400" dirty="0" smtClean="0">
              <a:latin typeface="Comic Sans MS" panose="030F0702030302020204" pitchFamily="66" charset="0"/>
            </a:endParaRPr>
          </a:p>
          <a:p>
            <a:pPr lvl="0" fontAlgn="base">
              <a:spcBef>
                <a:spcPct val="0"/>
              </a:spcBef>
              <a:spcAft>
                <a:spcPct val="0"/>
              </a:spcAft>
              <a:defRPr/>
            </a:pPr>
            <a:r>
              <a:rPr lang="en-GB" sz="1400" dirty="0" smtClean="0">
                <a:latin typeface="Comic Sans MS" panose="030F0702030302020204" pitchFamily="66" charset="0"/>
              </a:rPr>
              <a:t>“There are __ groups of ___ in ___ hundreds / tens / ones.  There are ___ ones remaining.”</a:t>
            </a:r>
            <a:endParaRPr lang="en-GB" sz="1400" dirty="0">
              <a:latin typeface="Comic Sans MS" panose="030F0702030302020204" pitchFamily="66" charset="0"/>
            </a:endParaRPr>
          </a:p>
          <a:p>
            <a:endParaRPr lang="en-GB" sz="1000" dirty="0"/>
          </a:p>
        </p:txBody>
      </p:sp>
    </p:spTree>
    <p:extLst>
      <p:ext uri="{BB962C8B-B14F-4D97-AF65-F5344CB8AC3E}">
        <p14:creationId xmlns:p14="http://schemas.microsoft.com/office/powerpoint/2010/main" val="42210940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655972900"/>
              </p:ext>
            </p:extLst>
          </p:nvPr>
        </p:nvGraphicFramePr>
        <p:xfrm>
          <a:off x="241837" y="183611"/>
          <a:ext cx="11709755" cy="6642620"/>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Division: YEAR 4</a:t>
                      </a:r>
                      <a:endParaRPr lang="en-GB" sz="2400" b="1" dirty="0">
                        <a:latin typeface="Comic Sans MS" panose="030F0702030302020204" pitchFamily="66" charset="0"/>
                      </a:endParaRPr>
                    </a:p>
                  </a:txBody>
                  <a:tcPr anchor="ctr">
                    <a:solidFill>
                      <a:schemeClr val="accent6">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598442">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4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Multiply and divide whole numbers by 10 and 100 (keeping to whole number quotients); understand this as equivalent to making a number 10 or 100 times the size.</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Manipulate multiplication and division equations, and understand and apply the commutative property of multiplication. </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Understand and apply the distributive property of multiplication. </a:t>
                      </a:r>
                    </a:p>
                    <a:p>
                      <a:pPr marL="171450" indent="-171450">
                        <a:buFont typeface="Arial" panose="020B0604020202020204" pitchFamily="34" charset="0"/>
                        <a:buChar char="•"/>
                      </a:pPr>
                      <a:r>
                        <a:rPr lang="en-GB" sz="1000" b="0" baseline="0" dirty="0" smtClean="0">
                          <a:latin typeface="Comic Sans MS" panose="030F0702030302020204" pitchFamily="66" charset="0"/>
                        </a:rPr>
                        <a:t>Divide 2-digit and 3-digit numbers by a 1-digit number using formal written layout.</a:t>
                      </a:r>
                      <a:endParaRPr lang="en-GB" sz="1000" b="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1005840">
                <a:tc rowSpan="2">
                  <a:txBody>
                    <a:bodyPr/>
                    <a:lstStyle/>
                    <a:p>
                      <a:pPr algn="l"/>
                      <a:r>
                        <a:rPr lang="en-GB" sz="1400" b="0" dirty="0" smtClean="0">
                          <a:latin typeface="Comic Sans MS" panose="030F0702030302020204" pitchFamily="66" charset="0"/>
                        </a:rPr>
                        <a:t>Short division method</a:t>
                      </a:r>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smtClean="0">
                          <a:ln>
                            <a:noFill/>
                          </a:ln>
                          <a:solidFill>
                            <a:schemeClr val="tx1"/>
                          </a:solidFill>
                          <a:effectLst/>
                          <a:latin typeface="Comic Sans MS" panose="030F0702030302020204" pitchFamily="66" charset="0"/>
                        </a:rPr>
                        <a:t>3) Short division: internal remainder</a:t>
                      </a: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1800" b="0" i="0" u="none" strike="noStrike" cap="none" normalizeH="0" baseline="0" dirty="0" smtClean="0">
                          <a:ln>
                            <a:noFill/>
                          </a:ln>
                          <a:solidFill>
                            <a:schemeClr val="tx1"/>
                          </a:solidFill>
                          <a:effectLst/>
                          <a:latin typeface="Comic Sans MS" panose="030F0702030302020204" pitchFamily="66" charset="0"/>
                        </a:rPr>
                        <a:t>729 ÷ 3 = 243</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Comic Sans MS" panose="030F0702030302020204" pitchFamily="66" charset="0"/>
                        </a:rPr>
                        <a:t>“There are 2 groups of 3 hundred in 7 hundreds with 1 hundred remaining so I must  exchange 1 hundred for 10 tens.”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000" b="0" i="0" u="none" strike="noStrike" cap="none" normalizeH="0" baseline="0" dirty="0" smtClean="0">
                        <a:ln>
                          <a:noFill/>
                        </a:ln>
                        <a:solidFill>
                          <a:schemeClr val="tx1"/>
                        </a:solidFill>
                        <a:effectLst/>
                        <a:latin typeface="Comic Sans MS" panose="030F0702030302020204" pitchFamily="66" charset="0"/>
                      </a:endParaRP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omic Sans MS" panose="030F0702030302020204" pitchFamily="66" charset="0"/>
                          <a:ea typeface="+mn-ea"/>
                          <a:cs typeface="+mn-cs"/>
                        </a:rPr>
                        <a:t>Children</a:t>
                      </a:r>
                      <a:r>
                        <a:rPr lang="en-GB" sz="1400" kern="1200" baseline="0" dirty="0" smtClean="0">
                          <a:solidFill>
                            <a:schemeClr val="tx1"/>
                          </a:solidFill>
                          <a:effectLst/>
                          <a:latin typeface="Comic Sans MS" panose="030F0702030302020204" pitchFamily="66" charset="0"/>
                          <a:ea typeface="+mn-ea"/>
                          <a:cs typeface="+mn-cs"/>
                        </a:rPr>
                        <a:t> </a:t>
                      </a:r>
                      <a:r>
                        <a:rPr lang="en-GB" sz="1400" kern="1200" dirty="0" smtClean="0">
                          <a:solidFill>
                            <a:schemeClr val="tx1"/>
                          </a:solidFill>
                          <a:effectLst/>
                          <a:latin typeface="Comic Sans MS" panose="030F0702030302020204" pitchFamily="66" charset="0"/>
                          <a:ea typeface="+mn-ea"/>
                          <a:cs typeface="+mn-cs"/>
                        </a:rPr>
                        <a:t>can draw the counters, using colours to show different amounts or just use circles or dots in the different columns to show their thinking.  Then they can draw around the circles to show them</a:t>
                      </a:r>
                      <a:r>
                        <a:rPr lang="en-GB" sz="1400" kern="1200" baseline="0" dirty="0" smtClean="0">
                          <a:solidFill>
                            <a:schemeClr val="tx1"/>
                          </a:solidFill>
                          <a:effectLst/>
                          <a:latin typeface="Comic Sans MS" panose="030F0702030302020204" pitchFamily="66" charset="0"/>
                          <a:ea typeface="+mn-ea"/>
                          <a:cs typeface="+mn-cs"/>
                        </a:rPr>
                        <a:t> in groups.</a:t>
                      </a:r>
                      <a:endParaRPr lang="en-GB" sz="1400" kern="1200" dirty="0" smtClean="0">
                        <a:solidFill>
                          <a:schemeClr val="tx1"/>
                        </a:solidFill>
                        <a:effectLst/>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Use the short</a:t>
                      </a:r>
                      <a:r>
                        <a:rPr lang="en-GB" sz="1400" baseline="0" dirty="0" smtClean="0">
                          <a:latin typeface="Comic Sans MS" panose="030F0702030302020204" pitchFamily="66" charset="0"/>
                        </a:rPr>
                        <a:t> division method alongside the counters.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r>
                        <a:rPr lang="en-GB" sz="1800" dirty="0" smtClean="0">
                          <a:latin typeface="Comic Sans MS" panose="030F0702030302020204" pitchFamily="66" charset="0"/>
                        </a:rPr>
                        <a:t>729 ÷ 3</a:t>
                      </a:r>
                    </a:p>
                    <a:p>
                      <a:r>
                        <a:rPr lang="en-GB" sz="1400" dirty="0" smtClean="0">
                          <a:latin typeface="Comic Sans MS" panose="030F0702030302020204" pitchFamily="66" charset="0"/>
                        </a:rPr>
                        <a:t>            </a:t>
                      </a:r>
                    </a:p>
                    <a:p>
                      <a:r>
                        <a:rPr lang="en-GB" sz="1400" dirty="0" smtClean="0">
                          <a:latin typeface="Comic Sans MS" panose="030F0702030302020204" pitchFamily="66" charset="0"/>
                        </a:rPr>
                        <a:t>        2</a:t>
                      </a:r>
                      <a:r>
                        <a:rPr lang="en-GB" sz="1400" baseline="0" dirty="0" smtClean="0">
                          <a:latin typeface="Comic Sans MS" panose="030F0702030302020204" pitchFamily="66" charset="0"/>
                        </a:rPr>
                        <a:t>  4 </a:t>
                      </a:r>
                      <a:r>
                        <a:rPr lang="en-GB" sz="500" baseline="0" dirty="0" smtClean="0">
                          <a:latin typeface="Comic Sans MS" panose="030F0702030302020204" pitchFamily="66" charset="0"/>
                        </a:rPr>
                        <a:t>    </a:t>
                      </a:r>
                      <a:r>
                        <a:rPr lang="en-GB" sz="1400" baseline="0" dirty="0" smtClean="0">
                          <a:latin typeface="Comic Sans MS" panose="030F0702030302020204" pitchFamily="66" charset="0"/>
                        </a:rPr>
                        <a:t>3</a:t>
                      </a:r>
                      <a:endParaRPr lang="en-GB" sz="1400" dirty="0" smtClean="0">
                        <a:latin typeface="Comic Sans MS" panose="030F0702030302020204" pitchFamily="66" charset="0"/>
                      </a:endParaRPr>
                    </a:p>
                    <a:p>
                      <a:r>
                        <a:rPr lang="en-GB" sz="1400" baseline="0" dirty="0" smtClean="0">
                          <a:latin typeface="Comic Sans MS" panose="030F0702030302020204" pitchFamily="66" charset="0"/>
                        </a:rPr>
                        <a:t>   3   7  2  9</a:t>
                      </a:r>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extLst>
                  <a:ext uri="{0D108BD9-81ED-4DB2-BD59-A6C34878D82A}">
                    <a16:rowId xmlns:a16="http://schemas.microsoft.com/office/drawing/2014/main" val="3633418149"/>
                  </a:ext>
                </a:extLst>
              </a:tr>
              <a:tr h="1005840">
                <a:tc vMerge="1">
                  <a:txBody>
                    <a:bodyPr/>
                    <a:lstStyle/>
                    <a:p>
                      <a:endParaRPr lang="en-GB"/>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smtClean="0">
                          <a:ln>
                            <a:noFill/>
                          </a:ln>
                          <a:solidFill>
                            <a:schemeClr val="tx1"/>
                          </a:solidFill>
                          <a:effectLst/>
                          <a:latin typeface="Comic Sans MS" panose="030F0702030302020204" pitchFamily="66" charset="0"/>
                        </a:rPr>
                        <a:t>4) Short division: first digit in dividend smaller than divisor</a:t>
                      </a:r>
                    </a:p>
                    <a:p>
                      <a:pPr marL="0" marR="0" lvl="0" indent="0" algn="l" defTabSz="914400" rtl="0" eaLnBrk="1" fontAlgn="base" latinLnBrk="0" hangingPunct="1">
                        <a:lnSpc>
                          <a:spcPct val="100000"/>
                        </a:lnSpc>
                        <a:spcBef>
                          <a:spcPct val="20000"/>
                        </a:spcBef>
                        <a:spcAft>
                          <a:spcPct val="0"/>
                        </a:spcAft>
                        <a:buClrTx/>
                        <a:buSzTx/>
                        <a:buFontTx/>
                        <a:buNone/>
                        <a:tabLst/>
                        <a:defRPr/>
                      </a:pPr>
                      <a:r>
                        <a:rPr lang="en-GB" sz="1800" dirty="0" smtClean="0">
                          <a:latin typeface="Comic Sans MS" panose="030F0702030302020204" pitchFamily="66" charset="0"/>
                        </a:rPr>
                        <a:t>129 ÷ 3</a:t>
                      </a:r>
                      <a:endParaRPr kumimoji="0" lang="en-GB" sz="18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Comic Sans MS" panose="030F0702030302020204" pitchFamily="66" charset="0"/>
                        </a:rPr>
                        <a:t>“I must exchange 1 hundred for 10 tens.”</a:t>
                      </a:r>
                    </a:p>
                  </a:txBody>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Use the short</a:t>
                      </a:r>
                      <a:r>
                        <a:rPr lang="en-GB" sz="1400" baseline="0" dirty="0" smtClean="0">
                          <a:latin typeface="Comic Sans MS" panose="030F0702030302020204" pitchFamily="66" charset="0"/>
                        </a:rPr>
                        <a:t> division method alongside the counters.</a:t>
                      </a:r>
                    </a:p>
                    <a:p>
                      <a:endParaRPr lang="en-GB" sz="1400" dirty="0" smtClean="0">
                        <a:latin typeface="Comic Sans MS" panose="030F0702030302020204" pitchFamily="66" charset="0"/>
                      </a:endParaRPr>
                    </a:p>
                    <a:p>
                      <a:r>
                        <a:rPr lang="en-GB" sz="1800" dirty="0" smtClean="0">
                          <a:latin typeface="Comic Sans MS" panose="030F0702030302020204" pitchFamily="66" charset="0"/>
                        </a:rPr>
                        <a:t>129 ÷ 3</a:t>
                      </a:r>
                    </a:p>
                    <a:p>
                      <a:r>
                        <a:rPr lang="en-GB" sz="1400" dirty="0" smtClean="0">
                          <a:latin typeface="Comic Sans MS" panose="030F0702030302020204" pitchFamily="66" charset="0"/>
                        </a:rPr>
                        <a:t>            </a:t>
                      </a:r>
                    </a:p>
                    <a:p>
                      <a:r>
                        <a:rPr lang="en-GB" sz="1400" dirty="0" smtClean="0">
                          <a:latin typeface="Comic Sans MS" panose="030F0702030302020204" pitchFamily="66" charset="0"/>
                        </a:rPr>
                        <a:t>       </a:t>
                      </a:r>
                      <a:r>
                        <a:rPr lang="en-GB" sz="1400" baseline="0" dirty="0" smtClean="0">
                          <a:latin typeface="Comic Sans MS" panose="030F0702030302020204" pitchFamily="66" charset="0"/>
                        </a:rPr>
                        <a:t> 0  4 </a:t>
                      </a:r>
                      <a:r>
                        <a:rPr lang="en-GB" sz="500" baseline="0" dirty="0" smtClean="0">
                          <a:latin typeface="Comic Sans MS" panose="030F0702030302020204" pitchFamily="66" charset="0"/>
                        </a:rPr>
                        <a:t>    </a:t>
                      </a:r>
                      <a:r>
                        <a:rPr lang="en-GB" sz="1400" baseline="0" dirty="0" smtClean="0">
                          <a:latin typeface="Comic Sans MS" panose="030F0702030302020204" pitchFamily="66" charset="0"/>
                        </a:rPr>
                        <a:t>3  </a:t>
                      </a:r>
                      <a:endParaRPr lang="en-GB" sz="1400" dirty="0" smtClean="0">
                        <a:latin typeface="Comic Sans MS" panose="030F0702030302020204" pitchFamily="66" charset="0"/>
                      </a:endParaRPr>
                    </a:p>
                    <a:p>
                      <a:r>
                        <a:rPr lang="en-GB" sz="1400" baseline="0" dirty="0" smtClean="0">
                          <a:latin typeface="Comic Sans MS" panose="030F0702030302020204" pitchFamily="66" charset="0"/>
                        </a:rPr>
                        <a:t>   3   1  2  9</a:t>
                      </a:r>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extLst>
                  <a:ext uri="{0D108BD9-81ED-4DB2-BD59-A6C34878D82A}">
                    <a16:rowId xmlns:a16="http://schemas.microsoft.com/office/drawing/2014/main" val="196293621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12" name="Picture 11"/>
          <p:cNvPicPr>
            <a:picLocks noChangeAspect="1"/>
          </p:cNvPicPr>
          <p:nvPr/>
        </p:nvPicPr>
        <p:blipFill>
          <a:blip r:embed="rId3"/>
          <a:stretch>
            <a:fillRect/>
          </a:stretch>
        </p:blipFill>
        <p:spPr>
          <a:xfrm>
            <a:off x="2297794" y="2391901"/>
            <a:ext cx="2170339" cy="845290"/>
          </a:xfrm>
          <a:prstGeom prst="rect">
            <a:avLst/>
          </a:prstGeom>
        </p:spPr>
      </p:pic>
      <p:pic>
        <p:nvPicPr>
          <p:cNvPr id="13" name="Picture 12"/>
          <p:cNvPicPr>
            <a:picLocks noChangeAspect="1"/>
          </p:cNvPicPr>
          <p:nvPr/>
        </p:nvPicPr>
        <p:blipFill>
          <a:blip r:embed="rId4"/>
          <a:stretch>
            <a:fillRect/>
          </a:stretch>
        </p:blipFill>
        <p:spPr>
          <a:xfrm>
            <a:off x="2297794" y="3868775"/>
            <a:ext cx="2458994" cy="831826"/>
          </a:xfrm>
          <a:prstGeom prst="rect">
            <a:avLst/>
          </a:prstGeom>
        </p:spPr>
      </p:pic>
      <p:cxnSp>
        <p:nvCxnSpPr>
          <p:cNvPr id="14" name="Straight Connector 13"/>
          <p:cNvCxnSpPr/>
          <p:nvPr/>
        </p:nvCxnSpPr>
        <p:spPr>
          <a:xfrm flipH="1">
            <a:off x="8972236" y="3193137"/>
            <a:ext cx="70539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H="1" flipV="1">
            <a:off x="8967882" y="3193137"/>
            <a:ext cx="4354" cy="28738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9103791" y="3140941"/>
            <a:ext cx="244698" cy="261610"/>
          </a:xfrm>
          <a:prstGeom prst="rect">
            <a:avLst/>
          </a:prstGeom>
          <a:noFill/>
        </p:spPr>
        <p:txBody>
          <a:bodyPr wrap="square" rtlCol="0">
            <a:spAutoFit/>
          </a:bodyPr>
          <a:lstStyle/>
          <a:p>
            <a:r>
              <a:rPr lang="en-GB" sz="1050" dirty="0"/>
              <a:t>1</a:t>
            </a:r>
          </a:p>
        </p:txBody>
      </p:sp>
      <p:sp>
        <p:nvSpPr>
          <p:cNvPr id="17" name="TextBox 16"/>
          <p:cNvSpPr txBox="1"/>
          <p:nvPr/>
        </p:nvSpPr>
        <p:spPr>
          <a:xfrm>
            <a:off x="9884066" y="2412230"/>
            <a:ext cx="1902438" cy="1754326"/>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Start with the largest place value.</a:t>
            </a:r>
          </a:p>
          <a:p>
            <a:pPr lvl="0" fontAlgn="base">
              <a:spcBef>
                <a:spcPct val="0"/>
              </a:spcBef>
              <a:spcAft>
                <a:spcPct val="0"/>
              </a:spcAft>
              <a:defRPr/>
            </a:pPr>
            <a:endParaRPr lang="en-GB" sz="1400" dirty="0" smtClean="0">
              <a:latin typeface="Comic Sans MS" panose="030F0702030302020204" pitchFamily="66" charset="0"/>
            </a:endParaRPr>
          </a:p>
          <a:p>
            <a:pPr lvl="0" fontAlgn="base">
              <a:spcBef>
                <a:spcPct val="0"/>
              </a:spcBef>
              <a:spcAft>
                <a:spcPct val="0"/>
              </a:spcAft>
              <a:defRPr/>
            </a:pPr>
            <a:r>
              <a:rPr lang="en-GB" sz="1400" dirty="0" smtClean="0">
                <a:latin typeface="Comic Sans MS" panose="030F0702030302020204" pitchFamily="66" charset="0"/>
              </a:rPr>
              <a:t>“There are __ groups of ___ in ___ hundreds / tens / ones.”</a:t>
            </a:r>
            <a:endParaRPr lang="en-GB" sz="1400" dirty="0">
              <a:latin typeface="Comic Sans MS" panose="030F0702030302020204" pitchFamily="66" charset="0"/>
            </a:endParaRPr>
          </a:p>
          <a:p>
            <a:endParaRPr lang="en-GB" sz="1000" dirty="0"/>
          </a:p>
        </p:txBody>
      </p:sp>
      <p:sp>
        <p:nvSpPr>
          <p:cNvPr id="18" name="TextBox 17"/>
          <p:cNvSpPr txBox="1"/>
          <p:nvPr/>
        </p:nvSpPr>
        <p:spPr>
          <a:xfrm>
            <a:off x="8575714" y="4066454"/>
            <a:ext cx="3375878" cy="677108"/>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“There is 1 hundred remaining so I must exchange 1 hundred for 10 tens.”</a:t>
            </a:r>
            <a:endParaRPr lang="en-GB" sz="1400" dirty="0">
              <a:latin typeface="Comic Sans MS" panose="030F0702030302020204" pitchFamily="66" charset="0"/>
            </a:endParaRPr>
          </a:p>
          <a:p>
            <a:endParaRPr lang="en-GB" sz="1000" dirty="0"/>
          </a:p>
        </p:txBody>
      </p:sp>
      <p:pic>
        <p:nvPicPr>
          <p:cNvPr id="19" name="Picture 18"/>
          <p:cNvPicPr>
            <a:picLocks noChangeAspect="1"/>
          </p:cNvPicPr>
          <p:nvPr/>
        </p:nvPicPr>
        <p:blipFill>
          <a:blip r:embed="rId5"/>
          <a:stretch>
            <a:fillRect/>
          </a:stretch>
        </p:blipFill>
        <p:spPr>
          <a:xfrm>
            <a:off x="2671011" y="5232103"/>
            <a:ext cx="2261936" cy="1041861"/>
          </a:xfrm>
          <a:prstGeom prst="rect">
            <a:avLst/>
          </a:prstGeom>
        </p:spPr>
      </p:pic>
      <p:cxnSp>
        <p:nvCxnSpPr>
          <p:cNvPr id="20" name="Straight Connector 19"/>
          <p:cNvCxnSpPr/>
          <p:nvPr/>
        </p:nvCxnSpPr>
        <p:spPr>
          <a:xfrm flipH="1">
            <a:off x="8967882" y="6111519"/>
            <a:ext cx="70539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H="1" flipV="1">
            <a:off x="8963528" y="6111519"/>
            <a:ext cx="4354" cy="28738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9038262" y="6173345"/>
            <a:ext cx="122349" cy="16373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9068025" y="6035395"/>
            <a:ext cx="244698" cy="261610"/>
          </a:xfrm>
          <a:prstGeom prst="rect">
            <a:avLst/>
          </a:prstGeom>
          <a:noFill/>
        </p:spPr>
        <p:txBody>
          <a:bodyPr wrap="square" rtlCol="0">
            <a:spAutoFit/>
          </a:bodyPr>
          <a:lstStyle/>
          <a:p>
            <a:r>
              <a:rPr lang="en-GB" sz="1050" dirty="0"/>
              <a:t>1</a:t>
            </a:r>
          </a:p>
        </p:txBody>
      </p:sp>
      <p:sp>
        <p:nvSpPr>
          <p:cNvPr id="24" name="TextBox 23"/>
          <p:cNvSpPr txBox="1"/>
          <p:nvPr/>
        </p:nvSpPr>
        <p:spPr>
          <a:xfrm>
            <a:off x="9884066" y="5343783"/>
            <a:ext cx="1902438" cy="1428083"/>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Start with the largest place value.</a:t>
            </a:r>
          </a:p>
          <a:p>
            <a:pPr lvl="0" fontAlgn="base">
              <a:spcBef>
                <a:spcPct val="0"/>
              </a:spcBef>
              <a:spcAft>
                <a:spcPct val="0"/>
              </a:spcAft>
              <a:defRPr/>
            </a:pPr>
            <a:endParaRPr lang="en-GB" sz="1400" dirty="0" smtClean="0">
              <a:latin typeface="Comic Sans MS" panose="030F0702030302020204" pitchFamily="66" charset="0"/>
            </a:endParaRPr>
          </a:p>
          <a:p>
            <a:pPr lvl="0" fontAlgn="base">
              <a:spcBef>
                <a:spcPct val="20000"/>
              </a:spcBef>
              <a:spcAft>
                <a:spcPct val="0"/>
              </a:spcAft>
            </a:pPr>
            <a:r>
              <a:rPr lang="en-GB" sz="1400" dirty="0">
                <a:latin typeface="Comic Sans MS" panose="030F0702030302020204" pitchFamily="66" charset="0"/>
              </a:rPr>
              <a:t>“I must exchange 1 hundred for 10 tens</a:t>
            </a:r>
            <a:r>
              <a:rPr lang="en-GB" sz="1400" dirty="0" smtClean="0">
                <a:latin typeface="Comic Sans MS" panose="030F0702030302020204" pitchFamily="66" charset="0"/>
              </a:rPr>
              <a:t>.”</a:t>
            </a:r>
            <a:endParaRPr lang="en-GB" sz="1400" dirty="0">
              <a:latin typeface="Comic Sans MS" panose="030F0702030302020204" pitchFamily="66" charset="0"/>
            </a:endParaRPr>
          </a:p>
        </p:txBody>
      </p:sp>
    </p:spTree>
    <p:extLst>
      <p:ext uri="{BB962C8B-B14F-4D97-AF65-F5344CB8AC3E}">
        <p14:creationId xmlns:p14="http://schemas.microsoft.com/office/powerpoint/2010/main" val="4993399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045562771"/>
              </p:ext>
            </p:extLst>
          </p:nvPr>
        </p:nvGraphicFramePr>
        <p:xfrm>
          <a:off x="241837" y="183611"/>
          <a:ext cx="11709755" cy="5978067"/>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Division: YEAR 5</a:t>
                      </a:r>
                      <a:endParaRPr lang="en-GB" sz="2400" b="1" dirty="0">
                        <a:latin typeface="Comic Sans MS" panose="030F0702030302020204" pitchFamily="66" charset="0"/>
                      </a:endParaRPr>
                    </a:p>
                  </a:txBody>
                  <a:tcPr anchor="ctr">
                    <a:solidFill>
                      <a:schemeClr val="accent6">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682663">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5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Multiply and divide numbers by 10 and 100; understand this as equivalent to making a number 10 or 100 times the size, or 1 tenth or 1 hundredth times the size.</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Find factors and multiplies of positive whole numbers, including common factors and common multiples, and express a given number as a product of 2 or 3 factors.</a:t>
                      </a:r>
                    </a:p>
                    <a:p>
                      <a:pPr marL="171450" indent="-171450">
                        <a:buFont typeface="Arial" panose="020B0604020202020204" pitchFamily="34" charset="0"/>
                        <a:buChar char="•"/>
                      </a:pPr>
                      <a:r>
                        <a:rPr lang="en-GB" sz="1000" b="0" baseline="0" dirty="0" smtClean="0">
                          <a:latin typeface="Comic Sans MS" panose="030F0702030302020204" pitchFamily="66" charset="0"/>
                        </a:rPr>
                        <a:t>Divide numbers up to 4-digits by a 1-digit number using the formal written method of short division and interpret remainders appropriately for the context.</a:t>
                      </a:r>
                      <a:endParaRPr lang="en-GB" sz="10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2011680">
                <a:tc>
                  <a:txBody>
                    <a:bodyPr/>
                    <a:lstStyle/>
                    <a:p>
                      <a:pPr algn="l"/>
                      <a:r>
                        <a:rPr lang="en-GB" sz="1400" b="0" dirty="0" smtClean="0">
                          <a:latin typeface="Comic Sans MS" panose="030F0702030302020204" pitchFamily="66" charset="0"/>
                        </a:rPr>
                        <a:t>Short division method</a:t>
                      </a:r>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txBody>
                  <a:tcPr/>
                </a:tc>
                <a:tc>
                  <a:txBody>
                    <a:bodyPr/>
                    <a:lstStyle/>
                    <a:p>
                      <a:r>
                        <a:rPr lang="en-GB" sz="1400" dirty="0" smtClean="0">
                          <a:latin typeface="Comic Sans MS" panose="030F0702030302020204" pitchFamily="66" charset="0"/>
                        </a:rPr>
                        <a:t>Continue</a:t>
                      </a:r>
                      <a:r>
                        <a:rPr lang="en-GB" sz="1400" baseline="0" dirty="0" smtClean="0">
                          <a:latin typeface="Comic Sans MS" panose="030F0702030302020204" pitchFamily="66" charset="0"/>
                        </a:rPr>
                        <a:t> to use counters for dividing numbers up to 4-digits by a 1-digit number.</a:t>
                      </a:r>
                    </a:p>
                    <a:p>
                      <a:endParaRPr lang="en-GB" sz="1400" baseline="0" dirty="0" smtClean="0">
                        <a:latin typeface="Comic Sans MS" panose="030F0702030302020204" pitchFamily="66" charset="0"/>
                      </a:endParaRPr>
                    </a:p>
                    <a:p>
                      <a:r>
                        <a:rPr lang="en-GB" sz="1400" baseline="0" dirty="0" smtClean="0">
                          <a:latin typeface="Comic Sans MS" panose="030F0702030302020204" pitchFamily="66" charset="0"/>
                        </a:rPr>
                        <a:t>NB: Not necessary to use specific place value colours now.</a:t>
                      </a:r>
                    </a:p>
                    <a:p>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cap="none" normalizeH="0" baseline="0" dirty="0" smtClean="0">
                          <a:ln>
                            <a:noFill/>
                          </a:ln>
                          <a:solidFill>
                            <a:schemeClr val="tx1"/>
                          </a:solidFill>
                          <a:effectLst/>
                          <a:latin typeface="Comic Sans MS" panose="030F0702030302020204" pitchFamily="66" charset="0"/>
                        </a:rPr>
                        <a:t>1297 ÷ 3 = 432 r1</a:t>
                      </a:r>
                    </a:p>
                    <a:p>
                      <a:endParaRPr lang="en-GB" sz="1400" baseline="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omic Sans MS" panose="030F0702030302020204" pitchFamily="66" charset="0"/>
                          <a:ea typeface="+mn-ea"/>
                          <a:cs typeface="+mn-cs"/>
                        </a:rPr>
                        <a:t>Children</a:t>
                      </a:r>
                      <a:r>
                        <a:rPr lang="en-GB" sz="1400" kern="1200" baseline="0" dirty="0" smtClean="0">
                          <a:solidFill>
                            <a:schemeClr val="tx1"/>
                          </a:solidFill>
                          <a:effectLst/>
                          <a:latin typeface="Comic Sans MS" panose="030F0702030302020204" pitchFamily="66" charset="0"/>
                          <a:ea typeface="+mn-ea"/>
                          <a:cs typeface="+mn-cs"/>
                        </a:rPr>
                        <a:t> </a:t>
                      </a:r>
                      <a:r>
                        <a:rPr lang="en-GB" sz="1400" kern="1200" dirty="0" smtClean="0">
                          <a:solidFill>
                            <a:schemeClr val="tx1"/>
                          </a:solidFill>
                          <a:effectLst/>
                          <a:latin typeface="Comic Sans MS" panose="030F0702030302020204" pitchFamily="66" charset="0"/>
                          <a:ea typeface="+mn-ea"/>
                          <a:cs typeface="+mn-cs"/>
                        </a:rPr>
                        <a:t>can draw the counters, using colours to show different amounts or just use circles or dots in the different columns to show their thinking.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Use the short</a:t>
                      </a:r>
                      <a:r>
                        <a:rPr lang="en-GB" sz="1400" baseline="0" dirty="0" smtClean="0">
                          <a:latin typeface="Comic Sans MS" panose="030F0702030302020204" pitchFamily="66" charset="0"/>
                        </a:rPr>
                        <a:t> division method alongside the counters.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smtClean="0">
                          <a:latin typeface="Comic Sans MS" panose="030F0702030302020204" pitchFamily="66" charset="0"/>
                        </a:rPr>
                        <a:t>1297 ÷ 3</a:t>
                      </a:r>
                    </a:p>
                    <a:p>
                      <a:endParaRPr lang="en-GB" sz="1400" dirty="0" smtClean="0">
                        <a:latin typeface="Comic Sans MS" panose="030F0702030302020204" pitchFamily="66" charset="0"/>
                      </a:endParaRPr>
                    </a:p>
                    <a:p>
                      <a:r>
                        <a:rPr lang="en-GB" sz="1400" baseline="0" dirty="0" smtClean="0">
                          <a:latin typeface="Comic Sans MS" panose="030F0702030302020204" pitchFamily="66" charset="0"/>
                        </a:rPr>
                        <a:t>        0  4 </a:t>
                      </a:r>
                      <a:r>
                        <a:rPr lang="en-GB" sz="500" baseline="0" dirty="0" smtClean="0">
                          <a:latin typeface="Comic Sans MS" panose="030F0702030302020204" pitchFamily="66" charset="0"/>
                        </a:rPr>
                        <a:t>  </a:t>
                      </a:r>
                      <a:r>
                        <a:rPr lang="en-GB" sz="1400" baseline="0" dirty="0" smtClean="0">
                          <a:latin typeface="Comic Sans MS" panose="030F0702030302020204" pitchFamily="66" charset="0"/>
                        </a:rPr>
                        <a:t>3  2   r1   </a:t>
                      </a:r>
                      <a:endParaRPr lang="en-GB" sz="1400" dirty="0" smtClean="0">
                        <a:latin typeface="Comic Sans MS" panose="030F0702030302020204" pitchFamily="66" charset="0"/>
                      </a:endParaRPr>
                    </a:p>
                    <a:p>
                      <a:r>
                        <a:rPr lang="en-GB" sz="1400" baseline="0" dirty="0" smtClean="0">
                          <a:latin typeface="Comic Sans MS" panose="030F0702030302020204" pitchFamily="66" charset="0"/>
                        </a:rPr>
                        <a:t>   3   1  2  9  7</a:t>
                      </a:r>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extLst>
                  <a:ext uri="{0D108BD9-81ED-4DB2-BD59-A6C34878D82A}">
                    <a16:rowId xmlns:a16="http://schemas.microsoft.com/office/drawing/2014/main" val="3633418149"/>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sp>
        <p:nvSpPr>
          <p:cNvPr id="25" name="TextBox 24"/>
          <p:cNvSpPr txBox="1"/>
          <p:nvPr/>
        </p:nvSpPr>
        <p:spPr>
          <a:xfrm>
            <a:off x="9053600" y="3106699"/>
            <a:ext cx="244698" cy="261610"/>
          </a:xfrm>
          <a:prstGeom prst="rect">
            <a:avLst/>
          </a:prstGeom>
          <a:noFill/>
        </p:spPr>
        <p:txBody>
          <a:bodyPr wrap="square" rtlCol="0">
            <a:spAutoFit/>
          </a:bodyPr>
          <a:lstStyle/>
          <a:p>
            <a:r>
              <a:rPr lang="en-GB" sz="1050" dirty="0"/>
              <a:t>1</a:t>
            </a:r>
          </a:p>
        </p:txBody>
      </p:sp>
      <p:cxnSp>
        <p:nvCxnSpPr>
          <p:cNvPr id="26" name="Straight Connector 25"/>
          <p:cNvCxnSpPr/>
          <p:nvPr/>
        </p:nvCxnSpPr>
        <p:spPr>
          <a:xfrm>
            <a:off x="9019530" y="3247049"/>
            <a:ext cx="122349" cy="16373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H="1" flipV="1">
            <a:off x="8940316" y="3172366"/>
            <a:ext cx="939673" cy="50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flipH="1" flipV="1">
            <a:off x="8935962" y="3172367"/>
            <a:ext cx="5800" cy="28738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1772256" y="5429372"/>
            <a:ext cx="3226740" cy="892552"/>
          </a:xfrm>
          <a:prstGeom prst="rect">
            <a:avLst/>
          </a:prstGeom>
          <a:noFill/>
        </p:spPr>
        <p:txBody>
          <a:bodyPr wrap="square" rtlCol="0">
            <a:spAutoFit/>
          </a:bodyPr>
          <a:lstStyle/>
          <a:p>
            <a:pPr lvl="0" fontAlgn="base">
              <a:spcBef>
                <a:spcPct val="0"/>
              </a:spcBef>
              <a:spcAft>
                <a:spcPct val="0"/>
              </a:spcAft>
              <a:defRPr/>
            </a:pPr>
            <a:endParaRPr lang="en-GB" sz="1400" dirty="0" smtClean="0">
              <a:latin typeface="Comic Sans MS" panose="030F0702030302020204" pitchFamily="66" charset="0"/>
            </a:endParaRPr>
          </a:p>
          <a:p>
            <a:pPr lvl="0" fontAlgn="base">
              <a:spcBef>
                <a:spcPct val="0"/>
              </a:spcBef>
              <a:spcAft>
                <a:spcPct val="0"/>
              </a:spcAft>
              <a:defRPr/>
            </a:pPr>
            <a:r>
              <a:rPr lang="en-GB" sz="1400" dirty="0" smtClean="0">
                <a:latin typeface="Comic Sans MS" panose="030F0702030302020204" pitchFamily="66" charset="0"/>
              </a:rPr>
              <a:t>“There are __ groups of ___ in ___ thousands / hundreds / tens / ones.”</a:t>
            </a:r>
            <a:endParaRPr lang="en-GB" sz="1400" dirty="0">
              <a:latin typeface="Comic Sans MS" panose="030F0702030302020204" pitchFamily="66" charset="0"/>
            </a:endParaRPr>
          </a:p>
          <a:p>
            <a:endParaRPr lang="en-GB" sz="1000" dirty="0"/>
          </a:p>
        </p:txBody>
      </p:sp>
      <p:sp>
        <p:nvSpPr>
          <p:cNvPr id="31" name="TextBox 30"/>
          <p:cNvSpPr txBox="1"/>
          <p:nvPr/>
        </p:nvSpPr>
        <p:spPr>
          <a:xfrm>
            <a:off x="8613232" y="3697700"/>
            <a:ext cx="3225842" cy="892552"/>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“There is 1 thousand remaining so I must exchange 1 thousand for 10 hundreds.”</a:t>
            </a:r>
            <a:endParaRPr lang="en-GB" sz="1400" dirty="0">
              <a:latin typeface="Comic Sans MS" panose="030F0702030302020204" pitchFamily="66" charset="0"/>
            </a:endParaRPr>
          </a:p>
          <a:p>
            <a:endParaRPr lang="en-GB" sz="1000" dirty="0"/>
          </a:p>
        </p:txBody>
      </p:sp>
      <p:pic>
        <p:nvPicPr>
          <p:cNvPr id="2" name="Picture 1"/>
          <p:cNvPicPr>
            <a:picLocks noChangeAspect="1"/>
          </p:cNvPicPr>
          <p:nvPr/>
        </p:nvPicPr>
        <p:blipFill>
          <a:blip r:embed="rId3"/>
          <a:stretch>
            <a:fillRect/>
          </a:stretch>
        </p:blipFill>
        <p:spPr>
          <a:xfrm>
            <a:off x="1773154" y="3706227"/>
            <a:ext cx="3280109" cy="1032780"/>
          </a:xfrm>
          <a:prstGeom prst="rect">
            <a:avLst/>
          </a:prstGeom>
        </p:spPr>
      </p:pic>
      <p:sp>
        <p:nvSpPr>
          <p:cNvPr id="32" name="TextBox 31"/>
          <p:cNvSpPr txBox="1"/>
          <p:nvPr/>
        </p:nvSpPr>
        <p:spPr>
          <a:xfrm>
            <a:off x="1773154" y="4869635"/>
            <a:ext cx="3225842" cy="892552"/>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“There is 1 thousand remaining so I must exchange 1 thousand for 10 hundreds.”</a:t>
            </a:r>
            <a:endParaRPr lang="en-GB" sz="1400" dirty="0">
              <a:latin typeface="Comic Sans MS" panose="030F0702030302020204" pitchFamily="66" charset="0"/>
            </a:endParaRPr>
          </a:p>
          <a:p>
            <a:endParaRPr lang="en-GB" sz="1000" dirty="0"/>
          </a:p>
        </p:txBody>
      </p:sp>
      <p:sp>
        <p:nvSpPr>
          <p:cNvPr id="33" name="TextBox 32"/>
          <p:cNvSpPr txBox="1"/>
          <p:nvPr/>
        </p:nvSpPr>
        <p:spPr>
          <a:xfrm>
            <a:off x="10281174" y="2337257"/>
            <a:ext cx="1613819" cy="1538883"/>
          </a:xfrm>
          <a:prstGeom prst="rect">
            <a:avLst/>
          </a:prstGeom>
          <a:noFill/>
        </p:spPr>
        <p:txBody>
          <a:bodyPr wrap="square" rtlCol="0">
            <a:spAutoFit/>
          </a:bodyPr>
          <a:lstStyle/>
          <a:p>
            <a:pPr lvl="0" fontAlgn="base">
              <a:spcBef>
                <a:spcPct val="0"/>
              </a:spcBef>
              <a:spcAft>
                <a:spcPct val="0"/>
              </a:spcAft>
              <a:defRPr/>
            </a:pPr>
            <a:endParaRPr lang="en-GB" sz="1400" dirty="0" smtClean="0">
              <a:latin typeface="Comic Sans MS" panose="030F0702030302020204" pitchFamily="66" charset="0"/>
            </a:endParaRPr>
          </a:p>
          <a:p>
            <a:pPr lvl="0" fontAlgn="base">
              <a:spcBef>
                <a:spcPct val="0"/>
              </a:spcBef>
              <a:spcAft>
                <a:spcPct val="0"/>
              </a:spcAft>
              <a:defRPr/>
            </a:pPr>
            <a:r>
              <a:rPr lang="en-GB" sz="1400" dirty="0" smtClean="0">
                <a:latin typeface="Comic Sans MS" panose="030F0702030302020204" pitchFamily="66" charset="0"/>
              </a:rPr>
              <a:t>“There are __ groups of ___ in ___ thousands / hundreds / tens / ones.”</a:t>
            </a:r>
            <a:endParaRPr lang="en-GB" sz="1400" dirty="0">
              <a:latin typeface="Comic Sans MS" panose="030F0702030302020204" pitchFamily="66" charset="0"/>
            </a:endParaRPr>
          </a:p>
          <a:p>
            <a:endParaRPr lang="en-GB" sz="1000" dirty="0"/>
          </a:p>
        </p:txBody>
      </p:sp>
    </p:spTree>
    <p:extLst>
      <p:ext uri="{BB962C8B-B14F-4D97-AF65-F5344CB8AC3E}">
        <p14:creationId xmlns:p14="http://schemas.microsoft.com/office/powerpoint/2010/main" val="291034789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794047541"/>
              </p:ext>
            </p:extLst>
          </p:nvPr>
        </p:nvGraphicFramePr>
        <p:xfrm>
          <a:off x="241837" y="183611"/>
          <a:ext cx="11709755" cy="630124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Division: YEAR 6</a:t>
                      </a:r>
                      <a:endParaRPr lang="en-GB" sz="2400" b="1" dirty="0">
                        <a:latin typeface="Comic Sans MS" panose="030F0702030302020204" pitchFamily="66" charset="0"/>
                      </a:endParaRPr>
                    </a:p>
                  </a:txBody>
                  <a:tcPr anchor="ctr">
                    <a:solidFill>
                      <a:schemeClr val="accent6">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682663">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6 Objectives</a:t>
                      </a:r>
                      <a:endParaRPr lang="en-GB" sz="1400" b="1" dirty="0">
                        <a:latin typeface="Comic Sans MS" panose="030F0702030302020204" pitchFamily="66" charset="0"/>
                      </a:endParaRPr>
                    </a:p>
                  </a:txBody>
                  <a:tcPr anchor="ctr"/>
                </a:tc>
                <a:tc gridSpan="3">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aseline="0" dirty="0" smtClean="0">
                          <a:latin typeface="Comic Sans MS" panose="030F0702030302020204" pitchFamily="66" charset="0"/>
                        </a:rPr>
                        <a:t>Divide numbers up to 4-digits by a 2-digit number using the formal written method of short division where appropriate, interpreting remainders according to the context.</a:t>
                      </a:r>
                    </a:p>
                    <a:p>
                      <a:pPr marL="171450" indent="-171450">
                        <a:buFont typeface="Arial" panose="020B0604020202020204" pitchFamily="34" charset="0"/>
                        <a:buChar char="•"/>
                      </a:pPr>
                      <a:r>
                        <a:rPr lang="en-GB" sz="1000" baseline="0" dirty="0" smtClean="0">
                          <a:latin typeface="Comic Sans MS" panose="030F0702030302020204" pitchFamily="66" charset="0"/>
                        </a:rPr>
                        <a:t>Divide numbers up to 4-digits by a 2-digit whole number using the formal written method of long division, and interpret remainders as whole number remainders, fractions or by rounding, as appropriate for the context.</a:t>
                      </a:r>
                    </a:p>
                    <a:p>
                      <a:pPr marL="171450" indent="-171450">
                        <a:buFont typeface="Arial" panose="020B0604020202020204" pitchFamily="34" charset="0"/>
                        <a:buChar char="•"/>
                      </a:pPr>
                      <a:r>
                        <a:rPr lang="en-GB" sz="1000" baseline="0" dirty="0" smtClean="0">
                          <a:latin typeface="Comic Sans MS" panose="030F0702030302020204" pitchFamily="66" charset="0"/>
                        </a:rPr>
                        <a:t>Use written division methods in cases where the answer has up to 2dp.</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95912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Short division method – expressing the remainder</a:t>
                      </a:r>
                      <a:r>
                        <a:rPr lang="en-GB" sz="1400" b="0" baseline="0" dirty="0" smtClean="0">
                          <a:latin typeface="Comic Sans MS" panose="030F0702030302020204" pitchFamily="66" charset="0"/>
                        </a:rPr>
                        <a:t> as a fraction or decimal</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txBody>
                  <a:tcPr/>
                </a:tc>
                <a:tc>
                  <a:txBody>
                    <a:bodyPr/>
                    <a:lstStyle/>
                    <a:p>
                      <a:r>
                        <a:rPr lang="en-GB" sz="1400" dirty="0" smtClean="0">
                          <a:latin typeface="Comic Sans MS" panose="030F0702030302020204" pitchFamily="66" charset="0"/>
                        </a:rPr>
                        <a:t>Continue</a:t>
                      </a:r>
                      <a:r>
                        <a:rPr lang="en-GB" sz="1400" baseline="0" dirty="0" smtClean="0">
                          <a:latin typeface="Comic Sans MS" panose="030F0702030302020204" pitchFamily="66" charset="0"/>
                        </a:rPr>
                        <a:t> to use counters for dividing numbers up to 4-digits by a 1-digit number.</a:t>
                      </a:r>
                    </a:p>
                    <a:p>
                      <a:endParaRPr lang="en-GB" sz="1400" baseline="0" dirty="0" smtClean="0">
                        <a:latin typeface="Comic Sans MS" panose="030F0702030302020204" pitchFamily="66" charset="0"/>
                      </a:endParaRPr>
                    </a:p>
                    <a:p>
                      <a:r>
                        <a:rPr lang="en-GB" sz="1400" baseline="0" dirty="0" smtClean="0">
                          <a:latin typeface="Comic Sans MS" panose="030F0702030302020204" pitchFamily="66" charset="0"/>
                        </a:rPr>
                        <a:t>NB: Not necessary to use specific place value colours now.</a:t>
                      </a:r>
                    </a:p>
                    <a:p>
                      <a:endParaRPr lang="en-GB" sz="1400" baseline="0" dirty="0" smtClean="0">
                        <a:latin typeface="Comic Sans MS" panose="030F0702030302020204" pitchFamily="66" charset="0"/>
                      </a:endParaRPr>
                    </a:p>
                    <a:p>
                      <a:endParaRPr lang="en-GB" sz="1400" baseline="0" dirty="0" smtClean="0">
                        <a:latin typeface="Comic Sans MS" panose="030F0702030302020204" pitchFamily="66" charset="0"/>
                      </a:endParaRPr>
                    </a:p>
                    <a:p>
                      <a:endParaRPr lang="en-GB" sz="1400" baseline="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omic Sans MS" panose="030F0702030302020204" pitchFamily="66" charset="0"/>
                          <a:ea typeface="+mn-ea"/>
                          <a:cs typeface="+mn-cs"/>
                        </a:rPr>
                        <a:t>Children</a:t>
                      </a:r>
                      <a:r>
                        <a:rPr lang="en-GB" sz="1400" kern="1200" baseline="0" dirty="0" smtClean="0">
                          <a:solidFill>
                            <a:schemeClr val="tx1"/>
                          </a:solidFill>
                          <a:effectLst/>
                          <a:latin typeface="Comic Sans MS" panose="030F0702030302020204" pitchFamily="66" charset="0"/>
                          <a:ea typeface="+mn-ea"/>
                          <a:cs typeface="+mn-cs"/>
                        </a:rPr>
                        <a:t> </a:t>
                      </a:r>
                      <a:r>
                        <a:rPr lang="en-GB" sz="1400" kern="1200" dirty="0" smtClean="0">
                          <a:solidFill>
                            <a:schemeClr val="tx1"/>
                          </a:solidFill>
                          <a:effectLst/>
                          <a:latin typeface="Comic Sans MS" panose="030F0702030302020204" pitchFamily="66" charset="0"/>
                          <a:ea typeface="+mn-ea"/>
                          <a:cs typeface="+mn-cs"/>
                        </a:rPr>
                        <a:t>can draw the counters, using colours to show different amounts or just use circles or dots in the different columns to show their thinking.</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smtClean="0">
                          <a:latin typeface="Comic Sans MS" panose="030F0702030302020204" pitchFamily="66" charset="0"/>
                        </a:rPr>
                        <a:t>1297 ÷ 3</a:t>
                      </a:r>
                    </a:p>
                    <a:p>
                      <a:endParaRPr lang="en-GB" sz="1400" dirty="0" smtClean="0">
                        <a:latin typeface="Comic Sans MS" panose="030F0702030302020204" pitchFamily="66" charset="0"/>
                      </a:endParaRPr>
                    </a:p>
                    <a:p>
                      <a:r>
                        <a:rPr lang="en-GB" sz="1400" baseline="0" dirty="0" smtClean="0">
                          <a:latin typeface="Comic Sans MS" panose="030F0702030302020204" pitchFamily="66" charset="0"/>
                        </a:rPr>
                        <a:t>        0  4 </a:t>
                      </a:r>
                      <a:r>
                        <a:rPr lang="en-GB" sz="500" baseline="0" dirty="0" smtClean="0">
                          <a:latin typeface="Comic Sans MS" panose="030F0702030302020204" pitchFamily="66" charset="0"/>
                        </a:rPr>
                        <a:t>  </a:t>
                      </a:r>
                      <a:r>
                        <a:rPr lang="en-GB" sz="1400" baseline="0" dirty="0" smtClean="0">
                          <a:latin typeface="Comic Sans MS" panose="030F0702030302020204" pitchFamily="66" charset="0"/>
                        </a:rPr>
                        <a:t>3  2   r   </a:t>
                      </a:r>
                      <a:endParaRPr lang="en-GB" sz="1400" dirty="0" smtClean="0">
                        <a:latin typeface="Comic Sans MS" panose="030F0702030302020204" pitchFamily="66" charset="0"/>
                      </a:endParaRPr>
                    </a:p>
                    <a:p>
                      <a:r>
                        <a:rPr lang="en-GB" sz="1400" baseline="0" dirty="0" smtClean="0">
                          <a:latin typeface="Comic Sans MS" panose="030F0702030302020204" pitchFamily="66" charset="0"/>
                        </a:rPr>
                        <a:t>   3   1  2  9  7      </a:t>
                      </a:r>
                    </a:p>
                    <a:p>
                      <a:endParaRPr lang="en-GB" sz="1400" baseline="0" dirty="0" smtClean="0">
                        <a:latin typeface="Comic Sans MS" panose="030F0702030302020204" pitchFamily="66" charset="0"/>
                      </a:endParaRPr>
                    </a:p>
                    <a:p>
                      <a:endParaRPr lang="en-GB" sz="1400" baseline="0" dirty="0" smtClean="0">
                        <a:latin typeface="Comic Sans MS" panose="030F0702030302020204" pitchFamily="66" charset="0"/>
                      </a:endParaRPr>
                    </a:p>
                    <a:p>
                      <a:endParaRPr lang="en-GB" sz="1400" baseline="0" dirty="0" smtClean="0">
                        <a:latin typeface="Comic Sans MS" panose="030F0702030302020204" pitchFamily="66" charset="0"/>
                      </a:endParaRPr>
                    </a:p>
                    <a:p>
                      <a:endParaRPr lang="en-GB" sz="1400" baseline="0" dirty="0" smtClean="0">
                        <a:latin typeface="Comic Sans MS" panose="030F0702030302020204" pitchFamily="66" charset="0"/>
                      </a:endParaRPr>
                    </a:p>
                    <a:p>
                      <a:endParaRPr lang="en-GB" sz="1400" baseline="0" dirty="0" smtClean="0">
                        <a:latin typeface="Comic Sans MS" panose="030F0702030302020204" pitchFamily="66" charset="0"/>
                      </a:endParaRPr>
                    </a:p>
                    <a:p>
                      <a:r>
                        <a:rPr lang="en-GB" sz="1400" baseline="0" dirty="0" smtClean="0">
                          <a:latin typeface="Comic Sans MS" panose="030F0702030302020204" pitchFamily="66" charset="0"/>
                        </a:rPr>
                        <a:t>Short division can be used in place of long division for any divisor.  </a:t>
                      </a:r>
                    </a:p>
                    <a:p>
                      <a:r>
                        <a:rPr lang="en-GB" sz="1400" baseline="0" dirty="0" smtClean="0">
                          <a:latin typeface="Comic Sans MS" panose="030F0702030302020204" pitchFamily="66" charset="0"/>
                        </a:rPr>
                        <a:t>Start by recording the key multiples of the divisor (1X, 5X, 10X) and add further multiples as needed to support the calculation.</a:t>
                      </a:r>
                      <a:endParaRPr lang="en-GB" sz="1400" b="0" dirty="0" smtClean="0">
                        <a:latin typeface="Comic Sans MS" panose="030F0702030302020204" pitchFamily="66" charset="0"/>
                      </a:endParaRPr>
                    </a:p>
                  </a:txBody>
                  <a:tcPr/>
                </a:tc>
                <a:extLst>
                  <a:ext uri="{0D108BD9-81ED-4DB2-BD59-A6C34878D82A}">
                    <a16:rowId xmlns:a16="http://schemas.microsoft.com/office/drawing/2014/main" val="11373512"/>
                  </a:ext>
                </a:extLst>
              </a:tr>
              <a:tr h="95912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Short division method – resulting in a decimal</a:t>
                      </a:r>
                    </a:p>
                  </a:txBody>
                  <a:tcPr/>
                </a:tc>
                <a:tc gridSpan="3">
                  <a:txBody>
                    <a:bodyPr/>
                    <a:lstStyle/>
                    <a:p>
                      <a:r>
                        <a:rPr lang="en-GB" sz="1400" dirty="0" smtClean="0">
                          <a:latin typeface="Comic Sans MS" panose="030F0702030302020204" pitchFamily="66" charset="0"/>
                        </a:rPr>
                        <a:t>Use short division.  Rather than expressing the answer with </a:t>
                      </a:r>
                      <a:r>
                        <a:rPr lang="en-GB" sz="1400" baseline="0" dirty="0" smtClean="0">
                          <a:latin typeface="Comic Sans MS" panose="030F0702030302020204" pitchFamily="66" charset="0"/>
                        </a:rPr>
                        <a:t>a remainder, </a:t>
                      </a:r>
                    </a:p>
                    <a:p>
                      <a:r>
                        <a:rPr lang="en-GB" sz="1400" baseline="0" dirty="0" smtClean="0">
                          <a:latin typeface="Comic Sans MS" panose="030F0702030302020204" pitchFamily="66" charset="0"/>
                        </a:rPr>
                        <a:t>extend the dividend with a decimal point and place holder zeros until there are </a:t>
                      </a:r>
                    </a:p>
                    <a:p>
                      <a:r>
                        <a:rPr lang="en-GB" sz="1400" baseline="0" dirty="0" smtClean="0">
                          <a:latin typeface="Comic Sans MS" panose="030F0702030302020204" pitchFamily="66" charset="0"/>
                        </a:rPr>
                        <a:t>no remainders.</a:t>
                      </a:r>
                    </a:p>
                    <a:p>
                      <a:endParaRPr lang="en-GB" sz="1400" baseline="0" dirty="0" smtClean="0">
                        <a:latin typeface="Comic Sans MS" panose="030F0702030302020204" pitchFamily="66" charset="0"/>
                      </a:endParaRPr>
                    </a:p>
                    <a:p>
                      <a:endParaRPr lang="en-GB" sz="1400" baseline="0" dirty="0" smtClean="0">
                        <a:latin typeface="Comic Sans MS" panose="030F0702030302020204" pitchFamily="66"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tx1"/>
                        </a:solidFill>
                        <a:effectLst/>
                        <a:latin typeface="Comic Sans MS" panose="030F0702030302020204" pitchFamily="66" charset="0"/>
                        <a:ea typeface="+mn-ea"/>
                        <a:cs typeface="+mn-cs"/>
                      </a:endParaRPr>
                    </a:p>
                  </a:txBody>
                  <a:tcPr/>
                </a:tc>
                <a:tc hMerge="1">
                  <a:txBody>
                    <a:bodyPr/>
                    <a:lstStyle/>
                    <a:p>
                      <a:endParaRPr lang="en-GB" sz="1400" b="0" dirty="0" smtClean="0">
                        <a:latin typeface="Comic Sans MS" panose="030F0702030302020204" pitchFamily="66" charset="0"/>
                      </a:endParaRPr>
                    </a:p>
                  </a:txBody>
                  <a:tcPr/>
                </a:tc>
                <a:extLst>
                  <a:ext uri="{0D108BD9-81ED-4DB2-BD59-A6C34878D82A}">
                    <a16:rowId xmlns:a16="http://schemas.microsoft.com/office/drawing/2014/main" val="2184080064"/>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sp>
        <p:nvSpPr>
          <p:cNvPr id="12" name="TextBox 11"/>
          <p:cNvSpPr txBox="1"/>
          <p:nvPr/>
        </p:nvSpPr>
        <p:spPr>
          <a:xfrm>
            <a:off x="9051193" y="2626220"/>
            <a:ext cx="244698" cy="261610"/>
          </a:xfrm>
          <a:prstGeom prst="rect">
            <a:avLst/>
          </a:prstGeom>
          <a:noFill/>
        </p:spPr>
        <p:txBody>
          <a:bodyPr wrap="square" rtlCol="0">
            <a:spAutoFit/>
          </a:bodyPr>
          <a:lstStyle/>
          <a:p>
            <a:r>
              <a:rPr lang="en-GB" sz="1050" dirty="0"/>
              <a:t>1</a:t>
            </a:r>
          </a:p>
        </p:txBody>
      </p:sp>
      <p:cxnSp>
        <p:nvCxnSpPr>
          <p:cNvPr id="13" name="Straight Connector 12"/>
          <p:cNvCxnSpPr/>
          <p:nvPr/>
        </p:nvCxnSpPr>
        <p:spPr>
          <a:xfrm flipH="1" flipV="1">
            <a:off x="8941773" y="2689000"/>
            <a:ext cx="939673" cy="50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H="1" flipV="1">
            <a:off x="8937419" y="2689001"/>
            <a:ext cx="5800" cy="28738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8993882" y="2739512"/>
            <a:ext cx="122349" cy="16373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6" name="Picture 15"/>
          <p:cNvPicPr>
            <a:picLocks noChangeAspect="1"/>
          </p:cNvPicPr>
          <p:nvPr/>
        </p:nvPicPr>
        <p:blipFill>
          <a:blip r:embed="rId3"/>
          <a:stretch>
            <a:fillRect/>
          </a:stretch>
        </p:blipFill>
        <p:spPr>
          <a:xfrm>
            <a:off x="10040148" y="2400698"/>
            <a:ext cx="228600" cy="457200"/>
          </a:xfrm>
          <a:prstGeom prst="rect">
            <a:avLst/>
          </a:prstGeom>
        </p:spPr>
      </p:pic>
      <p:sp>
        <p:nvSpPr>
          <p:cNvPr id="17" name="TextBox 16"/>
          <p:cNvSpPr txBox="1"/>
          <p:nvPr/>
        </p:nvSpPr>
        <p:spPr>
          <a:xfrm>
            <a:off x="10328264" y="2035756"/>
            <a:ext cx="1567652" cy="2031325"/>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“The divisor is 3 and the remainder is 1 so I can express this as a fraction as     or as a decimal as .33 (to 2dp).”</a:t>
            </a:r>
          </a:p>
          <a:p>
            <a:pPr lvl="0" fontAlgn="base">
              <a:spcBef>
                <a:spcPct val="0"/>
              </a:spcBef>
              <a:spcAft>
                <a:spcPct val="0"/>
              </a:spcAft>
              <a:defRPr/>
            </a:pPr>
            <a:endParaRPr lang="en-GB" sz="1400" dirty="0">
              <a:latin typeface="Comic Sans MS" panose="030F0702030302020204" pitchFamily="66" charset="0"/>
            </a:endParaRPr>
          </a:p>
        </p:txBody>
      </p:sp>
      <p:pic>
        <p:nvPicPr>
          <p:cNvPr id="18" name="Picture 17"/>
          <p:cNvPicPr>
            <a:picLocks noChangeAspect="1"/>
          </p:cNvPicPr>
          <p:nvPr/>
        </p:nvPicPr>
        <p:blipFill>
          <a:blip r:embed="rId3"/>
          <a:stretch>
            <a:fillRect/>
          </a:stretch>
        </p:blipFill>
        <p:spPr>
          <a:xfrm>
            <a:off x="11361525" y="2983713"/>
            <a:ext cx="228600" cy="457200"/>
          </a:xfrm>
          <a:prstGeom prst="rect">
            <a:avLst/>
          </a:prstGeom>
        </p:spPr>
      </p:pic>
      <p:pic>
        <p:nvPicPr>
          <p:cNvPr id="19" name="Picture 18"/>
          <p:cNvPicPr>
            <a:picLocks noChangeAspect="1"/>
          </p:cNvPicPr>
          <p:nvPr/>
        </p:nvPicPr>
        <p:blipFill rotWithShape="1">
          <a:blip r:embed="rId4"/>
          <a:srcRect t="36679" b="-1"/>
          <a:stretch/>
        </p:blipFill>
        <p:spPr>
          <a:xfrm>
            <a:off x="9839608" y="5471637"/>
            <a:ext cx="2056308" cy="888580"/>
          </a:xfrm>
          <a:prstGeom prst="rect">
            <a:avLst/>
          </a:prstGeom>
        </p:spPr>
      </p:pic>
      <p:sp>
        <p:nvSpPr>
          <p:cNvPr id="2" name="TextBox 1"/>
          <p:cNvSpPr txBox="1"/>
          <p:nvPr/>
        </p:nvSpPr>
        <p:spPr>
          <a:xfrm>
            <a:off x="8707526" y="5496193"/>
            <a:ext cx="2181498" cy="369332"/>
          </a:xfrm>
          <a:prstGeom prst="rect">
            <a:avLst/>
          </a:prstGeom>
          <a:noFill/>
        </p:spPr>
        <p:txBody>
          <a:bodyPr wrap="square" rtlCol="0">
            <a:spAutoFit/>
          </a:bodyPr>
          <a:lstStyle/>
          <a:p>
            <a:r>
              <a:rPr lang="en-GB" dirty="0" smtClean="0">
                <a:latin typeface="Comic Sans MS" panose="030F0702030302020204" pitchFamily="66" charset="0"/>
              </a:rPr>
              <a:t>511 ÷ 35</a:t>
            </a:r>
            <a:endParaRPr lang="en-GB" dirty="0">
              <a:latin typeface="Comic Sans MS" panose="030F0702030302020204" pitchFamily="66" charset="0"/>
            </a:endParaRPr>
          </a:p>
        </p:txBody>
      </p:sp>
    </p:spTree>
    <p:extLst>
      <p:ext uri="{BB962C8B-B14F-4D97-AF65-F5344CB8AC3E}">
        <p14:creationId xmlns:p14="http://schemas.microsoft.com/office/powerpoint/2010/main" val="29316135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13464</TotalTime>
  <Words>9752</Words>
  <Application>Microsoft Office PowerPoint</Application>
  <PresentationFormat>Widescreen</PresentationFormat>
  <Paragraphs>1886</Paragraphs>
  <Slides>41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Comic Sans MS</vt:lpstr>
      <vt:lpstr>Gill Sans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Edwards</dc:creator>
  <cp:lastModifiedBy>Sally Edwards</cp:lastModifiedBy>
  <cp:revision>296</cp:revision>
  <dcterms:created xsi:type="dcterms:W3CDTF">2018-03-04T16:51:47Z</dcterms:created>
  <dcterms:modified xsi:type="dcterms:W3CDTF">2023-10-29T15:39:53Z</dcterms:modified>
</cp:coreProperties>
</file>